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408" r:id="rId2"/>
    <p:sldId id="565" r:id="rId3"/>
    <p:sldId id="566" r:id="rId4"/>
    <p:sldId id="570" r:id="rId5"/>
    <p:sldId id="571" r:id="rId6"/>
    <p:sldId id="572" r:id="rId7"/>
    <p:sldId id="573" r:id="rId8"/>
    <p:sldId id="574" r:id="rId9"/>
    <p:sldId id="567" r:id="rId10"/>
    <p:sldId id="568" r:id="rId11"/>
    <p:sldId id="575" r:id="rId12"/>
    <p:sldId id="579" r:id="rId13"/>
    <p:sldId id="569" r:id="rId14"/>
    <p:sldId id="576" r:id="rId15"/>
    <p:sldId id="577" r:id="rId16"/>
    <p:sldId id="578" r:id="rId17"/>
    <p:sldId id="580" r:id="rId18"/>
    <p:sldId id="590" r:id="rId19"/>
    <p:sldId id="587" r:id="rId20"/>
    <p:sldId id="588" r:id="rId21"/>
    <p:sldId id="589" r:id="rId22"/>
    <p:sldId id="586" r:id="rId23"/>
    <p:sldId id="582" r:id="rId24"/>
    <p:sldId id="583" r:id="rId25"/>
    <p:sldId id="584" r:id="rId26"/>
    <p:sldId id="581" r:id="rId27"/>
  </p:sldIdLst>
  <p:sldSz cx="9144000" cy="6858000" type="screen4x3"/>
  <p:notesSz cx="6797675" cy="9928225"/>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1F39F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597" autoAdjust="0"/>
  </p:normalViewPr>
  <p:slideViewPr>
    <p:cSldViewPr>
      <p:cViewPr>
        <p:scale>
          <a:sx n="71" d="100"/>
          <a:sy n="71" d="100"/>
        </p:scale>
        <p:origin x="-1056" y="-25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31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9.wmf"/><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image" Target="../media/image2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E0291C42-FB09-4639-B1A1-598F1718E317}" type="datetimeFigureOut">
              <a:rPr lang="en-US"/>
              <a:pPr>
                <a:defRPr/>
              </a:pPr>
              <a:t>9/30/2015</a:t>
            </a:fld>
            <a:endParaRPr lang="en-GB"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1D9FDA48-758E-447F-9F34-AA6C6DB40246}" type="slidenum">
              <a:rPr lang="en-GB"/>
              <a:pPr>
                <a:defRPr/>
              </a:pPr>
              <a:t>‹#›</a:t>
            </a:fld>
            <a:endParaRPr lang="en-GB" dirty="0"/>
          </a:p>
        </p:txBody>
      </p:sp>
    </p:spTree>
    <p:extLst>
      <p:ext uri="{BB962C8B-B14F-4D97-AF65-F5344CB8AC3E}">
        <p14:creationId xmlns:p14="http://schemas.microsoft.com/office/powerpoint/2010/main" val="33810896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F0A4D7B3-0573-493E-A235-8D3A294DE8EF}" type="datetimeFigureOut">
              <a:rPr lang="en-US"/>
              <a:pPr>
                <a:defRPr/>
              </a:pPr>
              <a:t>9/30/2015</a:t>
            </a:fld>
            <a:endParaRPr lang="en-GB"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0D5769D6-2E8F-4997-ADC1-6C1D38621C1C}" type="slidenum">
              <a:rPr lang="en-GB"/>
              <a:pPr>
                <a:defRPr/>
              </a:pPr>
              <a:t>‹#›</a:t>
            </a:fld>
            <a:endParaRPr lang="en-GB" dirty="0"/>
          </a:p>
        </p:txBody>
      </p:sp>
    </p:spTree>
    <p:extLst>
      <p:ext uri="{BB962C8B-B14F-4D97-AF65-F5344CB8AC3E}">
        <p14:creationId xmlns:p14="http://schemas.microsoft.com/office/powerpoint/2010/main" val="174638653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1</a:t>
            </a:fld>
            <a:endParaRPr lang="fr-FR" dirty="0" smtClean="0">
              <a:solidFill>
                <a:srgbClr val="000000"/>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2</a:t>
            </a:fld>
            <a:endParaRPr lang="fr-FR" dirty="0" smtClean="0">
              <a:solidFill>
                <a:srgbClr val="000000"/>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3</a:t>
            </a:fld>
            <a:endParaRPr lang="fr-FR" dirty="0" smtClean="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9</a:t>
            </a:fld>
            <a:endParaRPr lang="fr-FR" dirty="0" smtClean="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10</a:t>
            </a:fld>
            <a:endParaRPr lang="fr-FR" dirty="0" smtClean="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12</a:t>
            </a:fld>
            <a:endParaRPr lang="fr-FR" dirty="0" smtClean="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13</a:t>
            </a:fld>
            <a:endParaRPr lang="fr-FR" dirty="0" smtClean="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14</a:t>
            </a:fld>
            <a:endParaRPr lang="fr-FR" dirty="0" smtClean="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15</a:t>
            </a:fld>
            <a:endParaRPr lang="fr-FR" dirty="0" smtClean="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16</a:t>
            </a:fld>
            <a:endParaRPr lang="fr-FR" dirty="0" smtClean="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17</a:t>
            </a:fld>
            <a:endParaRPr lang="fr-FR" dirty="0" smtClean="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18</a:t>
            </a:fld>
            <a:endParaRPr lang="fr-FR" dirty="0" smtClean="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19</a:t>
            </a:fld>
            <a:endParaRPr lang="fr-FR" dirty="0" smtClean="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22</a:t>
            </a:fld>
            <a:endParaRPr lang="fr-FR" dirty="0" smtClean="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fr-FR" smtClean="0"/>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F93E171B-EB09-4E3B-897D-81B13ECC49F7}" type="slidenum">
              <a:rPr lang="fr-FR" smtClean="0">
                <a:solidFill>
                  <a:srgbClr val="000000"/>
                </a:solidFill>
              </a:rPr>
              <a:pPr fontAlgn="base">
                <a:spcBef>
                  <a:spcPct val="0"/>
                </a:spcBef>
                <a:spcAft>
                  <a:spcPct val="0"/>
                </a:spcAft>
                <a:defRPr/>
              </a:pPr>
              <a:t>26</a:t>
            </a:fld>
            <a:endParaRPr lang="fr-FR" dirty="0" smtClean="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gradFill rotWithShape="1">
          <a:gsLst>
            <a:gs pos="0">
              <a:schemeClr val="accent1">
                <a:lumMod val="40000"/>
                <a:lumOff val="60000"/>
              </a:schemeClr>
            </a:gs>
            <a:gs pos="25000">
              <a:schemeClr val="accent1">
                <a:lumMod val="60000"/>
                <a:lumOff val="40000"/>
              </a:schemeClr>
            </a:gs>
            <a:gs pos="100000">
              <a:schemeClr val="accent1">
                <a:lumMod val="75000"/>
              </a:schemeClr>
            </a:gs>
          </a:gsLst>
          <a:path path="circle">
            <a:fillToRect l="10000" t="110000" r="10000" b="100000"/>
          </a:path>
        </a:gradFill>
        <a:effectLst/>
      </p:bgPr>
    </p:bg>
    <p:spTree>
      <p:nvGrpSpPr>
        <p:cNvPr id="1" name=""/>
        <p:cNvGrpSpPr/>
        <p:nvPr/>
      </p:nvGrpSpPr>
      <p:grpSpPr>
        <a:xfrm>
          <a:off x="0" y="0"/>
          <a:ext cx="0" cy="0"/>
          <a:chOff x="0" y="0"/>
          <a:chExt cx="0" cy="0"/>
        </a:xfrm>
      </p:grpSpPr>
      <p:sp>
        <p:nvSpPr>
          <p:cNvPr id="9" name="Titre 8"/>
          <p:cNvSpPr>
            <a:spLocks noGrp="1"/>
          </p:cNvSpPr>
          <p:nvPr>
            <p:ph type="ctrTitle"/>
          </p:nvPr>
        </p:nvSpPr>
        <p:spPr>
          <a:xfrm>
            <a:off x="533400" y="714356"/>
            <a:ext cx="7851648" cy="1828800"/>
          </a:xfrm>
          <a:prstGeom prst="rect">
            <a:avLst/>
          </a:prstGeo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40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fr-FR" smtClean="0"/>
              <a:t>Cliquez pour modifier le style du titre</a:t>
            </a:r>
            <a:endParaRPr lang="en-US" dirty="0"/>
          </a:p>
        </p:txBody>
      </p:sp>
      <p:sp>
        <p:nvSpPr>
          <p:cNvPr id="17" name="Sous-titre 16"/>
          <p:cNvSpPr>
            <a:spLocks noGrp="1"/>
          </p:cNvSpPr>
          <p:nvPr>
            <p:ph type="subTitle" idx="1"/>
          </p:nvPr>
        </p:nvSpPr>
        <p:spPr>
          <a:xfrm>
            <a:off x="533400" y="2643182"/>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Cliquez pour modifier le style des sous-titres du masque</a:t>
            </a:r>
            <a:endParaRPr lang="en-US"/>
          </a:p>
        </p:txBody>
      </p:sp>
      <p:sp>
        <p:nvSpPr>
          <p:cNvPr id="4" name="Espace réservé de la date 29"/>
          <p:cNvSpPr>
            <a:spLocks noGrp="1"/>
          </p:cNvSpPr>
          <p:nvPr>
            <p:ph type="dt" sz="half" idx="10"/>
          </p:nvPr>
        </p:nvSpPr>
        <p:spPr>
          <a:xfrm>
            <a:off x="107504" y="6453336"/>
            <a:ext cx="1090464" cy="365125"/>
          </a:xfrm>
        </p:spPr>
        <p:txBody>
          <a:bodyPr/>
          <a:lstStyle>
            <a:lvl1pPr>
              <a:defRPr>
                <a:solidFill>
                  <a:srgbClr val="DBF5F9">
                    <a:shade val="90000"/>
                  </a:srgbClr>
                </a:solidFill>
              </a:defRPr>
            </a:lvl1pPr>
          </a:lstStyle>
          <a:p>
            <a:pPr>
              <a:defRPr/>
            </a:pPr>
            <a:fld id="{4835FF90-E0A9-4661-BE75-A6E2EDF614EB}" type="datetime1">
              <a:rPr lang="en-GB"/>
              <a:pPr>
                <a:defRPr/>
              </a:pPr>
              <a:t>30/09/2015</a:t>
            </a:fld>
            <a:endParaRPr lang="en-US" dirty="0"/>
          </a:p>
        </p:txBody>
      </p:sp>
      <p:sp>
        <p:nvSpPr>
          <p:cNvPr id="5" name="Espace réservé du pied de page 18"/>
          <p:cNvSpPr>
            <a:spLocks noGrp="1"/>
          </p:cNvSpPr>
          <p:nvPr>
            <p:ph type="ftr" sz="quarter" idx="11"/>
          </p:nvPr>
        </p:nvSpPr>
        <p:spPr>
          <a:xfrm>
            <a:off x="2195736" y="6453336"/>
            <a:ext cx="4752528" cy="365125"/>
          </a:xfrm>
        </p:spPr>
        <p:txBody>
          <a:bodyPr/>
          <a:lstStyle>
            <a:lvl1pPr>
              <a:defRPr b="1" baseline="0">
                <a:solidFill>
                  <a:srgbClr val="FFFF00"/>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6" name="Espace réservé du numéro de diapositive 26"/>
          <p:cNvSpPr>
            <a:spLocks noGrp="1"/>
          </p:cNvSpPr>
          <p:nvPr>
            <p:ph type="sldNum" sz="quarter" idx="12"/>
          </p:nvPr>
        </p:nvSpPr>
        <p:spPr/>
        <p:txBody>
          <a:bodyPr/>
          <a:lstStyle>
            <a:lvl1pPr>
              <a:defRPr>
                <a:solidFill>
                  <a:srgbClr val="DBF5F9">
                    <a:shade val="90000"/>
                  </a:srgbClr>
                </a:solidFill>
              </a:defRPr>
            </a:lvl1pPr>
          </a:lstStyle>
          <a:p>
            <a:pPr>
              <a:defRPr/>
            </a:pPr>
            <a:fld id="{9D119EB6-1D8F-43BB-BCB3-1E58CF657398}"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Pr>
        <a:gradFill>
          <a:gsLst>
            <a:gs pos="13000">
              <a:schemeClr val="accent1">
                <a:lumMod val="60000"/>
                <a:lumOff val="40000"/>
              </a:schemeClr>
            </a:gs>
            <a:gs pos="50000">
              <a:schemeClr val="bg1"/>
            </a:gs>
            <a:gs pos="100000">
              <a:schemeClr val="bg1"/>
            </a:gs>
          </a:gsLst>
          <a:lin ang="5400000" scaled="0"/>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57200" y="928670"/>
            <a:ext cx="8229600" cy="1153276"/>
          </a:xfrm>
          <a:prstGeom prst="rect">
            <a:avLst/>
          </a:prstGeom>
        </p:spPr>
        <p:txBody>
          <a:bodyPr/>
          <a:lstStyle/>
          <a:p>
            <a:r>
              <a:rPr lang="fr-FR" smtClean="0"/>
              <a:t>Cliquez pour modifier le style du titre</a:t>
            </a:r>
            <a:endParaRPr lang="en-US" dirty="0"/>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a:defRPr/>
            </a:lvl1pPr>
          </a:lstStyle>
          <a:p>
            <a:pPr>
              <a:defRPr/>
            </a:pPr>
            <a:fld id="{1CAC17E8-4DB6-4FDB-AC35-F2D265A18650}" type="datetime1">
              <a:rPr lang="en-GB"/>
              <a:pPr>
                <a:defRPr/>
              </a:pPr>
              <a:t>30/09/2015</a:t>
            </a:fld>
            <a:endParaRPr lang="en-US" dirty="0"/>
          </a:p>
        </p:txBody>
      </p:sp>
      <p:sp>
        <p:nvSpPr>
          <p:cNvPr id="5" name="Espace réservé du pied de page 4"/>
          <p:cNvSpPr>
            <a:spLocks noGrp="1"/>
          </p:cNvSpPr>
          <p:nvPr>
            <p:ph type="ftr" sz="quarter" idx="11"/>
          </p:nvPr>
        </p:nvSpPr>
        <p:spPr>
          <a:xfrm>
            <a:off x="2667000" y="6356350"/>
            <a:ext cx="4065240" cy="365125"/>
          </a:xfrm>
        </p:spPr>
        <p:txBody>
          <a:bodyPr/>
          <a:lstStyle>
            <a:lvl1pPr>
              <a:defRPr>
                <a:solidFill>
                  <a:srgbClr val="04617B">
                    <a:shade val="90000"/>
                  </a:srgbClr>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6" name="Espace réservé du numéro de diapositive 5"/>
          <p:cNvSpPr>
            <a:spLocks noGrp="1"/>
          </p:cNvSpPr>
          <p:nvPr>
            <p:ph type="sldNum" sz="quarter" idx="12"/>
          </p:nvPr>
        </p:nvSpPr>
        <p:spPr/>
        <p:txBody>
          <a:bodyPr/>
          <a:lstStyle>
            <a:lvl1pPr>
              <a:defRPr/>
            </a:lvl1pPr>
          </a:lstStyle>
          <a:p>
            <a:pPr>
              <a:defRPr/>
            </a:pPr>
            <a:fld id="{ACB98DB2-BB30-42C7-8A2A-A555395166E5}"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Pr>
        <a:gradFill rotWithShape="1">
          <a:gsLst>
            <a:gs pos="0">
              <a:schemeClr val="accent1">
                <a:lumMod val="40000"/>
                <a:lumOff val="60000"/>
              </a:schemeClr>
            </a:gs>
            <a:gs pos="25000">
              <a:schemeClr val="accent1">
                <a:lumMod val="60000"/>
                <a:lumOff val="40000"/>
              </a:schemeClr>
            </a:gs>
            <a:gs pos="100000">
              <a:schemeClr val="accent1">
                <a:lumMod val="75000"/>
              </a:schemeClr>
            </a:gs>
          </a:gsLst>
          <a:path path="circle">
            <a:fillToRect l="10000" t="110000" r="10000" b="100000"/>
          </a:path>
        </a:grad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530352" y="1316736"/>
            <a:ext cx="7772400" cy="1362456"/>
          </a:xfrm>
          <a:prstGeom prst="rect">
            <a:avLst/>
          </a:prstGeo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40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fr-FR" smtClean="0"/>
              <a:t>Cliquez pour modifier le style du titre</a:t>
            </a:r>
            <a:endParaRPr lang="en-US" dirty="0"/>
          </a:p>
        </p:txBody>
      </p:sp>
      <p:sp>
        <p:nvSpPr>
          <p:cNvPr id="3" name="Espace réservé du texte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4" name="Espace réservé de la date 3"/>
          <p:cNvSpPr>
            <a:spLocks noGrp="1"/>
          </p:cNvSpPr>
          <p:nvPr>
            <p:ph type="dt" sz="half" idx="10"/>
          </p:nvPr>
        </p:nvSpPr>
        <p:spPr>
          <a:xfrm>
            <a:off x="107504" y="6453336"/>
            <a:ext cx="2133600" cy="365125"/>
          </a:xfrm>
        </p:spPr>
        <p:txBody>
          <a:bodyPr/>
          <a:lstStyle>
            <a:lvl1pPr>
              <a:defRPr>
                <a:solidFill>
                  <a:srgbClr val="DBF5F9">
                    <a:shade val="90000"/>
                  </a:srgbClr>
                </a:solidFill>
              </a:defRPr>
            </a:lvl1pPr>
          </a:lstStyle>
          <a:p>
            <a:pPr>
              <a:defRPr/>
            </a:pPr>
            <a:fld id="{5076516D-99CA-4F38-9104-82222211701C}" type="datetime1">
              <a:rPr lang="en-GB"/>
              <a:pPr>
                <a:defRPr/>
              </a:pPr>
              <a:t>30/09/2015</a:t>
            </a:fld>
            <a:endParaRPr lang="en-US" dirty="0"/>
          </a:p>
        </p:txBody>
      </p:sp>
      <p:sp>
        <p:nvSpPr>
          <p:cNvPr id="5" name="Espace réservé du pied de page 4"/>
          <p:cNvSpPr>
            <a:spLocks noGrp="1"/>
          </p:cNvSpPr>
          <p:nvPr>
            <p:ph type="ftr" sz="quarter" idx="11"/>
          </p:nvPr>
        </p:nvSpPr>
        <p:spPr>
          <a:xfrm>
            <a:off x="2483768" y="6448251"/>
            <a:ext cx="4248472" cy="365125"/>
          </a:xfrm>
        </p:spPr>
        <p:txBody>
          <a:bodyPr/>
          <a:lstStyle>
            <a:lvl1pPr marL="0" marR="0" indent="0" algn="l" defTabSz="914400" rtl="0" eaLnBrk="1" fontAlgn="auto" latinLnBrk="0" hangingPunct="1">
              <a:lnSpc>
                <a:spcPct val="100000"/>
              </a:lnSpc>
              <a:spcBef>
                <a:spcPts val="0"/>
              </a:spcBef>
              <a:spcAft>
                <a:spcPts val="0"/>
              </a:spcAft>
              <a:buClrTx/>
              <a:buSzTx/>
              <a:buFontTx/>
              <a:buNone/>
              <a:tabLst/>
              <a:defRPr>
                <a:solidFill>
                  <a:srgbClr val="DBF5F9">
                    <a:shade val="90000"/>
                  </a:srgbClr>
                </a:solidFill>
              </a:defRPr>
            </a:lvl1pPr>
          </a:lstStyle>
          <a:p>
            <a:pPr>
              <a:defRPr/>
            </a:pPr>
            <a:r>
              <a:rPr lang="en-US" dirty="0" smtClean="0">
                <a:solidFill>
                  <a:prstClr val="black">
                    <a:shade val="50000"/>
                  </a:prstClr>
                </a:solidFill>
              </a:rPr>
              <a:t>Thin-Film Solar Cells, </a:t>
            </a:r>
            <a:r>
              <a:rPr lang="en-US" dirty="0" err="1" smtClean="0">
                <a:solidFill>
                  <a:prstClr val="black">
                    <a:shade val="50000"/>
                  </a:prstClr>
                </a:solidFill>
              </a:rPr>
              <a:t>Postdam</a:t>
            </a:r>
            <a:r>
              <a:rPr lang="en-US" dirty="0" smtClean="0">
                <a:solidFill>
                  <a:prstClr val="black">
                    <a:shade val="50000"/>
                  </a:prstClr>
                </a:solidFill>
              </a:rPr>
              <a:t>, November 2-7, 2014</a:t>
            </a:r>
            <a:endParaRPr lang="en-US" dirty="0">
              <a:solidFill>
                <a:prstClr val="black">
                  <a:shade val="50000"/>
                </a:prstClr>
              </a:solidFill>
            </a:endParaRPr>
          </a:p>
        </p:txBody>
      </p:sp>
      <p:sp>
        <p:nvSpPr>
          <p:cNvPr id="6" name="Espace réservé du numéro de diapositive 5"/>
          <p:cNvSpPr>
            <a:spLocks noGrp="1"/>
          </p:cNvSpPr>
          <p:nvPr>
            <p:ph type="sldNum" sz="quarter" idx="12"/>
          </p:nvPr>
        </p:nvSpPr>
        <p:spPr/>
        <p:txBody>
          <a:bodyPr/>
          <a:lstStyle>
            <a:lvl1pPr>
              <a:defRPr>
                <a:solidFill>
                  <a:srgbClr val="DBF5F9">
                    <a:shade val="90000"/>
                  </a:srgbClr>
                </a:solidFill>
              </a:defRPr>
            </a:lvl1pPr>
          </a:lstStyle>
          <a:p>
            <a:pPr>
              <a:defRPr/>
            </a:pPr>
            <a:fld id="{AD9E483B-7232-4CAF-89D5-BC6D766DCACC}" type="slidenum">
              <a:rPr lang="en-US"/>
              <a:pPr>
                <a:defRPr/>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a:prstGeom prst="rect">
            <a:avLst/>
          </a:prstGeom>
        </p:spPr>
        <p:txBody>
          <a:bodyPr/>
          <a:lstStyle/>
          <a:p>
            <a:r>
              <a:rPr lang="fr-FR" smtClean="0"/>
              <a:t>Cliquez pour modifier le style du titre</a:t>
            </a:r>
            <a:endParaRPr lang="en-US"/>
          </a:p>
        </p:txBody>
      </p:sp>
      <p:sp>
        <p:nvSpPr>
          <p:cNvPr id="3" name="Espace réservé du contenu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u contenu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lvl1pPr>
              <a:defRPr/>
            </a:lvl1pPr>
          </a:lstStyle>
          <a:p>
            <a:pPr>
              <a:defRPr/>
            </a:pPr>
            <a:fld id="{1FAAE0FC-3794-4A83-9773-EC7505008094}" type="datetime1">
              <a:rPr lang="en-GB"/>
              <a:pPr>
                <a:defRPr/>
              </a:pPr>
              <a:t>30/09/2015</a:t>
            </a:fld>
            <a:endParaRPr lang="en-US" dirty="0"/>
          </a:p>
        </p:txBody>
      </p:sp>
      <p:sp>
        <p:nvSpPr>
          <p:cNvPr id="6" name="Espace réservé du pied de page 5"/>
          <p:cNvSpPr>
            <a:spLocks noGrp="1"/>
          </p:cNvSpPr>
          <p:nvPr>
            <p:ph type="ftr" sz="quarter" idx="11"/>
          </p:nvPr>
        </p:nvSpPr>
        <p:spPr/>
        <p:txBody>
          <a:bodyPr/>
          <a:lstStyle>
            <a:lvl1pPr>
              <a:defRPr>
                <a:solidFill>
                  <a:srgbClr val="04617B">
                    <a:shade val="90000"/>
                  </a:srgbClr>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7" name="Espace réservé du numéro de diapositive 6"/>
          <p:cNvSpPr>
            <a:spLocks noGrp="1"/>
          </p:cNvSpPr>
          <p:nvPr>
            <p:ph type="sldNum" sz="quarter" idx="12"/>
          </p:nvPr>
        </p:nvSpPr>
        <p:spPr/>
        <p:txBody>
          <a:bodyPr/>
          <a:lstStyle>
            <a:lvl1pPr>
              <a:defRPr/>
            </a:lvl1pPr>
          </a:lstStyle>
          <a:p>
            <a:pPr>
              <a:defRPr/>
            </a:pPr>
            <a:fld id="{162B7519-3FCE-4E30-8BBA-18112CD79A5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229600" cy="1143000"/>
          </a:xfrm>
          <a:prstGeom prst="rect">
            <a:avLst/>
          </a:prstGeom>
        </p:spPr>
        <p:txBody>
          <a:bodyPr/>
          <a:lstStyle>
            <a:lvl1pPr>
              <a:defRPr/>
            </a:lvl1pPr>
          </a:lstStyle>
          <a:p>
            <a:r>
              <a:rPr lang="fr-FR" smtClean="0"/>
              <a:t>Cliquez pour modifier le style du titre</a:t>
            </a:r>
            <a:endParaRPr lang="en-US" dirty="0"/>
          </a:p>
        </p:txBody>
      </p:sp>
      <p:sp>
        <p:nvSpPr>
          <p:cNvPr id="3" name="Espace réservé du texte 2"/>
          <p:cNvSpPr>
            <a:spLocks noGrp="1"/>
          </p:cNvSpPr>
          <p:nvPr>
            <p:ph type="body" idx="1"/>
          </p:nvPr>
        </p:nvSpPr>
        <p:spPr>
          <a:xfrm>
            <a:off x="457200" y="1855248"/>
            <a:ext cx="4040188" cy="659352"/>
          </a:xfrm>
        </p:spPr>
        <p:txBody>
          <a:bodyPr lIns="45720" tIns="0" rIns="45720" bIns="0" anchor="ctr">
            <a:noAutofit/>
          </a:bodyPr>
          <a:lstStyle>
            <a:lvl1pPr marL="0" indent="0">
              <a:buNone/>
              <a:defRPr sz="20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4" name="Espace réservé du texte 3"/>
          <p:cNvSpPr>
            <a:spLocks noGrp="1"/>
          </p:cNvSpPr>
          <p:nvPr>
            <p:ph type="body" sz="half" idx="3"/>
          </p:nvPr>
        </p:nvSpPr>
        <p:spPr>
          <a:xfrm>
            <a:off x="4645025" y="1859757"/>
            <a:ext cx="4041775" cy="654843"/>
          </a:xfrm>
        </p:spPr>
        <p:txBody>
          <a:bodyPr lIns="45720" tIns="0" rIns="45720" bIns="0" anchor="ctr">
            <a:normAutofit/>
          </a:bodyPr>
          <a:lstStyle>
            <a:lvl1pPr marL="0" indent="0">
              <a:buNone/>
              <a:defRPr sz="20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5" name="Espace réservé du contenu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contenu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6"/>
          <p:cNvSpPr>
            <a:spLocks noGrp="1"/>
          </p:cNvSpPr>
          <p:nvPr>
            <p:ph type="dt" sz="half" idx="10"/>
          </p:nvPr>
        </p:nvSpPr>
        <p:spPr/>
        <p:txBody>
          <a:bodyPr/>
          <a:lstStyle>
            <a:lvl1pPr>
              <a:defRPr/>
            </a:lvl1pPr>
          </a:lstStyle>
          <a:p>
            <a:pPr>
              <a:defRPr/>
            </a:pPr>
            <a:fld id="{C8CD9734-17FC-4812-A679-AAEE6599931F}" type="datetime1">
              <a:rPr lang="en-GB"/>
              <a:pPr>
                <a:defRPr/>
              </a:pPr>
              <a:t>30/09/2015</a:t>
            </a:fld>
            <a:endParaRPr lang="en-US" dirty="0"/>
          </a:p>
        </p:txBody>
      </p:sp>
      <p:sp>
        <p:nvSpPr>
          <p:cNvPr id="8" name="Espace réservé du pied de page 7"/>
          <p:cNvSpPr>
            <a:spLocks noGrp="1"/>
          </p:cNvSpPr>
          <p:nvPr>
            <p:ph type="ftr" sz="quarter" idx="11"/>
          </p:nvPr>
        </p:nvSpPr>
        <p:spPr/>
        <p:txBody>
          <a:bodyPr/>
          <a:lstStyle>
            <a:lvl1pPr>
              <a:defRPr>
                <a:solidFill>
                  <a:srgbClr val="04617B">
                    <a:shade val="90000"/>
                  </a:srgbClr>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9" name="Espace réservé du numéro de diapositive 8"/>
          <p:cNvSpPr>
            <a:spLocks noGrp="1"/>
          </p:cNvSpPr>
          <p:nvPr>
            <p:ph type="sldNum" sz="quarter" idx="12"/>
          </p:nvPr>
        </p:nvSpPr>
        <p:spPr/>
        <p:txBody>
          <a:bodyPr/>
          <a:lstStyle>
            <a:lvl1pPr>
              <a:defRPr/>
            </a:lvl1pPr>
          </a:lstStyle>
          <a:p>
            <a:pPr>
              <a:defRPr/>
            </a:pPr>
            <a:fld id="{B4C10A42-9E25-42CA-B5D2-4F603C3D3F3B}"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704088"/>
            <a:ext cx="8305800" cy="1143000"/>
          </a:xfrm>
          <a:prstGeom prst="rect">
            <a:avLst/>
          </a:prstGeom>
        </p:spPr>
        <p:txBody>
          <a:bodyPr>
            <a:noAutofit/>
            <a:scene3d>
              <a:camera prst="orthographicFront"/>
              <a:lightRig rig="freezing" dir="t">
                <a:rot lat="0" lon="0" rev="5640000"/>
              </a:lightRig>
            </a:scene3d>
            <a:sp3d prstMaterial="flat">
              <a:contourClr>
                <a:schemeClr val="tx2"/>
              </a:contourClr>
            </a:sp3d>
          </a:bodyPr>
          <a:lstStyle>
            <a:lvl1pPr algn="l" rtl="0">
              <a:spcBef>
                <a:spcPct val="0"/>
              </a:spcBef>
              <a:buNone/>
              <a:defRPr sz="4000" b="0">
                <a:ln>
                  <a:noFill/>
                </a:ln>
                <a:solidFill>
                  <a:schemeClr val="tx2"/>
                </a:solidFill>
                <a:effectLst/>
                <a:latin typeface="+mj-lt"/>
                <a:ea typeface="+mj-ea"/>
                <a:cs typeface="+mj-cs"/>
              </a:defRPr>
            </a:lvl1pPr>
          </a:lstStyle>
          <a:p>
            <a:r>
              <a:rPr lang="fr-FR" smtClean="0"/>
              <a:t>Cliquez pour modifier le style du titre</a:t>
            </a:r>
            <a:endParaRPr lang="en-US" dirty="0"/>
          </a:p>
        </p:txBody>
      </p:sp>
      <p:sp>
        <p:nvSpPr>
          <p:cNvPr id="3" name="Espace réservé de la date 2"/>
          <p:cNvSpPr>
            <a:spLocks noGrp="1"/>
          </p:cNvSpPr>
          <p:nvPr>
            <p:ph type="dt" sz="half" idx="10"/>
          </p:nvPr>
        </p:nvSpPr>
        <p:spPr/>
        <p:txBody>
          <a:bodyPr/>
          <a:lstStyle>
            <a:lvl1pPr>
              <a:defRPr/>
            </a:lvl1pPr>
          </a:lstStyle>
          <a:p>
            <a:pPr>
              <a:defRPr/>
            </a:pPr>
            <a:fld id="{BE72D07D-29D7-46F3-A9E1-693AA2B94A6E}" type="datetime1">
              <a:rPr lang="en-GB"/>
              <a:pPr>
                <a:defRPr/>
              </a:pPr>
              <a:t>30/09/2015</a:t>
            </a:fld>
            <a:endParaRPr lang="en-US" dirty="0"/>
          </a:p>
        </p:txBody>
      </p:sp>
      <p:sp>
        <p:nvSpPr>
          <p:cNvPr id="4" name="Espace réservé du pied de page 3"/>
          <p:cNvSpPr>
            <a:spLocks noGrp="1"/>
          </p:cNvSpPr>
          <p:nvPr>
            <p:ph type="ftr" sz="quarter" idx="11"/>
          </p:nvPr>
        </p:nvSpPr>
        <p:spPr/>
        <p:txBody>
          <a:bodyPr/>
          <a:lstStyle>
            <a:lvl1pPr>
              <a:defRPr>
                <a:solidFill>
                  <a:srgbClr val="04617B">
                    <a:shade val="90000"/>
                  </a:srgbClr>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5" name="Espace réservé du numéro de diapositive 4"/>
          <p:cNvSpPr>
            <a:spLocks noGrp="1"/>
          </p:cNvSpPr>
          <p:nvPr>
            <p:ph type="sldNum" sz="quarter" idx="12"/>
          </p:nvPr>
        </p:nvSpPr>
        <p:spPr/>
        <p:txBody>
          <a:bodyPr/>
          <a:lstStyle>
            <a:lvl1pPr>
              <a:defRPr/>
            </a:lvl1pPr>
          </a:lstStyle>
          <a:p>
            <a:pPr>
              <a:defRPr/>
            </a:pPr>
            <a:fld id="{E94C67B0-F0BD-48EA-BAAE-F590AF934FE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lvl1pPr>
          </a:lstStyle>
          <a:p>
            <a:pPr>
              <a:defRPr/>
            </a:pPr>
            <a:fld id="{28EB7C51-CDA1-47DD-B5F8-872347A26F5E}" type="datetime1">
              <a:rPr lang="en-GB"/>
              <a:pPr>
                <a:defRPr/>
              </a:pPr>
              <a:t>30/09/2015</a:t>
            </a:fld>
            <a:endParaRPr lang="en-US" dirty="0"/>
          </a:p>
        </p:txBody>
      </p:sp>
      <p:sp>
        <p:nvSpPr>
          <p:cNvPr id="3" name="Espace réservé du pied de page 2"/>
          <p:cNvSpPr>
            <a:spLocks noGrp="1"/>
          </p:cNvSpPr>
          <p:nvPr>
            <p:ph type="ftr" sz="quarter" idx="11"/>
          </p:nvPr>
        </p:nvSpPr>
        <p:spPr/>
        <p:txBody>
          <a:bodyPr/>
          <a:lstStyle>
            <a:lvl1pPr>
              <a:defRPr>
                <a:solidFill>
                  <a:srgbClr val="04617B">
                    <a:shade val="90000"/>
                  </a:srgbClr>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4" name="Espace réservé du numéro de diapositive 3"/>
          <p:cNvSpPr>
            <a:spLocks noGrp="1"/>
          </p:cNvSpPr>
          <p:nvPr>
            <p:ph type="sldNum" sz="quarter" idx="12"/>
          </p:nvPr>
        </p:nvSpPr>
        <p:spPr/>
        <p:txBody>
          <a:bodyPr/>
          <a:lstStyle>
            <a:lvl1pPr>
              <a:defRPr/>
            </a:lvl1pPr>
          </a:lstStyle>
          <a:p>
            <a:pPr>
              <a:defRPr/>
            </a:pPr>
            <a:fld id="{E271DCA0-CA5A-4A17-96D4-F6408076BEC5}"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85800" y="514352"/>
            <a:ext cx="2743200" cy="1162050"/>
          </a:xfrm>
          <a:prstGeom prst="rect">
            <a:avLst/>
          </a:prstGeo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fr-FR" smtClean="0"/>
              <a:t>Cliquez pour modifier le style du titre</a:t>
            </a:r>
            <a:endParaRPr lang="en-US"/>
          </a:p>
        </p:txBody>
      </p:sp>
      <p:sp>
        <p:nvSpPr>
          <p:cNvPr id="3" name="Espace réservé du texte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fr-FR" smtClean="0"/>
              <a:t>Cliquez pour modifier les styles du texte du masque</a:t>
            </a:r>
          </a:p>
        </p:txBody>
      </p:sp>
      <p:sp>
        <p:nvSpPr>
          <p:cNvPr id="4" name="Espace réservé du contenu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4"/>
          <p:cNvSpPr>
            <a:spLocks noGrp="1"/>
          </p:cNvSpPr>
          <p:nvPr>
            <p:ph type="dt" sz="half" idx="10"/>
          </p:nvPr>
        </p:nvSpPr>
        <p:spPr/>
        <p:txBody>
          <a:bodyPr/>
          <a:lstStyle>
            <a:lvl1pPr>
              <a:defRPr/>
            </a:lvl1pPr>
          </a:lstStyle>
          <a:p>
            <a:pPr>
              <a:defRPr/>
            </a:pPr>
            <a:fld id="{108FED40-ADDE-465A-935D-DB9CC378F5A1}" type="datetime1">
              <a:rPr lang="en-GB"/>
              <a:pPr>
                <a:defRPr/>
              </a:pPr>
              <a:t>30/09/2015</a:t>
            </a:fld>
            <a:endParaRPr lang="en-US" dirty="0"/>
          </a:p>
        </p:txBody>
      </p:sp>
      <p:sp>
        <p:nvSpPr>
          <p:cNvPr id="6" name="Espace réservé du pied de page 5"/>
          <p:cNvSpPr>
            <a:spLocks noGrp="1"/>
          </p:cNvSpPr>
          <p:nvPr>
            <p:ph type="ftr" sz="quarter" idx="11"/>
          </p:nvPr>
        </p:nvSpPr>
        <p:spPr/>
        <p:txBody>
          <a:bodyPr/>
          <a:lstStyle>
            <a:lvl1pPr>
              <a:defRPr>
                <a:solidFill>
                  <a:srgbClr val="04617B">
                    <a:shade val="90000"/>
                  </a:srgbClr>
                </a:solidFill>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7" name="Espace réservé du numéro de diapositive 6"/>
          <p:cNvSpPr>
            <a:spLocks noGrp="1"/>
          </p:cNvSpPr>
          <p:nvPr>
            <p:ph type="sldNum" sz="quarter" idx="12"/>
          </p:nvPr>
        </p:nvSpPr>
        <p:spPr/>
        <p:txBody>
          <a:bodyPr/>
          <a:lstStyle>
            <a:lvl1pPr>
              <a:defRPr/>
            </a:lvl1pPr>
          </a:lstStyle>
          <a:p>
            <a:pPr>
              <a:defRPr/>
            </a:pPr>
            <a:fld id="{0369EC38-CDEB-4C20-9088-BEE52AFC12B3}"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13000">
              <a:schemeClr val="accent1">
                <a:lumMod val="60000"/>
                <a:lumOff val="40000"/>
                <a:alpha val="76000"/>
              </a:schemeClr>
            </a:gs>
            <a:gs pos="50000">
              <a:schemeClr val="bg1"/>
            </a:gs>
            <a:gs pos="100000">
              <a:schemeClr val="bg1"/>
            </a:gs>
          </a:gsLst>
          <a:lin ang="5400000" scaled="0"/>
        </a:gradFill>
        <a:effectLst/>
      </p:bgPr>
    </p:bg>
    <p:spTree>
      <p:nvGrpSpPr>
        <p:cNvPr id="1" name=""/>
        <p:cNvGrpSpPr/>
        <p:nvPr/>
      </p:nvGrpSpPr>
      <p:grpSpPr>
        <a:xfrm>
          <a:off x="0" y="0"/>
          <a:ext cx="0" cy="0"/>
          <a:chOff x="0" y="0"/>
          <a:chExt cx="0" cy="0"/>
        </a:xfrm>
      </p:grpSpPr>
      <p:sp>
        <p:nvSpPr>
          <p:cNvPr id="34818" name="Espace réservé du texte 29"/>
          <p:cNvSpPr>
            <a:spLocks noGrp="1"/>
          </p:cNvSpPr>
          <p:nvPr>
            <p:ph type="body" idx="1"/>
          </p:nvPr>
        </p:nvSpPr>
        <p:spPr bwMode="auto">
          <a:xfrm>
            <a:off x="457200" y="2143125"/>
            <a:ext cx="8229600" cy="41814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smtClean="0"/>
          </a:p>
        </p:txBody>
      </p:sp>
      <p:sp>
        <p:nvSpPr>
          <p:cNvPr id="10" name="Espace réservé de la date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rgbClr val="04617B">
                    <a:shade val="90000"/>
                  </a:srgbClr>
                </a:solidFill>
                <a:latin typeface="+mn-lt"/>
              </a:defRPr>
            </a:lvl1pPr>
          </a:lstStyle>
          <a:p>
            <a:pPr>
              <a:defRPr/>
            </a:pPr>
            <a:fld id="{0414A195-9F04-45A1-ABB7-B537A3E3F2D2}" type="datetime1">
              <a:rPr lang="en-GB"/>
              <a:pPr>
                <a:defRPr/>
              </a:pPr>
              <a:t>30/09/2015</a:t>
            </a:fld>
            <a:endParaRPr lang="en-US" dirty="0">
              <a:solidFill>
                <a:prstClr val="black">
                  <a:shade val="50000"/>
                </a:prstClr>
              </a:solidFill>
            </a:endParaRPr>
          </a:p>
        </p:txBody>
      </p:sp>
      <p:sp>
        <p:nvSpPr>
          <p:cNvPr id="22" name="Espace réservé du pied de page 21"/>
          <p:cNvSpPr>
            <a:spLocks noGrp="1"/>
          </p:cNvSpPr>
          <p:nvPr>
            <p:ph type="ftr" sz="quarter" idx="3"/>
          </p:nvPr>
        </p:nvSpPr>
        <p:spPr>
          <a:xfrm>
            <a:off x="2667000" y="6356350"/>
            <a:ext cx="4209256"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prstClr val="black">
                    <a:shade val="50000"/>
                  </a:prstClr>
                </a:solidFill>
                <a:latin typeface="+mn-lt"/>
              </a:defRPr>
            </a:lvl1pPr>
          </a:lstStyle>
          <a:p>
            <a:pPr>
              <a:defRPr/>
            </a:pPr>
            <a:r>
              <a:rPr lang="en-US" dirty="0" smtClean="0"/>
              <a:t>Thin-Film Solar Cells, </a:t>
            </a:r>
            <a:r>
              <a:rPr lang="en-US" dirty="0" err="1" smtClean="0"/>
              <a:t>Postdam</a:t>
            </a:r>
            <a:r>
              <a:rPr lang="en-US" dirty="0" smtClean="0"/>
              <a:t>, November 2-7, 2014</a:t>
            </a:r>
            <a:endParaRPr lang="en-US" dirty="0"/>
          </a:p>
        </p:txBody>
      </p:sp>
      <p:sp>
        <p:nvSpPr>
          <p:cNvPr id="18" name="Espace réservé du numéro de diapositive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rgbClr val="04617B">
                    <a:shade val="90000"/>
                  </a:srgbClr>
                </a:solidFill>
                <a:latin typeface="+mn-lt"/>
              </a:defRPr>
            </a:lvl1pPr>
          </a:lstStyle>
          <a:p>
            <a:pPr>
              <a:defRPr/>
            </a:pPr>
            <a:fld id="{0F54337B-87B6-4A70-AC14-3D1B4A68E63F}" type="slidenum">
              <a:rPr lang="en-US"/>
              <a:pPr>
                <a:defRPr/>
              </a:pPr>
              <a:t>‹#›</a:t>
            </a:fld>
            <a:endParaRPr lang="en-US" dirty="0">
              <a:solidFill>
                <a:prstClr val="black">
                  <a:shade val="50000"/>
                </a:prstClr>
              </a:solidFill>
            </a:endParaRPr>
          </a:p>
        </p:txBody>
      </p:sp>
      <p:pic>
        <p:nvPicPr>
          <p:cNvPr id="34822" name="Image 10" descr="banner1288_290.png"/>
          <p:cNvPicPr>
            <a:picLocks noChangeAspect="1"/>
          </p:cNvPicPr>
          <p:nvPr/>
        </p:nvPicPr>
        <p:blipFill>
          <a:blip r:embed="rId10"/>
          <a:srcRect/>
          <a:stretch>
            <a:fillRect/>
          </a:stretch>
        </p:blipFill>
        <p:spPr bwMode="auto">
          <a:xfrm>
            <a:off x="0" y="0"/>
            <a:ext cx="9144000" cy="2058988"/>
          </a:xfrm>
          <a:prstGeom prst="rect">
            <a:avLst/>
          </a:prstGeom>
          <a:noFill/>
          <a:ln w="9525">
            <a:noFill/>
            <a:miter lim="800000"/>
            <a:headEnd/>
            <a:tailEnd/>
          </a:ln>
        </p:spPr>
      </p:pic>
      <p:sp>
        <p:nvSpPr>
          <p:cNvPr id="34823" name="Espace réservé du titre 8"/>
          <p:cNvSpPr>
            <a:spLocks noGrp="1"/>
          </p:cNvSpPr>
          <p:nvPr>
            <p:ph type="title"/>
          </p:nvPr>
        </p:nvSpPr>
        <p:spPr bwMode="auto">
          <a:xfrm>
            <a:off x="457200" y="928688"/>
            <a:ext cx="8229600" cy="1152525"/>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fr-FR" smtClean="0"/>
              <a:t>Cliquez pour modifier le style du titre</a:t>
            </a:r>
            <a:endParaRPr lang="en-US" smtClean="0"/>
          </a:p>
        </p:txBody>
      </p:sp>
    </p:spTree>
  </p:cSld>
  <p:clrMap bg1="lt1" tx1="dk1" bg2="lt2" tx2="dk2" accent1="accent1" accent2="accent2" accent3="accent3" accent4="accent4" accent5="accent5" accent6="accent6" hlink="hlink" folHlink="folHlink"/>
  <p:sldLayoutIdLst>
    <p:sldLayoutId id="2147483997" r:id="rId1"/>
    <p:sldLayoutId id="2147483998" r:id="rId2"/>
    <p:sldLayoutId id="2147483999" r:id="rId3"/>
    <p:sldLayoutId id="2147484000" r:id="rId4"/>
    <p:sldLayoutId id="2147484001" r:id="rId5"/>
    <p:sldLayoutId id="2147484002" r:id="rId6"/>
    <p:sldLayoutId id="2147484003" r:id="rId7"/>
    <p:sldLayoutId id="2147484004" r:id="rId8"/>
  </p:sldLayoutIdLst>
  <p:hf hdr="0"/>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Lucida Sans" pitchFamily="34" charset="0"/>
        </a:defRPr>
      </a:lvl2pPr>
      <a:lvl3pPr algn="l" rtl="0" eaLnBrk="0" fontAlgn="base" hangingPunct="0">
        <a:spcBef>
          <a:spcPct val="0"/>
        </a:spcBef>
        <a:spcAft>
          <a:spcPct val="0"/>
        </a:spcAft>
        <a:defRPr sz="4000">
          <a:solidFill>
            <a:schemeClr val="tx2"/>
          </a:solidFill>
          <a:latin typeface="Lucida Sans" pitchFamily="34" charset="0"/>
        </a:defRPr>
      </a:lvl3pPr>
      <a:lvl4pPr algn="l" rtl="0" eaLnBrk="0" fontAlgn="base" hangingPunct="0">
        <a:spcBef>
          <a:spcPct val="0"/>
        </a:spcBef>
        <a:spcAft>
          <a:spcPct val="0"/>
        </a:spcAft>
        <a:defRPr sz="4000">
          <a:solidFill>
            <a:schemeClr val="tx2"/>
          </a:solidFill>
          <a:latin typeface="Lucida Sans" pitchFamily="34" charset="0"/>
        </a:defRPr>
      </a:lvl4pPr>
      <a:lvl5pPr algn="l" rtl="0" eaLnBrk="0" fontAlgn="base" hangingPunct="0">
        <a:spcBef>
          <a:spcPct val="0"/>
        </a:spcBef>
        <a:spcAft>
          <a:spcPct val="0"/>
        </a:spcAft>
        <a:defRPr sz="4000">
          <a:solidFill>
            <a:schemeClr val="tx2"/>
          </a:solidFill>
          <a:latin typeface="Lucida Sans" pitchFamily="34" charset="0"/>
        </a:defRPr>
      </a:lvl5pPr>
      <a:lvl6pPr marL="457200" algn="l" rtl="0" fontAlgn="base">
        <a:spcBef>
          <a:spcPct val="0"/>
        </a:spcBef>
        <a:spcAft>
          <a:spcPct val="0"/>
        </a:spcAft>
        <a:defRPr sz="4000">
          <a:solidFill>
            <a:schemeClr val="tx2"/>
          </a:solidFill>
          <a:latin typeface="Lucida Sans" pitchFamily="34" charset="0"/>
        </a:defRPr>
      </a:lvl6pPr>
      <a:lvl7pPr marL="914400" algn="l" rtl="0" fontAlgn="base">
        <a:spcBef>
          <a:spcPct val="0"/>
        </a:spcBef>
        <a:spcAft>
          <a:spcPct val="0"/>
        </a:spcAft>
        <a:defRPr sz="4000">
          <a:solidFill>
            <a:schemeClr val="tx2"/>
          </a:solidFill>
          <a:latin typeface="Lucida Sans" pitchFamily="34" charset="0"/>
        </a:defRPr>
      </a:lvl7pPr>
      <a:lvl8pPr marL="1371600" algn="l" rtl="0" fontAlgn="base">
        <a:spcBef>
          <a:spcPct val="0"/>
        </a:spcBef>
        <a:spcAft>
          <a:spcPct val="0"/>
        </a:spcAft>
        <a:defRPr sz="4000">
          <a:solidFill>
            <a:schemeClr val="tx2"/>
          </a:solidFill>
          <a:latin typeface="Lucida Sans" pitchFamily="34" charset="0"/>
        </a:defRPr>
      </a:lvl8pPr>
      <a:lvl9pPr marL="1828800" algn="l" rtl="0" fontAlgn="base">
        <a:spcBef>
          <a:spcPct val="0"/>
        </a:spcBef>
        <a:spcAft>
          <a:spcPct val="0"/>
        </a:spcAft>
        <a:defRPr sz="4000">
          <a:solidFill>
            <a:schemeClr val="tx2"/>
          </a:solidFill>
          <a:latin typeface="Lucida Sans"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6.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15.wmf"/><Relationship Id="rId4" Type="http://schemas.openxmlformats.org/officeDocument/2006/relationships/oleObject" Target="../embeddings/oleObject1.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16.wmf"/><Relationship Id="rId4" Type="http://schemas.openxmlformats.org/officeDocument/2006/relationships/oleObject" Target="../embeddings/oleObject3.bin"/></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3.vml"/><Relationship Id="rId6" Type="http://schemas.openxmlformats.org/officeDocument/2006/relationships/image" Target="../media/image19.wmf"/><Relationship Id="rId5" Type="http://schemas.openxmlformats.org/officeDocument/2006/relationships/oleObject" Target="../embeddings/oleObject5.bin"/><Relationship Id="rId4" Type="http://schemas.openxmlformats.org/officeDocument/2006/relationships/image" Target="../media/image18.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4.vml"/><Relationship Id="rId6" Type="http://schemas.openxmlformats.org/officeDocument/2006/relationships/image" Target="../media/image21.wmf"/><Relationship Id="rId5" Type="http://schemas.openxmlformats.org/officeDocument/2006/relationships/oleObject" Target="../embeddings/oleObject7.bin"/><Relationship Id="rId4" Type="http://schemas.openxmlformats.org/officeDocument/2006/relationships/image" Target="../media/image20.wm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250825" y="1538882"/>
            <a:ext cx="8572500" cy="4093414"/>
          </a:xfrm>
          <a:prstGeom prst="rect">
            <a:avLst/>
          </a:prstGeom>
          <a:noFill/>
          <a:ln w="9525">
            <a:noFill/>
            <a:miter lim="800000"/>
            <a:headEnd/>
            <a:tailEnd/>
          </a:ln>
        </p:spPr>
        <p:txBody>
          <a:bodyPr lIns="91425" tIns="45713" rIns="91425" bIns="45713">
            <a:spAutoFit/>
          </a:bodyPr>
          <a:lstStyle/>
          <a:p>
            <a:pPr algn="ctr"/>
            <a:r>
              <a:rPr lang="en-US" sz="4000" b="1" dirty="0" smtClean="0"/>
              <a:t>Data Collection Strategies for Rietveld Refinement Using Laboratory X-ray Diffraction Data</a:t>
            </a:r>
            <a:endParaRPr lang="en-US" sz="4000" b="1" dirty="0"/>
          </a:p>
          <a:p>
            <a:pPr algn="ctr"/>
            <a:endParaRPr lang="en-GB" sz="2800" b="1" dirty="0" smtClean="0">
              <a:solidFill>
                <a:srgbClr val="FFFF00"/>
              </a:solidFill>
              <a:latin typeface="Verdana" pitchFamily="34" charset="0"/>
            </a:endParaRPr>
          </a:p>
          <a:p>
            <a:pPr algn="ctr"/>
            <a:r>
              <a:rPr lang="en-GB" sz="2800" b="1" dirty="0" smtClean="0">
                <a:solidFill>
                  <a:srgbClr val="FFFF00"/>
                </a:solidFill>
                <a:latin typeface="Verdana" pitchFamily="34" charset="0"/>
              </a:rPr>
              <a:t>J</a:t>
            </a:r>
            <a:r>
              <a:rPr lang="en-GB" sz="2800" b="1" dirty="0">
                <a:solidFill>
                  <a:srgbClr val="FFFF00"/>
                </a:solidFill>
                <a:latin typeface="Verdana" pitchFamily="34" charset="0"/>
              </a:rPr>
              <a:t>. Rodríguez-Carvajal </a:t>
            </a:r>
          </a:p>
          <a:p>
            <a:pPr algn="ctr" eaLnBrk="0" hangingPunct="0">
              <a:spcBef>
                <a:spcPct val="50000"/>
              </a:spcBef>
            </a:pPr>
            <a:r>
              <a:rPr lang="en-GB" sz="2800" b="1" dirty="0">
                <a:solidFill>
                  <a:srgbClr val="FFFF00"/>
                </a:solidFill>
                <a:latin typeface="Verdana" pitchFamily="34" charset="0"/>
              </a:rPr>
              <a:t>Diffraction </a:t>
            </a:r>
            <a:r>
              <a:rPr lang="en-GB" sz="2800" b="1" dirty="0" smtClean="0">
                <a:solidFill>
                  <a:srgbClr val="FFFF00"/>
                </a:solidFill>
                <a:latin typeface="Verdana" pitchFamily="34" charset="0"/>
              </a:rPr>
              <a:t>Group</a:t>
            </a:r>
            <a:endParaRPr lang="en-GB" sz="2800" b="1" dirty="0">
              <a:solidFill>
                <a:srgbClr val="FFFF00"/>
              </a:solidFill>
              <a:latin typeface="Verdana" pitchFamily="34" charset="0"/>
            </a:endParaRPr>
          </a:p>
          <a:p>
            <a:pPr algn="ctr" eaLnBrk="0" hangingPunct="0">
              <a:spcBef>
                <a:spcPct val="50000"/>
              </a:spcBef>
            </a:pPr>
            <a:r>
              <a:rPr lang="en-GB" sz="2800" b="1" dirty="0" err="1">
                <a:solidFill>
                  <a:srgbClr val="FFFF00"/>
                </a:solidFill>
                <a:latin typeface="Verdana" pitchFamily="34" charset="0"/>
              </a:rPr>
              <a:t>Institut</a:t>
            </a:r>
            <a:r>
              <a:rPr lang="en-GB" sz="2800" b="1" dirty="0">
                <a:solidFill>
                  <a:srgbClr val="FFFF00"/>
                </a:solidFill>
                <a:latin typeface="Verdana" pitchFamily="34" charset="0"/>
              </a:rPr>
              <a:t> Laue-</a:t>
            </a:r>
            <a:r>
              <a:rPr lang="en-GB" sz="2800" b="1" dirty="0" err="1">
                <a:solidFill>
                  <a:srgbClr val="FFFF00"/>
                </a:solidFill>
                <a:latin typeface="Verdana" pitchFamily="34" charset="0"/>
              </a:rPr>
              <a:t>Langevin</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1</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sp>
        <p:nvSpPr>
          <p:cNvPr id="2" name="Rectangle 1"/>
          <p:cNvSpPr/>
          <p:nvPr/>
        </p:nvSpPr>
        <p:spPr>
          <a:xfrm>
            <a:off x="250825" y="116632"/>
            <a:ext cx="4679441" cy="369332"/>
          </a:xfrm>
          <a:prstGeom prst="rect">
            <a:avLst/>
          </a:prstGeom>
        </p:spPr>
        <p:txBody>
          <a:bodyPr wrap="square">
            <a:spAutoFit/>
          </a:bodyPr>
          <a:lstStyle/>
          <a:p>
            <a:r>
              <a:rPr lang="en-US" b="1" dirty="0" smtClean="0">
                <a:solidFill>
                  <a:srgbClr val="FFFF00"/>
                </a:solidFill>
              </a:rPr>
              <a:t>Sofia, September 30, 2015</a:t>
            </a:r>
            <a:endParaRPr lang="en-US" dirty="0">
              <a:solidFill>
                <a:srgbClr val="FFFF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384702" y="620688"/>
            <a:ext cx="8572500" cy="523206"/>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The ideal powder diffraction pattern</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2</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sp>
        <p:nvSpPr>
          <p:cNvPr id="3" name="TextBox 2"/>
          <p:cNvSpPr txBox="1"/>
          <p:nvPr/>
        </p:nvSpPr>
        <p:spPr>
          <a:xfrm>
            <a:off x="611561" y="1556792"/>
            <a:ext cx="7848872" cy="4524315"/>
          </a:xfrm>
          <a:prstGeom prst="rect">
            <a:avLst/>
          </a:prstGeom>
          <a:noFill/>
        </p:spPr>
        <p:txBody>
          <a:bodyPr wrap="square" rtlCol="0">
            <a:spAutoFit/>
          </a:bodyPr>
          <a:lstStyle/>
          <a:p>
            <a:r>
              <a:rPr lang="en-US" sz="2400" dirty="0" smtClean="0"/>
              <a:t>In order to refine a crystal structure with X-ray powder </a:t>
            </a:r>
            <a:r>
              <a:rPr lang="en-US" sz="2400" dirty="0"/>
              <a:t>diffraction data</a:t>
            </a:r>
            <a:r>
              <a:rPr lang="en-US" sz="2400" dirty="0" smtClean="0"/>
              <a:t> the data collection should optimize the conditions for getting the intensities as close as possible to those calculated for the correct structure:</a:t>
            </a:r>
          </a:p>
          <a:p>
            <a:endParaRPr lang="en-US" sz="2400" dirty="0"/>
          </a:p>
          <a:p>
            <a:r>
              <a:rPr lang="en-US" sz="2400" dirty="0" smtClean="0"/>
              <a:t>1: Billions of homogeneous and densely packed randomly oriented grains (grains below 10 </a:t>
            </a:r>
            <a:r>
              <a:rPr lang="el-GR" sz="2400" dirty="0" smtClean="0">
                <a:latin typeface="Times New Roman"/>
                <a:cs typeface="Times New Roman"/>
              </a:rPr>
              <a:t>μ</a:t>
            </a:r>
            <a:r>
              <a:rPr lang="en-US" sz="2400" dirty="0" smtClean="0"/>
              <a:t>m)</a:t>
            </a:r>
          </a:p>
          <a:p>
            <a:endParaRPr lang="en-US" sz="2400" dirty="0" smtClean="0"/>
          </a:p>
          <a:p>
            <a:r>
              <a:rPr lang="en-US" sz="2400" dirty="0" smtClean="0"/>
              <a:t>2: “Infinitely” thick sample with a </a:t>
            </a:r>
            <a:r>
              <a:rPr lang="en-US" sz="2400" dirty="0"/>
              <a:t>s</a:t>
            </a:r>
            <a:r>
              <a:rPr lang="en-US" sz="2400" dirty="0" smtClean="0"/>
              <a:t>mooth and a flat surface for Bragg-Brentano geometry</a:t>
            </a:r>
          </a:p>
          <a:p>
            <a:endParaRPr lang="en-US" sz="2400" dirty="0"/>
          </a:p>
          <a:p>
            <a:r>
              <a:rPr lang="en-US" sz="2400" dirty="0" smtClean="0"/>
              <a:t>3: Effective   </a:t>
            </a:r>
            <a:r>
              <a:rPr lang="el-GR" sz="2400" dirty="0" smtClean="0">
                <a:latin typeface="Times New Roman"/>
                <a:cs typeface="Times New Roman"/>
              </a:rPr>
              <a:t>μ</a:t>
            </a:r>
            <a:r>
              <a:rPr lang="en-US" sz="2400" dirty="0" smtClean="0"/>
              <a:t>R &lt; 1.5 for Debye-</a:t>
            </a:r>
            <a:r>
              <a:rPr lang="en-US" sz="2400" dirty="0" err="1" smtClean="0"/>
              <a:t>Scherrer</a:t>
            </a:r>
            <a:r>
              <a:rPr lang="en-US" sz="2400" dirty="0" smtClean="0"/>
              <a:t> geometry</a:t>
            </a:r>
            <a:endParaRPr lang="en-US" sz="2400" dirty="0"/>
          </a:p>
        </p:txBody>
      </p:sp>
    </p:spTree>
    <p:extLst>
      <p:ext uri="{BB962C8B-B14F-4D97-AF65-F5344CB8AC3E}">
        <p14:creationId xmlns:p14="http://schemas.microsoft.com/office/powerpoint/2010/main" val="28433968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384702" y="620688"/>
            <a:ext cx="8572500" cy="523206"/>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Problems: particle statistics</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3</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sp>
        <p:nvSpPr>
          <p:cNvPr id="3" name="TextBox 2"/>
          <p:cNvSpPr txBox="1"/>
          <p:nvPr/>
        </p:nvSpPr>
        <p:spPr>
          <a:xfrm>
            <a:off x="611561" y="1556792"/>
            <a:ext cx="7848872" cy="4524315"/>
          </a:xfrm>
          <a:prstGeom prst="rect">
            <a:avLst/>
          </a:prstGeom>
          <a:noFill/>
        </p:spPr>
        <p:txBody>
          <a:bodyPr wrap="square" rtlCol="0">
            <a:spAutoFit/>
          </a:bodyPr>
          <a:lstStyle/>
          <a:p>
            <a:r>
              <a:rPr lang="en-US" sz="2400" dirty="0"/>
              <a:t>If there are not enough crystallites contributing to the diffraction pattern, then the observed peak intensities will </a:t>
            </a:r>
            <a:r>
              <a:rPr lang="en-US" sz="2400" dirty="0" smtClean="0"/>
              <a:t>not be as expected</a:t>
            </a:r>
          </a:p>
          <a:p>
            <a:endParaRPr lang="en-US" sz="2400" dirty="0"/>
          </a:p>
          <a:p>
            <a:r>
              <a:rPr lang="en-US" sz="2400" dirty="0"/>
              <a:t>Poor particle statistics may be </a:t>
            </a:r>
            <a:r>
              <a:rPr lang="en-US" sz="2400" dirty="0" smtClean="0"/>
              <a:t>due to:</a:t>
            </a:r>
            <a:endParaRPr lang="en-US" sz="2400" dirty="0"/>
          </a:p>
          <a:p>
            <a:r>
              <a:rPr lang="en-US" sz="2400" dirty="0" smtClean="0"/>
              <a:t>      1: a </a:t>
            </a:r>
            <a:r>
              <a:rPr lang="en-US" sz="2400" dirty="0"/>
              <a:t>too large </a:t>
            </a:r>
            <a:r>
              <a:rPr lang="en-US" sz="2400" dirty="0" smtClean="0"/>
              <a:t>average </a:t>
            </a:r>
            <a:r>
              <a:rPr lang="en-US" sz="2400" dirty="0"/>
              <a:t>grain size </a:t>
            </a:r>
          </a:p>
          <a:p>
            <a:r>
              <a:rPr lang="en-US" sz="2400" dirty="0" smtClean="0"/>
              <a:t>      2: a too small </a:t>
            </a:r>
            <a:r>
              <a:rPr lang="en-US" sz="2400" dirty="0"/>
              <a:t>irradiated </a:t>
            </a:r>
            <a:r>
              <a:rPr lang="en-US" sz="2400" dirty="0" smtClean="0"/>
              <a:t>volume (very small X-ray  </a:t>
            </a:r>
          </a:p>
          <a:p>
            <a:r>
              <a:rPr lang="en-US" sz="2400" dirty="0" smtClean="0"/>
              <a:t>         beam or not enough amount of material in the</a:t>
            </a:r>
          </a:p>
          <a:p>
            <a:r>
              <a:rPr lang="en-US" sz="2400" dirty="0"/>
              <a:t> </a:t>
            </a:r>
            <a:r>
              <a:rPr lang="en-US" sz="2400" dirty="0" smtClean="0"/>
              <a:t>        sample)</a:t>
            </a:r>
            <a:endParaRPr lang="en-US" sz="2400" dirty="0"/>
          </a:p>
          <a:p>
            <a:r>
              <a:rPr lang="en-US" sz="2400" dirty="0" smtClean="0"/>
              <a:t>      3: a too tightly collimated X-ray </a:t>
            </a:r>
            <a:r>
              <a:rPr lang="en-US" sz="2400" dirty="0"/>
              <a:t>beam </a:t>
            </a:r>
            <a:r>
              <a:rPr lang="en-US" sz="2400" dirty="0" smtClean="0"/>
              <a:t> (e.g. </a:t>
            </a:r>
          </a:p>
          <a:p>
            <a:r>
              <a:rPr lang="en-US" sz="2400" dirty="0"/>
              <a:t> </a:t>
            </a:r>
            <a:r>
              <a:rPr lang="en-US" sz="2400" dirty="0" smtClean="0"/>
              <a:t>         synchrotron radiation needs rotating samples in </a:t>
            </a:r>
          </a:p>
          <a:p>
            <a:r>
              <a:rPr lang="en-US" sz="2400" dirty="0"/>
              <a:t> </a:t>
            </a:r>
            <a:r>
              <a:rPr lang="en-US" sz="2400" dirty="0" smtClean="0"/>
              <a:t>         order to increase the particle statistics)</a:t>
            </a:r>
            <a:endParaRPr lang="en-US" sz="2400" dirty="0"/>
          </a:p>
        </p:txBody>
      </p:sp>
    </p:spTree>
    <p:extLst>
      <p:ext uri="{BB962C8B-B14F-4D97-AF65-F5344CB8AC3E}">
        <p14:creationId xmlns:p14="http://schemas.microsoft.com/office/powerpoint/2010/main" val="32242165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a:xfrm>
            <a:off x="762000" y="304800"/>
            <a:ext cx="7772400" cy="892175"/>
          </a:xfrm>
          <a:ln/>
        </p:spPr>
        <p:txBody>
          <a:bodyPr/>
          <a:lstStyle/>
          <a:p>
            <a:r>
              <a:rPr lang="en-GB" altLang="en-US" b="1" dirty="0">
                <a:solidFill>
                  <a:srgbClr val="FFFF00"/>
                </a:solidFill>
              </a:rPr>
              <a:t>Powder Diffraction</a:t>
            </a:r>
          </a:p>
        </p:txBody>
      </p:sp>
      <p:pic>
        <p:nvPicPr>
          <p:cNvPr id="413699" name="Picture 3" descr="pow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758950"/>
            <a:ext cx="3024187" cy="2908300"/>
          </a:xfrm>
          <a:prstGeom prst="rect">
            <a:avLst/>
          </a:prstGeom>
          <a:noFill/>
          <a:extLst>
            <a:ext uri="{909E8E84-426E-40DD-AFC4-6F175D3DCCD1}">
              <a14:hiddenFill xmlns:a14="http://schemas.microsoft.com/office/drawing/2010/main">
                <a:solidFill>
                  <a:srgbClr val="FFFFFF"/>
                </a:solidFill>
              </a14:hiddenFill>
            </a:ext>
          </a:extLst>
        </p:spPr>
      </p:pic>
      <p:pic>
        <p:nvPicPr>
          <p:cNvPr id="413700" name="Picture 4" descr="pow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9338" y="1758950"/>
            <a:ext cx="2932112" cy="3019425"/>
          </a:xfrm>
          <a:prstGeom prst="rect">
            <a:avLst/>
          </a:prstGeom>
          <a:noFill/>
          <a:extLst>
            <a:ext uri="{909E8E84-426E-40DD-AFC4-6F175D3DCCD1}">
              <a14:hiddenFill xmlns:a14="http://schemas.microsoft.com/office/drawing/2010/main">
                <a:solidFill>
                  <a:srgbClr val="FFFFFF"/>
                </a:solidFill>
              </a14:hiddenFill>
            </a:ext>
          </a:extLst>
        </p:spPr>
      </p:pic>
      <p:sp>
        <p:nvSpPr>
          <p:cNvPr id="413701" name="Text Box 5"/>
          <p:cNvSpPr txBox="1">
            <a:spLocks noChangeArrowheads="1"/>
          </p:cNvSpPr>
          <p:nvPr/>
        </p:nvSpPr>
        <p:spPr bwMode="auto">
          <a:xfrm>
            <a:off x="3492500" y="5589588"/>
            <a:ext cx="2206625" cy="519112"/>
          </a:xfrm>
          <a:prstGeom prst="rect">
            <a:avLst/>
          </a:prstGeom>
          <a:noFill/>
          <a:ln>
            <a:noFill/>
          </a:ln>
          <a:effectLst/>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GB" altLang="en-US" sz="2800">
                <a:solidFill>
                  <a:srgbClr val="0000FF"/>
                </a:solidFill>
              </a:rPr>
              <a:t>Single Crystal</a:t>
            </a:r>
          </a:p>
        </p:txBody>
      </p:sp>
      <p:sp>
        <p:nvSpPr>
          <p:cNvPr id="413702" name="Text Box 6"/>
          <p:cNvSpPr txBox="1">
            <a:spLocks noChangeArrowheads="1"/>
          </p:cNvSpPr>
          <p:nvPr/>
        </p:nvSpPr>
        <p:spPr bwMode="auto">
          <a:xfrm>
            <a:off x="1476375" y="4926013"/>
            <a:ext cx="1709738" cy="519112"/>
          </a:xfrm>
          <a:prstGeom prst="rect">
            <a:avLst/>
          </a:prstGeom>
          <a:noFill/>
          <a:ln>
            <a:noFill/>
          </a:ln>
          <a:effectLst/>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GB" altLang="en-US" sz="2800">
                <a:solidFill>
                  <a:srgbClr val="0000FF"/>
                </a:solidFill>
              </a:rPr>
              <a:t>Real space</a:t>
            </a:r>
          </a:p>
        </p:txBody>
      </p:sp>
      <p:sp>
        <p:nvSpPr>
          <p:cNvPr id="413703" name="Text Box 7"/>
          <p:cNvSpPr txBox="1">
            <a:spLocks noChangeArrowheads="1"/>
          </p:cNvSpPr>
          <p:nvPr/>
        </p:nvSpPr>
        <p:spPr bwMode="auto">
          <a:xfrm>
            <a:off x="5148263" y="4926013"/>
            <a:ext cx="2597150" cy="519112"/>
          </a:xfrm>
          <a:prstGeom prst="rect">
            <a:avLst/>
          </a:prstGeom>
          <a:noFill/>
          <a:ln>
            <a:noFill/>
          </a:ln>
          <a:effectLst/>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GB" altLang="en-US" sz="2800">
                <a:solidFill>
                  <a:srgbClr val="0000FF"/>
                </a:solidFill>
              </a:rPr>
              <a:t>Reciprocal space</a:t>
            </a:r>
          </a:p>
        </p:txBody>
      </p:sp>
    </p:spTree>
    <p:extLst>
      <p:ext uri="{BB962C8B-B14F-4D97-AF65-F5344CB8AC3E}">
        <p14:creationId xmlns:p14="http://schemas.microsoft.com/office/powerpoint/2010/main" val="34520096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3" name="Text Box 3"/>
          <p:cNvSpPr txBox="1">
            <a:spLocks noChangeArrowheads="1"/>
          </p:cNvSpPr>
          <p:nvPr/>
        </p:nvSpPr>
        <p:spPr bwMode="auto">
          <a:xfrm>
            <a:off x="3059113" y="5589588"/>
            <a:ext cx="3106737" cy="519112"/>
          </a:xfrm>
          <a:prstGeom prst="rect">
            <a:avLst/>
          </a:prstGeom>
          <a:noFill/>
          <a:ln>
            <a:noFill/>
          </a:ln>
          <a:effectLst/>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GB" altLang="en-US" sz="2800">
                <a:solidFill>
                  <a:srgbClr val="0000FF"/>
                </a:solidFill>
              </a:rPr>
              <a:t>Four Single Crystals</a:t>
            </a:r>
          </a:p>
        </p:txBody>
      </p:sp>
      <p:sp>
        <p:nvSpPr>
          <p:cNvPr id="414724" name="Text Box 4"/>
          <p:cNvSpPr txBox="1">
            <a:spLocks noChangeArrowheads="1"/>
          </p:cNvSpPr>
          <p:nvPr/>
        </p:nvSpPr>
        <p:spPr bwMode="auto">
          <a:xfrm>
            <a:off x="1476375" y="4854575"/>
            <a:ext cx="1709738" cy="519113"/>
          </a:xfrm>
          <a:prstGeom prst="rect">
            <a:avLst/>
          </a:prstGeom>
          <a:noFill/>
          <a:ln>
            <a:noFill/>
          </a:ln>
          <a:effectLst/>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GB" altLang="en-US" sz="2800">
                <a:solidFill>
                  <a:srgbClr val="0000FF"/>
                </a:solidFill>
              </a:rPr>
              <a:t>Real space</a:t>
            </a:r>
          </a:p>
        </p:txBody>
      </p:sp>
      <p:sp>
        <p:nvSpPr>
          <p:cNvPr id="414725" name="Text Box 5"/>
          <p:cNvSpPr txBox="1">
            <a:spLocks noChangeArrowheads="1"/>
          </p:cNvSpPr>
          <p:nvPr/>
        </p:nvSpPr>
        <p:spPr bwMode="auto">
          <a:xfrm>
            <a:off x="5148263" y="4854575"/>
            <a:ext cx="2597150" cy="519113"/>
          </a:xfrm>
          <a:prstGeom prst="rect">
            <a:avLst/>
          </a:prstGeom>
          <a:noFill/>
          <a:ln>
            <a:noFill/>
          </a:ln>
          <a:effectLst/>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GB" altLang="en-US" sz="2800">
                <a:solidFill>
                  <a:srgbClr val="0000FF"/>
                </a:solidFill>
              </a:rPr>
              <a:t>Reciprocal space</a:t>
            </a:r>
          </a:p>
        </p:txBody>
      </p:sp>
      <p:pic>
        <p:nvPicPr>
          <p:cNvPr id="414726" name="Picture 6" descr="pow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1471613"/>
            <a:ext cx="3455987" cy="3322637"/>
          </a:xfrm>
          <a:prstGeom prst="rect">
            <a:avLst/>
          </a:prstGeom>
          <a:noFill/>
          <a:extLst>
            <a:ext uri="{909E8E84-426E-40DD-AFC4-6F175D3DCCD1}">
              <a14:hiddenFill xmlns:a14="http://schemas.microsoft.com/office/drawing/2010/main">
                <a:solidFill>
                  <a:srgbClr val="FFFFFF"/>
                </a:solidFill>
              </a14:hiddenFill>
            </a:ext>
          </a:extLst>
        </p:spPr>
      </p:pic>
      <p:pic>
        <p:nvPicPr>
          <p:cNvPr id="414727" name="Picture 7" descr="pow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463" y="1614488"/>
            <a:ext cx="3141662" cy="3235325"/>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2"/>
          <p:cNvSpPr txBox="1">
            <a:spLocks noChangeArrowheads="1"/>
          </p:cNvSpPr>
          <p:nvPr/>
        </p:nvSpPr>
        <p:spPr bwMode="auto">
          <a:xfrm>
            <a:off x="762000" y="304800"/>
            <a:ext cx="7772400" cy="892175"/>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Lucida Sans" pitchFamily="34" charset="0"/>
              </a:defRPr>
            </a:lvl2pPr>
            <a:lvl3pPr algn="l" rtl="0" eaLnBrk="0" fontAlgn="base" hangingPunct="0">
              <a:spcBef>
                <a:spcPct val="0"/>
              </a:spcBef>
              <a:spcAft>
                <a:spcPct val="0"/>
              </a:spcAft>
              <a:defRPr sz="4000">
                <a:solidFill>
                  <a:schemeClr val="tx2"/>
                </a:solidFill>
                <a:latin typeface="Lucida Sans" pitchFamily="34" charset="0"/>
              </a:defRPr>
            </a:lvl3pPr>
            <a:lvl4pPr algn="l" rtl="0" eaLnBrk="0" fontAlgn="base" hangingPunct="0">
              <a:spcBef>
                <a:spcPct val="0"/>
              </a:spcBef>
              <a:spcAft>
                <a:spcPct val="0"/>
              </a:spcAft>
              <a:defRPr sz="4000">
                <a:solidFill>
                  <a:schemeClr val="tx2"/>
                </a:solidFill>
                <a:latin typeface="Lucida Sans" pitchFamily="34" charset="0"/>
              </a:defRPr>
            </a:lvl4pPr>
            <a:lvl5pPr algn="l" rtl="0" eaLnBrk="0" fontAlgn="base" hangingPunct="0">
              <a:spcBef>
                <a:spcPct val="0"/>
              </a:spcBef>
              <a:spcAft>
                <a:spcPct val="0"/>
              </a:spcAft>
              <a:defRPr sz="4000">
                <a:solidFill>
                  <a:schemeClr val="tx2"/>
                </a:solidFill>
                <a:latin typeface="Lucida Sans" pitchFamily="34" charset="0"/>
              </a:defRPr>
            </a:lvl5pPr>
            <a:lvl6pPr marL="457200" algn="l" rtl="0" fontAlgn="base">
              <a:spcBef>
                <a:spcPct val="0"/>
              </a:spcBef>
              <a:spcAft>
                <a:spcPct val="0"/>
              </a:spcAft>
              <a:defRPr sz="4000">
                <a:solidFill>
                  <a:schemeClr val="tx2"/>
                </a:solidFill>
                <a:latin typeface="Lucida Sans" pitchFamily="34" charset="0"/>
              </a:defRPr>
            </a:lvl6pPr>
            <a:lvl7pPr marL="914400" algn="l" rtl="0" fontAlgn="base">
              <a:spcBef>
                <a:spcPct val="0"/>
              </a:spcBef>
              <a:spcAft>
                <a:spcPct val="0"/>
              </a:spcAft>
              <a:defRPr sz="4000">
                <a:solidFill>
                  <a:schemeClr val="tx2"/>
                </a:solidFill>
                <a:latin typeface="Lucida Sans" pitchFamily="34" charset="0"/>
              </a:defRPr>
            </a:lvl7pPr>
            <a:lvl8pPr marL="1371600" algn="l" rtl="0" fontAlgn="base">
              <a:spcBef>
                <a:spcPct val="0"/>
              </a:spcBef>
              <a:spcAft>
                <a:spcPct val="0"/>
              </a:spcAft>
              <a:defRPr sz="4000">
                <a:solidFill>
                  <a:schemeClr val="tx2"/>
                </a:solidFill>
                <a:latin typeface="Lucida Sans" pitchFamily="34" charset="0"/>
              </a:defRPr>
            </a:lvl8pPr>
            <a:lvl9pPr marL="1828800" algn="l" rtl="0" fontAlgn="base">
              <a:spcBef>
                <a:spcPct val="0"/>
              </a:spcBef>
              <a:spcAft>
                <a:spcPct val="0"/>
              </a:spcAft>
              <a:defRPr sz="4000">
                <a:solidFill>
                  <a:schemeClr val="tx2"/>
                </a:solidFill>
                <a:latin typeface="Lucida Sans" pitchFamily="34" charset="0"/>
              </a:defRPr>
            </a:lvl9pPr>
          </a:lstStyle>
          <a:p>
            <a:r>
              <a:rPr lang="en-GB" altLang="en-US" b="1" dirty="0" smtClean="0">
                <a:solidFill>
                  <a:srgbClr val="FFFF00"/>
                </a:solidFill>
              </a:rPr>
              <a:t>Powder Diffraction</a:t>
            </a:r>
            <a:endParaRPr lang="en-GB" altLang="en-US" b="1" dirty="0">
              <a:solidFill>
                <a:srgbClr val="FFFF00"/>
              </a:solidFill>
            </a:endParaRPr>
          </a:p>
        </p:txBody>
      </p:sp>
    </p:spTree>
    <p:extLst>
      <p:ext uri="{BB962C8B-B14F-4D97-AF65-F5344CB8AC3E}">
        <p14:creationId xmlns:p14="http://schemas.microsoft.com/office/powerpoint/2010/main" val="4003340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7" name="Text Box 3"/>
          <p:cNvSpPr txBox="1">
            <a:spLocks noChangeArrowheads="1"/>
          </p:cNvSpPr>
          <p:nvPr/>
        </p:nvSpPr>
        <p:spPr bwMode="auto">
          <a:xfrm>
            <a:off x="3132138" y="5737225"/>
            <a:ext cx="3205162" cy="519113"/>
          </a:xfrm>
          <a:prstGeom prst="rect">
            <a:avLst/>
          </a:prstGeom>
          <a:noFill/>
          <a:ln>
            <a:noFill/>
          </a:ln>
          <a:effectLst/>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GB" altLang="en-US" sz="2800">
                <a:solidFill>
                  <a:srgbClr val="0000FF"/>
                </a:solidFill>
              </a:rPr>
              <a:t>Forty Single Crystals</a:t>
            </a:r>
          </a:p>
        </p:txBody>
      </p:sp>
      <p:sp>
        <p:nvSpPr>
          <p:cNvPr id="415748" name="Text Box 4"/>
          <p:cNvSpPr txBox="1">
            <a:spLocks noChangeArrowheads="1"/>
          </p:cNvSpPr>
          <p:nvPr/>
        </p:nvSpPr>
        <p:spPr bwMode="auto">
          <a:xfrm>
            <a:off x="3563938" y="5218113"/>
            <a:ext cx="2597150" cy="519112"/>
          </a:xfrm>
          <a:prstGeom prst="rect">
            <a:avLst/>
          </a:prstGeom>
          <a:noFill/>
          <a:ln>
            <a:noFill/>
          </a:ln>
          <a:effectLst/>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GB" altLang="en-US" sz="2800">
                <a:solidFill>
                  <a:srgbClr val="0000FF"/>
                </a:solidFill>
              </a:rPr>
              <a:t>Reciprocal space</a:t>
            </a:r>
          </a:p>
        </p:txBody>
      </p:sp>
      <p:pic>
        <p:nvPicPr>
          <p:cNvPr id="415749" name="Picture 5" descr="pow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313" y="1546225"/>
            <a:ext cx="3486150" cy="3590925"/>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a:spLocks noGrp="1" noChangeArrowheads="1"/>
          </p:cNvSpPr>
          <p:nvPr>
            <p:ph type="title"/>
          </p:nvPr>
        </p:nvSpPr>
        <p:spPr>
          <a:xfrm>
            <a:off x="762000" y="304800"/>
            <a:ext cx="7772400" cy="892175"/>
          </a:xfrm>
          <a:ln/>
        </p:spPr>
        <p:txBody>
          <a:bodyPr/>
          <a:lstStyle/>
          <a:p>
            <a:r>
              <a:rPr lang="en-GB" altLang="en-US" b="1" dirty="0">
                <a:solidFill>
                  <a:srgbClr val="FFFF00"/>
                </a:solidFill>
              </a:rPr>
              <a:t>Powder Diffraction</a:t>
            </a:r>
          </a:p>
        </p:txBody>
      </p:sp>
    </p:spTree>
    <p:extLst>
      <p:ext uri="{BB962C8B-B14F-4D97-AF65-F5344CB8AC3E}">
        <p14:creationId xmlns:p14="http://schemas.microsoft.com/office/powerpoint/2010/main" val="22134021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1" name="Text Box 3"/>
          <p:cNvSpPr txBox="1">
            <a:spLocks noChangeArrowheads="1"/>
          </p:cNvSpPr>
          <p:nvPr/>
        </p:nvSpPr>
        <p:spPr bwMode="auto">
          <a:xfrm>
            <a:off x="2627313" y="5876925"/>
            <a:ext cx="4340225" cy="519113"/>
          </a:xfrm>
          <a:prstGeom prst="rect">
            <a:avLst/>
          </a:prstGeom>
          <a:noFill/>
          <a:ln>
            <a:noFill/>
          </a:ln>
          <a:effectLst/>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GB" altLang="en-US" sz="2800">
                <a:solidFill>
                  <a:srgbClr val="0000FF"/>
                </a:solidFill>
              </a:rPr>
              <a:t>Two hundred Single Crystals</a:t>
            </a:r>
          </a:p>
        </p:txBody>
      </p:sp>
      <p:sp>
        <p:nvSpPr>
          <p:cNvPr id="416772" name="Text Box 4"/>
          <p:cNvSpPr txBox="1">
            <a:spLocks noChangeArrowheads="1"/>
          </p:cNvSpPr>
          <p:nvPr/>
        </p:nvSpPr>
        <p:spPr bwMode="auto">
          <a:xfrm>
            <a:off x="3348038" y="5291138"/>
            <a:ext cx="2597150" cy="519112"/>
          </a:xfrm>
          <a:prstGeom prst="rect">
            <a:avLst/>
          </a:prstGeom>
          <a:noFill/>
          <a:ln>
            <a:noFill/>
          </a:ln>
          <a:effectLst/>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GB" altLang="en-US" sz="2800" dirty="0">
                <a:solidFill>
                  <a:srgbClr val="0000FF"/>
                </a:solidFill>
              </a:rPr>
              <a:t>Reciprocal space</a:t>
            </a:r>
          </a:p>
        </p:txBody>
      </p:sp>
      <p:pic>
        <p:nvPicPr>
          <p:cNvPr id="416773" name="Picture 5" descr="pow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875" y="1258888"/>
            <a:ext cx="3914775" cy="40322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2"/>
          <p:cNvSpPr>
            <a:spLocks noGrp="1" noChangeArrowheads="1"/>
          </p:cNvSpPr>
          <p:nvPr>
            <p:ph type="title"/>
          </p:nvPr>
        </p:nvSpPr>
        <p:spPr>
          <a:xfrm>
            <a:off x="762000" y="304800"/>
            <a:ext cx="7772400" cy="892175"/>
          </a:xfrm>
          <a:ln/>
        </p:spPr>
        <p:txBody>
          <a:bodyPr/>
          <a:lstStyle/>
          <a:p>
            <a:r>
              <a:rPr lang="en-GB" altLang="en-US" b="1" dirty="0">
                <a:solidFill>
                  <a:srgbClr val="FFFF00"/>
                </a:solidFill>
              </a:rPr>
              <a:t>Powder Diffraction</a:t>
            </a:r>
          </a:p>
        </p:txBody>
      </p:sp>
    </p:spTree>
    <p:extLst>
      <p:ext uri="{BB962C8B-B14F-4D97-AF65-F5344CB8AC3E}">
        <p14:creationId xmlns:p14="http://schemas.microsoft.com/office/powerpoint/2010/main" val="39294454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7795" name="Picture 3" descr="HEX-2D-diffrac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125538"/>
            <a:ext cx="5688013" cy="2965450"/>
          </a:xfrm>
          <a:prstGeom prst="rect">
            <a:avLst/>
          </a:prstGeom>
          <a:noFill/>
          <a:extLst>
            <a:ext uri="{909E8E84-426E-40DD-AFC4-6F175D3DCCD1}">
              <a14:hiddenFill xmlns:a14="http://schemas.microsoft.com/office/drawing/2010/main">
                <a:solidFill>
                  <a:srgbClr val="FFFFFF"/>
                </a:solidFill>
              </a14:hiddenFill>
            </a:ext>
          </a:extLst>
        </p:spPr>
      </p:pic>
      <p:sp>
        <p:nvSpPr>
          <p:cNvPr id="417796" name="Text Box 4"/>
          <p:cNvSpPr txBox="1">
            <a:spLocks noChangeArrowheads="1"/>
          </p:cNvSpPr>
          <p:nvPr/>
        </p:nvSpPr>
        <p:spPr bwMode="auto">
          <a:xfrm>
            <a:off x="827088" y="3789363"/>
            <a:ext cx="7437437" cy="2227262"/>
          </a:xfrm>
          <a:prstGeom prst="rect">
            <a:avLst/>
          </a:prstGeom>
          <a:noFill/>
          <a:ln>
            <a:noFill/>
          </a:ln>
          <a:effectLst/>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r>
              <a:rPr lang="en-GB" altLang="en-US" sz="2800">
                <a:solidFill>
                  <a:srgbClr val="0000FF"/>
                </a:solidFill>
              </a:rPr>
              <a:t>In three dimensions the reciprocal space corresponding to billions of crystals is a set of concentric spherical shells. The intersection of these shells with the Ewald Sphere gives rise to powder diffraction as a set of Debye-Sherrer cones</a:t>
            </a:r>
          </a:p>
        </p:txBody>
      </p:sp>
      <p:sp>
        <p:nvSpPr>
          <p:cNvPr id="8" name="Rectangle 2"/>
          <p:cNvSpPr>
            <a:spLocks noGrp="1" noChangeArrowheads="1"/>
          </p:cNvSpPr>
          <p:nvPr>
            <p:ph type="title"/>
          </p:nvPr>
        </p:nvSpPr>
        <p:spPr>
          <a:xfrm>
            <a:off x="762000" y="304800"/>
            <a:ext cx="7772400" cy="892175"/>
          </a:xfrm>
          <a:ln/>
        </p:spPr>
        <p:txBody>
          <a:bodyPr/>
          <a:lstStyle/>
          <a:p>
            <a:r>
              <a:rPr lang="en-GB" altLang="en-US" b="1" dirty="0">
                <a:solidFill>
                  <a:srgbClr val="1F39F9"/>
                </a:solidFill>
              </a:rPr>
              <a:t>Powder Diffraction</a:t>
            </a:r>
          </a:p>
        </p:txBody>
      </p:sp>
    </p:spTree>
    <p:extLst>
      <p:ext uri="{BB962C8B-B14F-4D97-AF65-F5344CB8AC3E}">
        <p14:creationId xmlns:p14="http://schemas.microsoft.com/office/powerpoint/2010/main" val="3587704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384702" y="620688"/>
            <a:ext cx="8572500" cy="523206"/>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Problems: particle statistics</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9</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sp>
        <p:nvSpPr>
          <p:cNvPr id="3" name="TextBox 2"/>
          <p:cNvSpPr txBox="1"/>
          <p:nvPr/>
        </p:nvSpPr>
        <p:spPr>
          <a:xfrm>
            <a:off x="611561" y="1556792"/>
            <a:ext cx="7848872" cy="4893647"/>
          </a:xfrm>
          <a:prstGeom prst="rect">
            <a:avLst/>
          </a:prstGeom>
          <a:noFill/>
        </p:spPr>
        <p:txBody>
          <a:bodyPr wrap="square" rtlCol="0">
            <a:spAutoFit/>
          </a:bodyPr>
          <a:lstStyle/>
          <a:p>
            <a:r>
              <a:rPr lang="en-US" sz="2400" dirty="0" smtClean="0"/>
              <a:t>The number of crystallites contributing to a single reflection is a small fraction of the total number of crystallites in the sample.</a:t>
            </a:r>
          </a:p>
          <a:p>
            <a:endParaRPr lang="en-US" sz="2400" dirty="0"/>
          </a:p>
          <a:p>
            <a:r>
              <a:rPr lang="en-US" sz="2400" dirty="0" smtClean="0"/>
              <a:t>To get a similar number of crystallites for all reflections one has to diminish the size of the grains, increase the divergence of the beam and the acceptance of the detector (receiving slits) (beware! This degrades the resolution)</a:t>
            </a:r>
          </a:p>
          <a:p>
            <a:endParaRPr lang="en-US" sz="2400" dirty="0"/>
          </a:p>
          <a:p>
            <a:r>
              <a:rPr lang="en-US" sz="2400" dirty="0" smtClean="0"/>
              <a:t>A  strong absorbing sample produces a small  penetration depth and a weak number of contributing crystallites. </a:t>
            </a:r>
            <a:endParaRPr lang="en-US" sz="2400" dirty="0"/>
          </a:p>
        </p:txBody>
      </p:sp>
    </p:spTree>
    <p:extLst>
      <p:ext uri="{BB962C8B-B14F-4D97-AF65-F5344CB8AC3E}">
        <p14:creationId xmlns:p14="http://schemas.microsoft.com/office/powerpoint/2010/main" val="14941000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406406" y="347761"/>
            <a:ext cx="8572500" cy="523206"/>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Problems: preferred orientation</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10</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sp>
        <p:nvSpPr>
          <p:cNvPr id="3" name="TextBox 2"/>
          <p:cNvSpPr txBox="1"/>
          <p:nvPr/>
        </p:nvSpPr>
        <p:spPr>
          <a:xfrm>
            <a:off x="611561" y="1052736"/>
            <a:ext cx="7848872" cy="5447645"/>
          </a:xfrm>
          <a:prstGeom prst="rect">
            <a:avLst/>
          </a:prstGeom>
          <a:noFill/>
        </p:spPr>
        <p:txBody>
          <a:bodyPr wrap="square" rtlCol="0">
            <a:spAutoFit/>
          </a:bodyPr>
          <a:lstStyle/>
          <a:p>
            <a:r>
              <a:rPr lang="en-US" sz="2400" dirty="0" smtClean="0"/>
              <a:t>It is very difficult to avoid preferred orientation when we have plate </a:t>
            </a:r>
            <a:r>
              <a:rPr lang="en-US" sz="2400" dirty="0"/>
              <a:t>or needle like shapes </a:t>
            </a:r>
            <a:r>
              <a:rPr lang="en-US" sz="2400" dirty="0" smtClean="0"/>
              <a:t>of crystallites</a:t>
            </a:r>
          </a:p>
          <a:p>
            <a:endParaRPr lang="en-US" sz="2400" dirty="0"/>
          </a:p>
          <a:p>
            <a:r>
              <a:rPr lang="en-US" sz="2400" dirty="0"/>
              <a:t>T</a:t>
            </a:r>
            <a:r>
              <a:rPr lang="en-US" sz="2400" dirty="0" smtClean="0"/>
              <a:t>op-loading and pressing </a:t>
            </a:r>
            <a:r>
              <a:rPr lang="en-US" sz="2400" dirty="0"/>
              <a:t>the powder into a holder, can cause problems with preferred </a:t>
            </a:r>
            <a:r>
              <a:rPr lang="en-US" sz="2400" dirty="0" smtClean="0"/>
              <a:t>orientation</a:t>
            </a:r>
          </a:p>
          <a:p>
            <a:endParaRPr lang="en-US" sz="2400" dirty="0"/>
          </a:p>
          <a:p>
            <a:r>
              <a:rPr lang="en-US" sz="2400" dirty="0" smtClean="0"/>
              <a:t>Metallic ingots, sheets </a:t>
            </a:r>
            <a:r>
              <a:rPr lang="en-US" sz="2400" dirty="0"/>
              <a:t>or wires </a:t>
            </a:r>
            <a:r>
              <a:rPr lang="en-US" sz="2400" dirty="0" smtClean="0"/>
              <a:t>lead </a:t>
            </a:r>
            <a:r>
              <a:rPr lang="en-US" sz="2400" dirty="0"/>
              <a:t>almost always </a:t>
            </a:r>
            <a:r>
              <a:rPr lang="en-US" sz="2400" dirty="0" smtClean="0"/>
              <a:t>to preferred </a:t>
            </a:r>
            <a:r>
              <a:rPr lang="en-US" sz="2400" dirty="0"/>
              <a:t>orientation due to the manufacturing </a:t>
            </a:r>
            <a:r>
              <a:rPr lang="en-US" sz="2400" dirty="0" smtClean="0"/>
              <a:t>process.</a:t>
            </a:r>
            <a:endParaRPr lang="en-US" sz="2400" dirty="0"/>
          </a:p>
          <a:p>
            <a:endParaRPr lang="en-US" sz="2400" dirty="0" smtClean="0"/>
          </a:p>
          <a:p>
            <a:r>
              <a:rPr lang="en-US" sz="2400" dirty="0" smtClean="0"/>
              <a:t>Preferred </a:t>
            </a:r>
            <a:r>
              <a:rPr lang="en-US" sz="2400" dirty="0"/>
              <a:t>orientation causes a systematic error in peak </a:t>
            </a:r>
            <a:r>
              <a:rPr lang="en-US" sz="2400" dirty="0" smtClean="0"/>
              <a:t>intensities that may hamper the refinement of a crystal structure. </a:t>
            </a:r>
          </a:p>
          <a:p>
            <a:endParaRPr lang="en-US" sz="2400" dirty="0"/>
          </a:p>
          <a:p>
            <a:r>
              <a:rPr lang="en-US" dirty="0" smtClean="0"/>
              <a:t>Full texture of a sample can be determined using X-ray diffraction in a special equipment allowing the orientation of the sample</a:t>
            </a:r>
            <a:endParaRPr lang="en-US" dirty="0"/>
          </a:p>
        </p:txBody>
      </p:sp>
    </p:spTree>
    <p:extLst>
      <p:ext uri="{BB962C8B-B14F-4D97-AF65-F5344CB8AC3E}">
        <p14:creationId xmlns:p14="http://schemas.microsoft.com/office/powerpoint/2010/main" val="15975797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9" name="Text Box 3"/>
          <p:cNvSpPr txBox="1">
            <a:spLocks noChangeArrowheads="1"/>
          </p:cNvSpPr>
          <p:nvPr/>
        </p:nvSpPr>
        <p:spPr bwMode="auto">
          <a:xfrm>
            <a:off x="755650" y="4076700"/>
            <a:ext cx="7437438" cy="2227263"/>
          </a:xfrm>
          <a:prstGeom prst="rect">
            <a:avLst/>
          </a:prstGeom>
          <a:noFill/>
          <a:ln>
            <a:noFill/>
          </a:ln>
          <a:effectLst/>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254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r>
              <a:rPr lang="en-GB" altLang="en-US" sz="2800">
                <a:solidFill>
                  <a:srgbClr val="0000FF"/>
                </a:solidFill>
              </a:rPr>
              <a:t>Preferred orientation is the main limitation factor for exploiting the intensities of X-ray powder diffraction. In order to use powders for structure determination and refinement one has to avoid preferred orientation</a:t>
            </a:r>
          </a:p>
        </p:txBody>
      </p:sp>
      <p:pic>
        <p:nvPicPr>
          <p:cNvPr id="418820" name="Picture 4" descr="pow6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487488"/>
            <a:ext cx="2384425" cy="2447925"/>
          </a:xfrm>
          <a:prstGeom prst="rect">
            <a:avLst/>
          </a:prstGeom>
          <a:noFill/>
          <a:extLst>
            <a:ext uri="{909E8E84-426E-40DD-AFC4-6F175D3DCCD1}">
              <a14:hiddenFill xmlns:a14="http://schemas.microsoft.com/office/drawing/2010/main">
                <a:solidFill>
                  <a:srgbClr val="FFFFFF"/>
                </a:solidFill>
              </a14:hiddenFill>
            </a:ext>
          </a:extLst>
        </p:spPr>
      </p:pic>
      <p:pic>
        <p:nvPicPr>
          <p:cNvPr id="418821" name="Picture 5" descr="pow8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1487488"/>
            <a:ext cx="2382837" cy="2447925"/>
          </a:xfrm>
          <a:prstGeom prst="rect">
            <a:avLst/>
          </a:prstGeom>
          <a:noFill/>
          <a:extLst>
            <a:ext uri="{909E8E84-426E-40DD-AFC4-6F175D3DCCD1}">
              <a14:hiddenFill xmlns:a14="http://schemas.microsoft.com/office/drawing/2010/main">
                <a:solidFill>
                  <a:srgbClr val="FFFFFF"/>
                </a:solidFill>
              </a14:hiddenFill>
            </a:ext>
          </a:extLst>
        </p:spPr>
      </p:pic>
      <p:pic>
        <p:nvPicPr>
          <p:cNvPr id="418822" name="Picture 6" descr="pow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1344613"/>
            <a:ext cx="3786188" cy="275113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2"/>
          <p:cNvSpPr>
            <a:spLocks noGrp="1" noChangeArrowheads="1"/>
          </p:cNvSpPr>
          <p:nvPr>
            <p:ph type="title"/>
          </p:nvPr>
        </p:nvSpPr>
        <p:spPr>
          <a:xfrm>
            <a:off x="182836" y="116632"/>
            <a:ext cx="8355012" cy="1201051"/>
          </a:xfrm>
          <a:ln/>
        </p:spPr>
        <p:txBody>
          <a:bodyPr/>
          <a:lstStyle/>
          <a:p>
            <a:r>
              <a:rPr lang="en-GB" altLang="en-US" b="1" dirty="0">
                <a:solidFill>
                  <a:srgbClr val="FFFF00"/>
                </a:solidFill>
              </a:rPr>
              <a:t>Powder </a:t>
            </a:r>
            <a:r>
              <a:rPr lang="en-GB" altLang="en-US" b="1" dirty="0" smtClean="0">
                <a:solidFill>
                  <a:srgbClr val="FFFF00"/>
                </a:solidFill>
              </a:rPr>
              <a:t>Diffraction: preferred orientation</a:t>
            </a:r>
            <a:endParaRPr lang="en-GB" altLang="en-US" b="1" dirty="0">
              <a:solidFill>
                <a:srgbClr val="FFFF00"/>
              </a:solidFill>
            </a:endParaRPr>
          </a:p>
        </p:txBody>
      </p:sp>
    </p:spTree>
    <p:extLst>
      <p:ext uri="{BB962C8B-B14F-4D97-AF65-F5344CB8AC3E}">
        <p14:creationId xmlns:p14="http://schemas.microsoft.com/office/powerpoint/2010/main" val="26458775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406406" y="867875"/>
            <a:ext cx="8572500" cy="1384980"/>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Preparing a powder sample</a:t>
            </a:r>
          </a:p>
          <a:p>
            <a:pPr algn="ctr"/>
            <a:endParaRPr lang="en-GB" sz="2800" b="1" dirty="0">
              <a:solidFill>
                <a:srgbClr val="FFFF00"/>
              </a:solidFill>
              <a:latin typeface="Verdana" pitchFamily="34" charset="0"/>
            </a:endParaRPr>
          </a:p>
          <a:p>
            <a:pPr algn="ctr"/>
            <a:r>
              <a:rPr lang="en-GB" sz="2800" b="1" dirty="0" smtClean="0">
                <a:solidFill>
                  <a:srgbClr val="FFFF00"/>
                </a:solidFill>
                <a:latin typeface="Verdana" pitchFamily="34" charset="0"/>
              </a:rPr>
              <a:t>Avoid preferred orientation!</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12</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sp>
        <p:nvSpPr>
          <p:cNvPr id="3" name="TextBox 2"/>
          <p:cNvSpPr txBox="1"/>
          <p:nvPr/>
        </p:nvSpPr>
        <p:spPr>
          <a:xfrm>
            <a:off x="577698" y="2708920"/>
            <a:ext cx="7848872" cy="3416320"/>
          </a:xfrm>
          <a:prstGeom prst="rect">
            <a:avLst/>
          </a:prstGeom>
          <a:noFill/>
        </p:spPr>
        <p:txBody>
          <a:bodyPr wrap="square" rtlCol="0">
            <a:spAutoFit/>
          </a:bodyPr>
          <a:lstStyle/>
          <a:p>
            <a:r>
              <a:rPr lang="en-US" sz="2400" i="1" dirty="0" smtClean="0">
                <a:solidFill>
                  <a:srgbClr val="FFFF00"/>
                </a:solidFill>
              </a:rPr>
              <a:t>Diminish the grain </a:t>
            </a:r>
            <a:r>
              <a:rPr lang="en-US" sz="2400" i="1" dirty="0">
                <a:solidFill>
                  <a:srgbClr val="FFFF00"/>
                </a:solidFill>
              </a:rPr>
              <a:t>sizes </a:t>
            </a:r>
            <a:r>
              <a:rPr lang="en-US" sz="2400" i="1" dirty="0" smtClean="0">
                <a:solidFill>
                  <a:srgbClr val="FFFF00"/>
                </a:solidFill>
              </a:rPr>
              <a:t>and avoid top-loading with pressuring the powder</a:t>
            </a:r>
          </a:p>
          <a:p>
            <a:endParaRPr lang="en-US" sz="2400" dirty="0"/>
          </a:p>
          <a:p>
            <a:r>
              <a:rPr lang="en-US" sz="2400" i="1" dirty="0" smtClean="0">
                <a:solidFill>
                  <a:srgbClr val="FFFF00"/>
                </a:solidFill>
              </a:rPr>
              <a:t>Rotate the sample during the data collection </a:t>
            </a:r>
          </a:p>
          <a:p>
            <a:r>
              <a:rPr lang="en-US" sz="2400" dirty="0" smtClean="0"/>
              <a:t>In Bragg-Brentano geometry this allows a better treatment using the March-</a:t>
            </a:r>
            <a:r>
              <a:rPr lang="en-US" sz="2400" dirty="0" err="1" smtClean="0"/>
              <a:t>Dollase</a:t>
            </a:r>
            <a:r>
              <a:rPr lang="en-US" sz="2400" dirty="0" smtClean="0"/>
              <a:t> model</a:t>
            </a:r>
          </a:p>
          <a:p>
            <a:endParaRPr lang="en-US" sz="2400" dirty="0" smtClean="0"/>
          </a:p>
          <a:p>
            <a:r>
              <a:rPr lang="en-US" sz="2400" dirty="0" smtClean="0"/>
              <a:t>In Debye-</a:t>
            </a:r>
            <a:r>
              <a:rPr lang="en-US" sz="2400" dirty="0" err="1" smtClean="0"/>
              <a:t>Sherrer</a:t>
            </a:r>
            <a:r>
              <a:rPr lang="en-US" sz="2400" dirty="0" smtClean="0"/>
              <a:t> geometry the possible preferred orientation and particle statistics is strongly diminished</a:t>
            </a:r>
            <a:endParaRPr lang="en-US" sz="2400" dirty="0"/>
          </a:p>
        </p:txBody>
      </p:sp>
    </p:spTree>
    <p:extLst>
      <p:ext uri="{BB962C8B-B14F-4D97-AF65-F5344CB8AC3E}">
        <p14:creationId xmlns:p14="http://schemas.microsoft.com/office/powerpoint/2010/main" val="10307095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406406" y="867875"/>
            <a:ext cx="8572500" cy="1384980"/>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Preparing a powder sample</a:t>
            </a:r>
          </a:p>
          <a:p>
            <a:pPr algn="ctr"/>
            <a:endParaRPr lang="en-GB" sz="2800" b="1" dirty="0">
              <a:solidFill>
                <a:srgbClr val="FFFF00"/>
              </a:solidFill>
              <a:latin typeface="Verdana" pitchFamily="34" charset="0"/>
            </a:endParaRPr>
          </a:p>
          <a:p>
            <a:pPr algn="ctr"/>
            <a:r>
              <a:rPr lang="en-GB" sz="2800" b="1" dirty="0" smtClean="0">
                <a:solidFill>
                  <a:srgbClr val="FFFF00"/>
                </a:solidFill>
                <a:latin typeface="Verdana" pitchFamily="34" charset="0"/>
              </a:rPr>
              <a:t>Avoid large crystallite sizes!</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13</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sp>
        <p:nvSpPr>
          <p:cNvPr id="3" name="TextBox 2"/>
          <p:cNvSpPr txBox="1"/>
          <p:nvPr/>
        </p:nvSpPr>
        <p:spPr>
          <a:xfrm>
            <a:off x="577698" y="3251307"/>
            <a:ext cx="7848872" cy="1569660"/>
          </a:xfrm>
          <a:prstGeom prst="rect">
            <a:avLst/>
          </a:prstGeom>
          <a:noFill/>
        </p:spPr>
        <p:txBody>
          <a:bodyPr wrap="square" rtlCol="0">
            <a:spAutoFit/>
          </a:bodyPr>
          <a:lstStyle/>
          <a:p>
            <a:r>
              <a:rPr lang="en-US" sz="2400" dirty="0"/>
              <a:t>Large crystallite sizes and non-random crystallite orientations (preferred orientation) </a:t>
            </a:r>
            <a:r>
              <a:rPr lang="en-US" sz="2400" dirty="0" smtClean="0"/>
              <a:t> lead </a:t>
            </a:r>
            <a:r>
              <a:rPr lang="en-US" sz="2400" dirty="0"/>
              <a:t>to peak intensity </a:t>
            </a:r>
            <a:r>
              <a:rPr lang="en-US" sz="2400" dirty="0" smtClean="0"/>
              <a:t>variations: the </a:t>
            </a:r>
            <a:r>
              <a:rPr lang="en-US" sz="2400" dirty="0"/>
              <a:t>measured diffraction pattern will </a:t>
            </a:r>
            <a:r>
              <a:rPr lang="en-US" sz="2400" dirty="0" smtClean="0"/>
              <a:t>never </a:t>
            </a:r>
            <a:r>
              <a:rPr lang="en-US" sz="2400" dirty="0"/>
              <a:t>agree with that expected from an ideal powder</a:t>
            </a:r>
          </a:p>
        </p:txBody>
      </p:sp>
    </p:spTree>
    <p:extLst>
      <p:ext uri="{BB962C8B-B14F-4D97-AF65-F5344CB8AC3E}">
        <p14:creationId xmlns:p14="http://schemas.microsoft.com/office/powerpoint/2010/main" val="33305044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406406" y="347761"/>
            <a:ext cx="8572500" cy="523206"/>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Spotty Debye-</a:t>
            </a:r>
            <a:r>
              <a:rPr lang="en-GB" sz="2800" b="1" dirty="0" err="1" smtClean="0">
                <a:solidFill>
                  <a:srgbClr val="FFFF00"/>
                </a:solidFill>
                <a:latin typeface="Verdana" pitchFamily="34" charset="0"/>
              </a:rPr>
              <a:t>Scherrer</a:t>
            </a:r>
            <a:r>
              <a:rPr lang="en-GB" sz="2800" b="1" dirty="0" smtClean="0">
                <a:solidFill>
                  <a:srgbClr val="FFFF00"/>
                </a:solidFill>
                <a:latin typeface="Verdana" pitchFamily="34" charset="0"/>
              </a:rPr>
              <a:t> rings</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14</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pic>
        <p:nvPicPr>
          <p:cNvPr id="7" name="Picture 5"/>
          <p:cNvPicPr>
            <a:picLocks noChangeAspect="1" noChangeArrowheads="1"/>
          </p:cNvPicPr>
          <p:nvPr/>
        </p:nvPicPr>
        <p:blipFill>
          <a:blip r:embed="rId3" cstate="print"/>
          <a:srcRect t="7616" r="37544" b="6291"/>
          <a:stretch>
            <a:fillRect/>
          </a:stretch>
        </p:blipFill>
        <p:spPr bwMode="auto">
          <a:xfrm>
            <a:off x="406406" y="1196752"/>
            <a:ext cx="5194920" cy="5180066"/>
          </a:xfrm>
          <a:prstGeom prst="rect">
            <a:avLst/>
          </a:prstGeom>
          <a:noFill/>
          <a:ln w="12700" algn="ctr">
            <a:noFill/>
            <a:miter lim="800000"/>
            <a:headEnd/>
            <a:tailEnd/>
          </a:ln>
          <a:effectLst/>
        </p:spPr>
      </p:pic>
      <p:sp>
        <p:nvSpPr>
          <p:cNvPr id="2" name="TextBox 1"/>
          <p:cNvSpPr txBox="1"/>
          <p:nvPr/>
        </p:nvSpPr>
        <p:spPr>
          <a:xfrm>
            <a:off x="5967953" y="2420888"/>
            <a:ext cx="3038754" cy="2062103"/>
          </a:xfrm>
          <a:prstGeom prst="rect">
            <a:avLst/>
          </a:prstGeom>
          <a:noFill/>
        </p:spPr>
        <p:txBody>
          <a:bodyPr wrap="square" rtlCol="0">
            <a:spAutoFit/>
          </a:bodyPr>
          <a:lstStyle/>
          <a:p>
            <a:r>
              <a:rPr lang="en-US" sz="3200" dirty="0" smtClean="0"/>
              <a:t>Mixture of fine and coarse grains in a sample</a:t>
            </a:r>
            <a:endParaRPr lang="en-US" sz="3200" dirty="0"/>
          </a:p>
        </p:txBody>
      </p:sp>
      <p:sp>
        <p:nvSpPr>
          <p:cNvPr id="4" name="Rectangle 3"/>
          <p:cNvSpPr/>
          <p:nvPr/>
        </p:nvSpPr>
        <p:spPr>
          <a:xfrm>
            <a:off x="179512" y="3620161"/>
            <a:ext cx="5688632" cy="176133"/>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496053">
            <a:off x="234624" y="3215908"/>
            <a:ext cx="5688632" cy="176133"/>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56434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p:cNvPicPr>
            <a:picLocks noChangeAspect="1" noChangeArrowheads="1"/>
          </p:cNvPicPr>
          <p:nvPr/>
        </p:nvPicPr>
        <p:blipFill>
          <a:blip r:embed="rId3" cstate="print"/>
          <a:srcRect t="7616" r="37544" b="6291"/>
          <a:stretch>
            <a:fillRect/>
          </a:stretch>
        </p:blipFill>
        <p:spPr bwMode="auto">
          <a:xfrm>
            <a:off x="406406" y="1011596"/>
            <a:ext cx="5410944" cy="5393261"/>
          </a:xfrm>
          <a:prstGeom prst="rect">
            <a:avLst/>
          </a:prstGeom>
          <a:noFill/>
          <a:ln w="12700" algn="ctr">
            <a:noFill/>
            <a:miter lim="800000"/>
            <a:headEnd/>
            <a:tailEnd/>
          </a:ln>
          <a:effectLst/>
        </p:spPr>
      </p:pic>
      <p:sp>
        <p:nvSpPr>
          <p:cNvPr id="44034" name="TextBox 6"/>
          <p:cNvSpPr txBox="1">
            <a:spLocks noChangeArrowheads="1"/>
          </p:cNvSpPr>
          <p:nvPr/>
        </p:nvSpPr>
        <p:spPr bwMode="auto">
          <a:xfrm>
            <a:off x="406406" y="347761"/>
            <a:ext cx="8572500" cy="523206"/>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Spotty Debye-</a:t>
            </a:r>
            <a:r>
              <a:rPr lang="en-GB" sz="2800" b="1" dirty="0" err="1" smtClean="0">
                <a:solidFill>
                  <a:srgbClr val="FFFF00"/>
                </a:solidFill>
                <a:latin typeface="Verdana" pitchFamily="34" charset="0"/>
              </a:rPr>
              <a:t>Scherrer</a:t>
            </a:r>
            <a:r>
              <a:rPr lang="en-GB" sz="2800" b="1" dirty="0" smtClean="0">
                <a:solidFill>
                  <a:srgbClr val="FFFF00"/>
                </a:solidFill>
                <a:latin typeface="Verdana" pitchFamily="34" charset="0"/>
              </a:rPr>
              <a:t> rings</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15</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sp>
        <p:nvSpPr>
          <p:cNvPr id="2" name="TextBox 1"/>
          <p:cNvSpPr txBox="1"/>
          <p:nvPr/>
        </p:nvSpPr>
        <p:spPr>
          <a:xfrm>
            <a:off x="5967953" y="2420888"/>
            <a:ext cx="3038754" cy="2062103"/>
          </a:xfrm>
          <a:prstGeom prst="rect">
            <a:avLst/>
          </a:prstGeom>
          <a:noFill/>
        </p:spPr>
        <p:txBody>
          <a:bodyPr wrap="square" rtlCol="0">
            <a:spAutoFit/>
          </a:bodyPr>
          <a:lstStyle/>
          <a:p>
            <a:r>
              <a:rPr lang="en-US" sz="3200" dirty="0" smtClean="0"/>
              <a:t>Polycrystalline sample on a single crystal substrate</a:t>
            </a:r>
            <a:endParaRPr lang="en-US" sz="3200" dirty="0"/>
          </a:p>
        </p:txBody>
      </p:sp>
      <p:sp>
        <p:nvSpPr>
          <p:cNvPr id="4" name="Rectangle 3"/>
          <p:cNvSpPr/>
          <p:nvPr/>
        </p:nvSpPr>
        <p:spPr>
          <a:xfrm>
            <a:off x="179512" y="3620161"/>
            <a:ext cx="5688632" cy="176133"/>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rot="21196589">
            <a:off x="180836" y="3964165"/>
            <a:ext cx="5688632" cy="176133"/>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1991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406406" y="347761"/>
            <a:ext cx="8572500" cy="523206"/>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Preparing a powder sample</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16</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sp>
        <p:nvSpPr>
          <p:cNvPr id="3" name="TextBox 2"/>
          <p:cNvSpPr txBox="1"/>
          <p:nvPr/>
        </p:nvSpPr>
        <p:spPr>
          <a:xfrm>
            <a:off x="577698" y="1412776"/>
            <a:ext cx="7848872" cy="4524315"/>
          </a:xfrm>
          <a:prstGeom prst="rect">
            <a:avLst/>
          </a:prstGeom>
          <a:noFill/>
        </p:spPr>
        <p:txBody>
          <a:bodyPr wrap="square" rtlCol="0">
            <a:spAutoFit/>
          </a:bodyPr>
          <a:lstStyle/>
          <a:p>
            <a:r>
              <a:rPr lang="en-US" sz="2400" dirty="0"/>
              <a:t>If you have spotty data from a sample with large grain </a:t>
            </a:r>
            <a:r>
              <a:rPr lang="en-US" sz="2400" dirty="0" smtClean="0"/>
              <a:t>sizes it is impossible to refine the crystal structure or to do quantitative phase analysis.</a:t>
            </a:r>
          </a:p>
          <a:p>
            <a:endParaRPr lang="en-US" sz="2400" dirty="0"/>
          </a:p>
          <a:p>
            <a:r>
              <a:rPr lang="en-US" sz="2400" dirty="0" smtClean="0"/>
              <a:t>However:</a:t>
            </a:r>
          </a:p>
          <a:p>
            <a:endParaRPr lang="en-US" sz="2400" dirty="0"/>
          </a:p>
          <a:p>
            <a:r>
              <a:rPr lang="en-US" sz="2400" dirty="0" smtClean="0"/>
              <a:t>	You </a:t>
            </a:r>
            <a:r>
              <a:rPr lang="en-US" sz="2400" dirty="0"/>
              <a:t>can determine unit cell lattice </a:t>
            </a:r>
            <a:r>
              <a:rPr lang="en-US" sz="2400" dirty="0" smtClean="0"/>
              <a:t>parameters</a:t>
            </a:r>
          </a:p>
          <a:p>
            <a:endParaRPr lang="en-US" sz="2400" dirty="0" smtClean="0"/>
          </a:p>
          <a:p>
            <a:r>
              <a:rPr lang="en-US" sz="2400" dirty="0" smtClean="0"/>
              <a:t>and</a:t>
            </a:r>
          </a:p>
          <a:p>
            <a:endParaRPr lang="en-US" sz="2400" dirty="0"/>
          </a:p>
          <a:p>
            <a:r>
              <a:rPr lang="en-US" sz="2400" dirty="0" smtClean="0"/>
              <a:t>	In some cases you </a:t>
            </a:r>
            <a:r>
              <a:rPr lang="en-US" sz="2400" dirty="0"/>
              <a:t>can determine crystallite size and microstrain</a:t>
            </a:r>
          </a:p>
        </p:txBody>
      </p:sp>
    </p:spTree>
    <p:extLst>
      <p:ext uri="{BB962C8B-B14F-4D97-AF65-F5344CB8AC3E}">
        <p14:creationId xmlns:p14="http://schemas.microsoft.com/office/powerpoint/2010/main" val="1940463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215884" y="481468"/>
            <a:ext cx="8572500" cy="1384980"/>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The knowledge of your diffractometer is crucial for the success of Rietveld refinement</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17</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sp>
        <p:nvSpPr>
          <p:cNvPr id="7" name="Text Box 3"/>
          <p:cNvSpPr txBox="1">
            <a:spLocks noChangeArrowheads="1"/>
          </p:cNvSpPr>
          <p:nvPr/>
        </p:nvSpPr>
        <p:spPr bwMode="auto">
          <a:xfrm>
            <a:off x="1115616" y="2060848"/>
            <a:ext cx="6978351" cy="954107"/>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eaLnBrk="0" hangingPunct="0"/>
            <a:r>
              <a:rPr lang="en-US" altLang="en-US" sz="2800" b="1" dirty="0"/>
              <a:t>The model to calculate a powder diffraction pattern is:</a:t>
            </a:r>
          </a:p>
        </p:txBody>
      </p:sp>
      <p:graphicFrame>
        <p:nvGraphicFramePr>
          <p:cNvPr id="8" name="Object 5"/>
          <p:cNvGraphicFramePr>
            <a:graphicFrameLocks noChangeAspect="1"/>
          </p:cNvGraphicFramePr>
          <p:nvPr>
            <p:extLst>
              <p:ext uri="{D42A27DB-BD31-4B8C-83A1-F6EECF244321}">
                <p14:modId xmlns:p14="http://schemas.microsoft.com/office/powerpoint/2010/main" val="3740889511"/>
              </p:ext>
            </p:extLst>
          </p:nvPr>
        </p:nvGraphicFramePr>
        <p:xfrm>
          <a:off x="1619672" y="3284984"/>
          <a:ext cx="5224462" cy="1169988"/>
        </p:xfrm>
        <a:graphic>
          <a:graphicData uri="http://schemas.openxmlformats.org/presentationml/2006/ole">
            <mc:AlternateContent xmlns:mc="http://schemas.openxmlformats.org/markup-compatibility/2006">
              <mc:Choice xmlns:v="urn:schemas-microsoft-com:vml" Requires="v">
                <p:oleObj spid="_x0000_s2064" name="Equation" r:id="rId4" imgW="1523880" imgH="342720" progId="Equation.DSMT4">
                  <p:embed/>
                </p:oleObj>
              </mc:Choice>
              <mc:Fallback>
                <p:oleObj name="Equation" r:id="rId4" imgW="1523880" imgH="34272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19672" y="3284984"/>
                        <a:ext cx="5224462" cy="1169988"/>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 name="Object 8"/>
          <p:cNvGraphicFramePr>
            <a:graphicFrameLocks noChangeAspect="1"/>
          </p:cNvGraphicFramePr>
          <p:nvPr>
            <p:extLst>
              <p:ext uri="{D42A27DB-BD31-4B8C-83A1-F6EECF244321}">
                <p14:modId xmlns:p14="http://schemas.microsoft.com/office/powerpoint/2010/main" val="446245287"/>
              </p:ext>
            </p:extLst>
          </p:nvPr>
        </p:nvGraphicFramePr>
        <p:xfrm>
          <a:off x="201612" y="4725144"/>
          <a:ext cx="8942388" cy="546100"/>
        </p:xfrm>
        <a:graphic>
          <a:graphicData uri="http://schemas.openxmlformats.org/presentationml/2006/ole">
            <mc:AlternateContent xmlns:mc="http://schemas.openxmlformats.org/markup-compatibility/2006">
              <mc:Choice xmlns:v="urn:schemas-microsoft-com:vml" Requires="v">
                <p:oleObj spid="_x0000_s2065" name="Equation" r:id="rId6" imgW="3301920" imgH="203040" progId="Equation.DSMT4">
                  <p:embed/>
                </p:oleObj>
              </mc:Choice>
              <mc:Fallback>
                <p:oleObj name="Equation" r:id="rId6" imgW="3301920" imgH="20304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1612" y="4725144"/>
                        <a:ext cx="8942388" cy="5461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2765884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215884" y="332656"/>
            <a:ext cx="8572500" cy="1384980"/>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The knowledge of your diffractometer is crucial for the success of Rietveld refinement</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18</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sp>
        <p:nvSpPr>
          <p:cNvPr id="7" name="Text Box 3"/>
          <p:cNvSpPr txBox="1">
            <a:spLocks noChangeArrowheads="1"/>
          </p:cNvSpPr>
          <p:nvPr/>
        </p:nvSpPr>
        <p:spPr bwMode="auto">
          <a:xfrm>
            <a:off x="215884" y="1786554"/>
            <a:ext cx="8676596" cy="4832092"/>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eaLnBrk="0" hangingPunct="0"/>
            <a:r>
              <a:rPr lang="en-US" altLang="en-US" sz="2800" b="1" dirty="0"/>
              <a:t>The </a:t>
            </a:r>
            <a:r>
              <a:rPr lang="en-US" altLang="en-US" sz="2800" b="1" dirty="0" smtClean="0"/>
              <a:t>contribution from the instrument can be calculated using the fundamental parameters approach </a:t>
            </a:r>
            <a:r>
              <a:rPr lang="en-US" altLang="en-US" sz="2800" b="1" dirty="0" smtClean="0"/>
              <a:t>by multiple convolution of the different aberrations due to the optics of the diffractometer and contributions from the sample (this need a nearly perfectly aligned instrument)</a:t>
            </a:r>
          </a:p>
          <a:p>
            <a:pPr eaLnBrk="0" hangingPunct="0"/>
            <a:endParaRPr lang="en-US" altLang="en-US" sz="2800" b="1" dirty="0"/>
          </a:p>
          <a:p>
            <a:pPr eaLnBrk="0" hangingPunct="0"/>
            <a:endParaRPr lang="en-US" altLang="en-US" sz="2800" b="1" dirty="0" smtClean="0"/>
          </a:p>
          <a:p>
            <a:pPr eaLnBrk="0" hangingPunct="0"/>
            <a:r>
              <a:rPr lang="en-US" altLang="en-US" sz="2800" b="1" dirty="0" smtClean="0"/>
              <a:t>We will use a simplified method assuming nearly Voigtian profiles convoluted with axial divergence effects for the instrument contribution</a:t>
            </a:r>
            <a:endParaRPr lang="en-US" altLang="en-US" sz="2800" b="1" dirty="0"/>
          </a:p>
        </p:txBody>
      </p:sp>
      <p:graphicFrame>
        <p:nvGraphicFramePr>
          <p:cNvPr id="9" name="Object 8"/>
          <p:cNvGraphicFramePr>
            <a:graphicFrameLocks noChangeAspect="1"/>
          </p:cNvGraphicFramePr>
          <p:nvPr>
            <p:extLst>
              <p:ext uri="{D42A27DB-BD31-4B8C-83A1-F6EECF244321}">
                <p14:modId xmlns:p14="http://schemas.microsoft.com/office/powerpoint/2010/main" val="456628788"/>
              </p:ext>
            </p:extLst>
          </p:nvPr>
        </p:nvGraphicFramePr>
        <p:xfrm>
          <a:off x="215884" y="4509120"/>
          <a:ext cx="8942388" cy="546100"/>
        </p:xfrm>
        <a:graphic>
          <a:graphicData uri="http://schemas.openxmlformats.org/presentationml/2006/ole">
            <mc:AlternateContent xmlns:mc="http://schemas.openxmlformats.org/markup-compatibility/2006">
              <mc:Choice xmlns:v="urn:schemas-microsoft-com:vml" Requires="v">
                <p:oleObj spid="_x0000_s6149" name="Equation" r:id="rId4" imgW="3301920" imgH="203040" progId="Equation.DSMT4">
                  <p:embed/>
                </p:oleObj>
              </mc:Choice>
              <mc:Fallback>
                <p:oleObj name="Equation" r:id="rId4" imgW="3301920" imgH="20304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5884" y="4509120"/>
                        <a:ext cx="8942388" cy="5461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624779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25152" y="116632"/>
            <a:ext cx="8572500" cy="954093"/>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The </a:t>
            </a:r>
            <a:r>
              <a:rPr lang="en-GB" sz="2800" b="1" dirty="0" smtClean="0">
                <a:solidFill>
                  <a:srgbClr val="FFFF00"/>
                </a:solidFill>
                <a:latin typeface="Verdana" pitchFamily="34" charset="0"/>
              </a:rPr>
              <a:t>Voigt approximation for both the sample and the instrument contribution</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19</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275" y="1268760"/>
            <a:ext cx="7791450" cy="552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1807487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0834" name="Object 2050"/>
          <p:cNvGraphicFramePr>
            <a:graphicFrameLocks noChangeAspect="1"/>
          </p:cNvGraphicFramePr>
          <p:nvPr/>
        </p:nvGraphicFramePr>
        <p:xfrm>
          <a:off x="914400" y="3429000"/>
          <a:ext cx="7227888" cy="1041400"/>
        </p:xfrm>
        <a:graphic>
          <a:graphicData uri="http://schemas.openxmlformats.org/presentationml/2006/ole">
            <mc:AlternateContent xmlns:mc="http://schemas.openxmlformats.org/markup-compatibility/2006">
              <mc:Choice xmlns:v="urn:schemas-microsoft-com:vml" Requires="v">
                <p:oleObj spid="_x0000_s3088" name="Equation" r:id="rId3" imgW="2895480" imgH="419040" progId="Equation.DSMT4">
                  <p:embed/>
                </p:oleObj>
              </mc:Choice>
              <mc:Fallback>
                <p:oleObj name="Equation" r:id="rId3" imgW="2895480" imgH="41904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3429000"/>
                        <a:ext cx="7227888" cy="1041400"/>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20835" name="Object 2051"/>
          <p:cNvGraphicFramePr>
            <a:graphicFrameLocks noChangeAspect="1"/>
          </p:cNvGraphicFramePr>
          <p:nvPr/>
        </p:nvGraphicFramePr>
        <p:xfrm>
          <a:off x="1447800" y="4343400"/>
          <a:ext cx="5505450" cy="1166813"/>
        </p:xfrm>
        <a:graphic>
          <a:graphicData uri="http://schemas.openxmlformats.org/presentationml/2006/ole">
            <mc:AlternateContent xmlns:mc="http://schemas.openxmlformats.org/markup-compatibility/2006">
              <mc:Choice xmlns:v="urn:schemas-microsoft-com:vml" Requires="v">
                <p:oleObj spid="_x0000_s3089" name="Equation" r:id="rId5" imgW="1968480" imgH="419040" progId="Equation.DSMT4">
                  <p:embed/>
                </p:oleObj>
              </mc:Choice>
              <mc:Fallback>
                <p:oleObj name="Equation" r:id="rId5" imgW="1968480" imgH="41904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7800" y="4343400"/>
                        <a:ext cx="5505450" cy="1166813"/>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0836" name="Text Box 2052"/>
          <p:cNvSpPr txBox="1">
            <a:spLocks noChangeArrowheads="1"/>
          </p:cNvSpPr>
          <p:nvPr/>
        </p:nvSpPr>
        <p:spPr bwMode="auto">
          <a:xfrm>
            <a:off x="609600" y="2362200"/>
            <a:ext cx="76200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0" hangingPunct="0"/>
            <a:r>
              <a:rPr lang="en-GB" altLang="en-US" b="1" dirty="0"/>
              <a:t>Parameters controlling the Full-Width at half maximum</a:t>
            </a:r>
            <a:endParaRPr lang="en-GB" altLang="en-US" dirty="0"/>
          </a:p>
          <a:p>
            <a:pPr algn="ctr" eaLnBrk="0" hangingPunct="0"/>
            <a:r>
              <a:rPr lang="en-GB" altLang="en-US" i="1" dirty="0"/>
              <a:t>U, V, W, I</a:t>
            </a:r>
            <a:r>
              <a:rPr lang="en-GB" altLang="en-US" i="1" baseline="-25000" dirty="0"/>
              <a:t>G</a:t>
            </a:r>
            <a:r>
              <a:rPr lang="en-GB" altLang="en-US" i="1" dirty="0"/>
              <a:t>, X, Y</a:t>
            </a:r>
            <a:r>
              <a:rPr lang="en-GB" altLang="en-US" dirty="0"/>
              <a:t> </a:t>
            </a:r>
          </a:p>
        </p:txBody>
      </p:sp>
      <p:sp>
        <p:nvSpPr>
          <p:cNvPr id="120837" name="Text Box 2053"/>
          <p:cNvSpPr txBox="1">
            <a:spLocks noGrp="1" noChangeArrowheads="1"/>
          </p:cNvSpPr>
          <p:nvPr>
            <p:ph type="title" idx="4294967295"/>
          </p:nvPr>
        </p:nvSpPr>
        <p:spPr>
          <a:xfrm>
            <a:off x="611188" y="836613"/>
            <a:ext cx="7772400" cy="1019175"/>
          </a:xfrm>
          <a:noFill/>
          <a:ln/>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19050">
                <a:solidFill>
                  <a:srgbClr val="FF0000"/>
                </a:solidFill>
                <a:miter lim="800000"/>
                <a:headEnd/>
                <a:tailEnd/>
              </a14:hiddenLine>
            </a:ext>
          </a:extLst>
        </p:spPr>
        <p:txBody>
          <a:bodyPr/>
          <a:lstStyle/>
          <a:p>
            <a:r>
              <a:rPr lang="en-US" altLang="en-US" sz="3600" b="1" dirty="0">
                <a:solidFill>
                  <a:srgbClr val="FFFF00"/>
                </a:solidFill>
              </a:rPr>
              <a:t>Profile </a:t>
            </a:r>
            <a:r>
              <a:rPr lang="en-US" altLang="en-US" sz="3600" b="1" dirty="0" smtClean="0">
                <a:solidFill>
                  <a:srgbClr val="FFFF00"/>
                </a:solidFill>
              </a:rPr>
              <a:t>Parameters (Voigt Approx.)</a:t>
            </a:r>
            <a:r>
              <a:rPr lang="en-US" altLang="en-US" sz="3600" b="1" dirty="0">
                <a:solidFill>
                  <a:srgbClr val="FFFF00"/>
                </a:solidFill>
              </a:rPr>
              <a:t/>
            </a:r>
            <a:br>
              <a:rPr lang="en-US" altLang="en-US" sz="3600" b="1" dirty="0">
                <a:solidFill>
                  <a:srgbClr val="FFFF00"/>
                </a:solidFill>
              </a:rPr>
            </a:br>
            <a:r>
              <a:rPr lang="en-US" altLang="en-US" sz="3600" b="1" dirty="0">
                <a:solidFill>
                  <a:srgbClr val="FFFF00"/>
                </a:solidFill>
              </a:rPr>
              <a:t>Simple cases: isotropic broadening</a:t>
            </a:r>
          </a:p>
        </p:txBody>
      </p:sp>
    </p:spTree>
    <p:extLst>
      <p:ext uri="{BB962C8B-B14F-4D97-AF65-F5344CB8AC3E}">
        <p14:creationId xmlns:p14="http://schemas.microsoft.com/office/powerpoint/2010/main" val="1191390820"/>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65903" name="Group 2063"/>
          <p:cNvGrpSpPr>
            <a:grpSpLocks/>
          </p:cNvGrpSpPr>
          <p:nvPr/>
        </p:nvGrpSpPr>
        <p:grpSpPr bwMode="auto">
          <a:xfrm>
            <a:off x="292100" y="2667000"/>
            <a:ext cx="5006975" cy="2538413"/>
            <a:chOff x="184" y="1680"/>
            <a:chExt cx="3154" cy="1599"/>
          </a:xfrm>
        </p:grpSpPr>
        <p:graphicFrame>
          <p:nvGraphicFramePr>
            <p:cNvPr id="165890" name="Object 2050"/>
            <p:cNvGraphicFramePr>
              <a:graphicFrameLocks noChangeAspect="1"/>
            </p:cNvGraphicFramePr>
            <p:nvPr/>
          </p:nvGraphicFramePr>
          <p:xfrm>
            <a:off x="215" y="1680"/>
            <a:ext cx="3115" cy="656"/>
          </p:xfrm>
          <a:graphic>
            <a:graphicData uri="http://schemas.openxmlformats.org/presentationml/2006/ole">
              <mc:AlternateContent xmlns:mc="http://schemas.openxmlformats.org/markup-compatibility/2006">
                <mc:Choice xmlns:v="urn:schemas-microsoft-com:vml" Requires="v">
                  <p:oleObj spid="_x0000_s4112" name="Equation" r:id="rId3" imgW="1981080" imgH="419040" progId="Equation.DSMT4">
                    <p:embed/>
                  </p:oleObj>
                </mc:Choice>
                <mc:Fallback>
                  <p:oleObj name="Equation" r:id="rId3" imgW="1981080" imgH="41904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 y="1680"/>
                          <a:ext cx="3115" cy="656"/>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5891" name="Object 2051"/>
            <p:cNvGraphicFramePr>
              <a:graphicFrameLocks noChangeAspect="1"/>
            </p:cNvGraphicFramePr>
            <p:nvPr/>
          </p:nvGraphicFramePr>
          <p:xfrm>
            <a:off x="184" y="2544"/>
            <a:ext cx="3154" cy="735"/>
          </p:xfrm>
          <a:graphic>
            <a:graphicData uri="http://schemas.openxmlformats.org/presentationml/2006/ole">
              <mc:AlternateContent xmlns:mc="http://schemas.openxmlformats.org/markup-compatibility/2006">
                <mc:Choice xmlns:v="urn:schemas-microsoft-com:vml" Requires="v">
                  <p:oleObj spid="_x0000_s4113" name="Equation" r:id="rId5" imgW="1790640" imgH="419040" progId="Equation.DSMT4">
                    <p:embed/>
                  </p:oleObj>
                </mc:Choice>
                <mc:Fallback>
                  <p:oleObj name="Equation" r:id="rId5" imgW="1790640" imgH="41904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4" y="2544"/>
                          <a:ext cx="3154" cy="735"/>
                        </a:xfrm>
                        <a:prstGeom prst="rect">
                          <a:avLst/>
                        </a:prstGeom>
                        <a:noFill/>
                        <a:ln>
                          <a:noFill/>
                        </a:ln>
                        <a:effectLst/>
                        <a:extLst>
                          <a:ext uri="{909E8E84-426E-40DD-AFC4-6F175D3DCCD1}">
                            <a14:hiddenFill xmlns:a14="http://schemas.microsoft.com/office/drawing/2010/main">
                              <a:solidFill>
                                <a:srgbClr val="CCFFCC"/>
                              </a:solidFill>
                            </a14:hiddenFill>
                          </a:ext>
                          <a:ext uri="{91240B29-F687-4F45-9708-019B960494DF}">
                            <a14:hiddenLine xmlns:a14="http://schemas.microsoft.com/office/drawing/2010/main" w="12700">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65893" name="Text Box 2053"/>
          <p:cNvSpPr txBox="1">
            <a:spLocks noGrp="1" noChangeArrowheads="1"/>
          </p:cNvSpPr>
          <p:nvPr>
            <p:ph type="title" idx="4294967295"/>
          </p:nvPr>
        </p:nvSpPr>
        <p:spPr>
          <a:xfrm>
            <a:off x="684213" y="765175"/>
            <a:ext cx="7772400" cy="1235075"/>
          </a:xfrm>
          <a:noFill/>
          <a:ln/>
          <a:extLst>
            <a:ext uri="{909E8E84-426E-40DD-AFC4-6F175D3DCCD1}">
              <a14:hiddenFill xmlns:a14="http://schemas.microsoft.com/office/drawing/2010/main">
                <a:solidFill>
                  <a:srgbClr val="DEDEDE"/>
                </a:solidFill>
              </a14:hiddenFill>
            </a:ext>
            <a:ext uri="{91240B29-F687-4F45-9708-019B960494DF}">
              <a14:hiddenLine xmlns:a14="http://schemas.microsoft.com/office/drawing/2010/main" w="19050">
                <a:solidFill>
                  <a:srgbClr val="FF0000"/>
                </a:solidFill>
                <a:miter lim="800000"/>
                <a:headEnd/>
                <a:tailEnd/>
              </a14:hiddenLine>
            </a:ext>
          </a:extLst>
        </p:spPr>
        <p:txBody>
          <a:bodyPr/>
          <a:lstStyle/>
          <a:p>
            <a:r>
              <a:rPr lang="en-US" altLang="en-US" b="1" dirty="0">
                <a:solidFill>
                  <a:srgbClr val="FFFF00"/>
                </a:solidFill>
              </a:rPr>
              <a:t>Instrumental and sample contribution to the broadening</a:t>
            </a:r>
          </a:p>
        </p:txBody>
      </p:sp>
      <p:grpSp>
        <p:nvGrpSpPr>
          <p:cNvPr id="165904" name="Group 2064"/>
          <p:cNvGrpSpPr>
            <a:grpSpLocks/>
          </p:cNvGrpSpPr>
          <p:nvPr/>
        </p:nvGrpSpPr>
        <p:grpSpPr bwMode="auto">
          <a:xfrm>
            <a:off x="1371600" y="2590800"/>
            <a:ext cx="2819400" cy="3429000"/>
            <a:chOff x="864" y="1632"/>
            <a:chExt cx="1776" cy="2160"/>
          </a:xfrm>
        </p:grpSpPr>
        <p:sp>
          <p:nvSpPr>
            <p:cNvPr id="165895" name="Rectangle 2055"/>
            <p:cNvSpPr>
              <a:spLocks noChangeArrowheads="1"/>
            </p:cNvSpPr>
            <p:nvPr/>
          </p:nvSpPr>
          <p:spPr bwMode="auto">
            <a:xfrm>
              <a:off x="864" y="1632"/>
              <a:ext cx="1776" cy="1680"/>
            </a:xfrm>
            <a:prstGeom prst="rect">
              <a:avLst/>
            </a:prstGeom>
            <a:noFill/>
            <a:ln w="254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5897" name="Text Box 2057"/>
            <p:cNvSpPr txBox="1">
              <a:spLocks noChangeArrowheads="1"/>
            </p:cNvSpPr>
            <p:nvPr/>
          </p:nvSpPr>
          <p:spPr bwMode="auto">
            <a:xfrm>
              <a:off x="1344" y="3504"/>
              <a:ext cx="7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b="1"/>
                <a:t>Sample</a:t>
              </a:r>
            </a:p>
          </p:txBody>
        </p:sp>
      </p:grpSp>
      <p:grpSp>
        <p:nvGrpSpPr>
          <p:cNvPr id="165905" name="Group 2065"/>
          <p:cNvGrpSpPr>
            <a:grpSpLocks/>
          </p:cNvGrpSpPr>
          <p:nvPr/>
        </p:nvGrpSpPr>
        <p:grpSpPr bwMode="auto">
          <a:xfrm>
            <a:off x="4267200" y="2590800"/>
            <a:ext cx="1658938" cy="3505200"/>
            <a:chOff x="2688" y="1632"/>
            <a:chExt cx="1045" cy="2208"/>
          </a:xfrm>
        </p:grpSpPr>
        <p:sp>
          <p:nvSpPr>
            <p:cNvPr id="165896" name="Rectangle 2056"/>
            <p:cNvSpPr>
              <a:spLocks noChangeArrowheads="1"/>
            </p:cNvSpPr>
            <p:nvPr/>
          </p:nvSpPr>
          <p:spPr bwMode="auto">
            <a:xfrm>
              <a:off x="2832" y="1632"/>
              <a:ext cx="528" cy="1680"/>
            </a:xfrm>
            <a:prstGeom prst="rect">
              <a:avLst/>
            </a:prstGeom>
            <a:noFill/>
            <a:ln w="25400">
              <a:solidFill>
                <a:schemeClr val="accent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5898" name="Text Box 2058"/>
            <p:cNvSpPr txBox="1">
              <a:spLocks noChangeArrowheads="1"/>
            </p:cNvSpPr>
            <p:nvPr/>
          </p:nvSpPr>
          <p:spPr bwMode="auto">
            <a:xfrm>
              <a:off x="2688" y="3552"/>
              <a:ext cx="104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GB" altLang="en-US" b="1"/>
                <a:t>Instrument</a:t>
              </a:r>
            </a:p>
          </p:txBody>
        </p:sp>
      </p:grpSp>
      <p:sp>
        <p:nvSpPr>
          <p:cNvPr id="165901" name="Text Box 2061"/>
          <p:cNvSpPr txBox="1">
            <a:spLocks noChangeArrowheads="1"/>
          </p:cNvSpPr>
          <p:nvPr/>
        </p:nvSpPr>
        <p:spPr bwMode="auto">
          <a:xfrm>
            <a:off x="5519738" y="2794000"/>
            <a:ext cx="35052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a:t>The Gaussian and Lorentzian contributions of the instrument must be determined experimentally with a size/strain-free sample</a:t>
            </a:r>
          </a:p>
        </p:txBody>
      </p:sp>
    </p:spTree>
    <p:extLst>
      <p:ext uri="{BB962C8B-B14F-4D97-AF65-F5344CB8AC3E}">
        <p14:creationId xmlns:p14="http://schemas.microsoft.com/office/powerpoint/2010/main" val="52999717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5904"/>
                                        </p:tgtEl>
                                        <p:attrNameLst>
                                          <p:attrName>style.visibility</p:attrName>
                                        </p:attrNameLst>
                                      </p:cBhvr>
                                      <p:to>
                                        <p:strVal val="visible"/>
                                      </p:to>
                                    </p:set>
                                    <p:animEffect transition="in" filter="dissolve">
                                      <p:cBhvr>
                                        <p:cTn id="7" dur="500"/>
                                        <p:tgtEl>
                                          <p:spTgt spid="165904"/>
                                        </p:tgtEl>
                                      </p:cBhvr>
                                    </p:animEffect>
                                  </p:childTnLst>
                                  <p:subTnLst>
                                    <p:set>
                                      <p:cBhvr override="childStyle">
                                        <p:cTn dur="1" fill="hold" display="0" masterRel="nextClick" afterEffect="1"/>
                                        <p:tgtEl>
                                          <p:spTgt spid="165904"/>
                                        </p:tgtEl>
                                        <p:attrNameLst>
                                          <p:attrName>style.visibility</p:attrName>
                                        </p:attrNameLst>
                                      </p:cBhvr>
                                      <p:to>
                                        <p:strVal val="hidden"/>
                                      </p:to>
                                    </p:set>
                                  </p:sub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65905"/>
                                        </p:tgtEl>
                                        <p:attrNameLst>
                                          <p:attrName>style.visibility</p:attrName>
                                        </p:attrNameLst>
                                      </p:cBhvr>
                                      <p:to>
                                        <p:strVal val="visible"/>
                                      </p:to>
                                    </p:set>
                                    <p:animEffect transition="in" filter="dissolve">
                                      <p:cBhvr>
                                        <p:cTn id="12" dur="500"/>
                                        <p:tgtEl>
                                          <p:spTgt spid="165905"/>
                                        </p:tgtEl>
                                      </p:cBhvr>
                                    </p:animEffect>
                                  </p:childTnLst>
                                  <p:subTnLst>
                                    <p:set>
                                      <p:cBhvr override="childStyle">
                                        <p:cTn dur="1" fill="hold" display="0" masterRel="nextClick" afterEffect="1"/>
                                        <p:tgtEl>
                                          <p:spTgt spid="165905"/>
                                        </p:tgtEl>
                                        <p:attrNameLst>
                                          <p:attrName>style.visibility</p:attrName>
                                        </p:attrNameLst>
                                      </p:cBhvr>
                                      <p:to>
                                        <p:strVal val="hidden"/>
                                      </p:to>
                                    </p:set>
                                  </p:sub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65901"/>
                                        </p:tgtEl>
                                        <p:attrNameLst>
                                          <p:attrName>style.visibility</p:attrName>
                                        </p:attrNameLst>
                                      </p:cBhvr>
                                      <p:to>
                                        <p:strVal val="visible"/>
                                      </p:to>
                                    </p:set>
                                    <p:animEffect transition="in" filter="dissolve">
                                      <p:cBhvr>
                                        <p:cTn id="17" dur="500"/>
                                        <p:tgtEl>
                                          <p:spTgt spid="1659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01"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215884" y="481468"/>
            <a:ext cx="8572500" cy="1384980"/>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The knowledge of your diffractometer is crucial for the success of Rietveld refinement</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22</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sp>
        <p:nvSpPr>
          <p:cNvPr id="3" name="TextBox 2"/>
          <p:cNvSpPr txBox="1"/>
          <p:nvPr/>
        </p:nvSpPr>
        <p:spPr>
          <a:xfrm>
            <a:off x="577698" y="1988840"/>
            <a:ext cx="7848872" cy="4524315"/>
          </a:xfrm>
          <a:prstGeom prst="rect">
            <a:avLst/>
          </a:prstGeom>
          <a:noFill/>
        </p:spPr>
        <p:txBody>
          <a:bodyPr wrap="square" rtlCol="0">
            <a:spAutoFit/>
          </a:bodyPr>
          <a:lstStyle/>
          <a:p>
            <a:r>
              <a:rPr lang="en-US" sz="2400" dirty="0" smtClean="0"/>
              <a:t>If you have a Bragg-Brentano diffractometer take the diffraction pattern of a standard sample not having size or strain broadening (e.g. LaB</a:t>
            </a:r>
            <a:r>
              <a:rPr lang="en-US" sz="2400" baseline="-25000" dirty="0" smtClean="0"/>
              <a:t>6</a:t>
            </a:r>
            <a:r>
              <a:rPr lang="en-US" sz="2400" dirty="0" smtClean="0"/>
              <a:t> from NIST). The diffraction pattern should be taken in exactly the same conditions as your problem sample.</a:t>
            </a:r>
          </a:p>
          <a:p>
            <a:endParaRPr lang="en-US" sz="2400" dirty="0"/>
          </a:p>
          <a:p>
            <a:r>
              <a:rPr lang="en-US" sz="2400" dirty="0" smtClean="0"/>
              <a:t>You can prepare your own standard if you are able to prepare a sample with similar absorption coefficient as your problem sample and very good crystallinity.</a:t>
            </a:r>
          </a:p>
          <a:p>
            <a:endParaRPr lang="en-US" sz="2400" dirty="0"/>
          </a:p>
          <a:p>
            <a:r>
              <a:rPr lang="en-US" sz="2400" dirty="0" smtClean="0"/>
              <a:t>For capillary </a:t>
            </a:r>
            <a:r>
              <a:rPr lang="en-US" sz="2400" dirty="0"/>
              <a:t>samples Na</a:t>
            </a:r>
            <a:r>
              <a:rPr lang="en-US" sz="2400" baseline="-25000" dirty="0"/>
              <a:t>2</a:t>
            </a:r>
            <a:r>
              <a:rPr lang="en-US" sz="2400" dirty="0"/>
              <a:t>Ca</a:t>
            </a:r>
            <a:r>
              <a:rPr lang="en-US" sz="2400" baseline="-25000" dirty="0"/>
              <a:t>3</a:t>
            </a:r>
            <a:r>
              <a:rPr lang="en-US" sz="2400" dirty="0"/>
              <a:t>Al</a:t>
            </a:r>
            <a:r>
              <a:rPr lang="en-US" sz="2400" baseline="-25000" dirty="0"/>
              <a:t>2</a:t>
            </a:r>
            <a:r>
              <a:rPr lang="en-US" sz="2400" dirty="0"/>
              <a:t>F</a:t>
            </a:r>
            <a:r>
              <a:rPr lang="en-US" sz="2400" baseline="-25000" dirty="0"/>
              <a:t>14</a:t>
            </a:r>
            <a:r>
              <a:rPr lang="en-US" sz="2400" dirty="0"/>
              <a:t> </a:t>
            </a:r>
            <a:r>
              <a:rPr lang="en-US" sz="2400" dirty="0" smtClean="0"/>
              <a:t>(NAC or </a:t>
            </a:r>
            <a:r>
              <a:rPr lang="en-US" sz="2400" dirty="0" err="1" smtClean="0"/>
              <a:t>Nacalf</a:t>
            </a:r>
            <a:r>
              <a:rPr lang="en-US" sz="2400" dirty="0" smtClean="0"/>
              <a:t>, </a:t>
            </a:r>
            <a:r>
              <a:rPr lang="en-US" sz="2400" smtClean="0"/>
              <a:t>from Le Mans</a:t>
            </a:r>
            <a:r>
              <a:rPr lang="en-US" sz="2400" dirty="0" smtClean="0"/>
              <a:t>, France) </a:t>
            </a:r>
            <a:r>
              <a:rPr lang="en-US" sz="2400" smtClean="0"/>
              <a:t>is appropriate.</a:t>
            </a:r>
            <a:endParaRPr lang="en-US" sz="2400" dirty="0"/>
          </a:p>
        </p:txBody>
      </p:sp>
    </p:spTree>
    <p:extLst>
      <p:ext uri="{BB962C8B-B14F-4D97-AF65-F5344CB8AC3E}">
        <p14:creationId xmlns:p14="http://schemas.microsoft.com/office/powerpoint/2010/main" val="13824632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ext Box 2"/>
          <p:cNvSpPr txBox="1">
            <a:spLocks noChangeArrowheads="1"/>
          </p:cNvSpPr>
          <p:nvPr/>
        </p:nvSpPr>
        <p:spPr bwMode="auto">
          <a:xfrm>
            <a:off x="298450" y="1352962"/>
            <a:ext cx="878363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2000" b="1" dirty="0">
                <a:solidFill>
                  <a:schemeClr val="accent2"/>
                </a:solidFill>
                <a:sym typeface="Wingdings 3" pitchFamily="18" charset="2"/>
              </a:rPr>
              <a:t></a:t>
            </a:r>
            <a:r>
              <a:rPr lang="en-GB" altLang="en-US" sz="2000" b="1" dirty="0">
                <a:sym typeface="Monotype Sorts" pitchFamily="2" charset="2"/>
              </a:rPr>
              <a:t> </a:t>
            </a:r>
            <a:r>
              <a:rPr lang="en-GB" altLang="en-US" sz="2000" b="1" dirty="0"/>
              <a:t>Characterise the IRF of the diffractometer using calibrating </a:t>
            </a:r>
          </a:p>
          <a:p>
            <a:pPr eaLnBrk="0" hangingPunct="0"/>
            <a:r>
              <a:rPr lang="en-GB" altLang="en-US" sz="2000" b="1" dirty="0"/>
              <a:t>      samples</a:t>
            </a:r>
            <a:endParaRPr lang="fr-FR" altLang="en-US" sz="2000" b="1" dirty="0"/>
          </a:p>
        </p:txBody>
      </p:sp>
      <p:sp>
        <p:nvSpPr>
          <p:cNvPr id="87043" name="Text Box 3"/>
          <p:cNvSpPr txBox="1">
            <a:spLocks noChangeArrowheads="1"/>
          </p:cNvSpPr>
          <p:nvPr/>
        </p:nvSpPr>
        <p:spPr bwMode="auto">
          <a:xfrm>
            <a:off x="298450" y="2197313"/>
            <a:ext cx="884555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b="1" dirty="0">
                <a:solidFill>
                  <a:schemeClr val="accent2"/>
                </a:solidFill>
                <a:sym typeface="Wingdings 3" pitchFamily="18" charset="2"/>
              </a:rPr>
              <a:t></a:t>
            </a:r>
            <a:r>
              <a:rPr lang="en-GB" altLang="en-US" b="1" dirty="0">
                <a:sym typeface="Monotype Sorts" pitchFamily="2" charset="2"/>
              </a:rPr>
              <a:t> </a:t>
            </a:r>
            <a:r>
              <a:rPr lang="en-GB" altLang="en-US" sz="2000" b="1" dirty="0"/>
              <a:t>Use WinPLOTR for creating an INSTRUMENTAL </a:t>
            </a:r>
          </a:p>
          <a:p>
            <a:pPr eaLnBrk="0" hangingPunct="0"/>
            <a:r>
              <a:rPr lang="en-GB" altLang="en-US" sz="2000" b="1" dirty="0"/>
              <a:t>    RESOLUTION FILE (Fit individual peaks through the pattern)      </a:t>
            </a:r>
          </a:p>
          <a:p>
            <a:pPr eaLnBrk="0" hangingPunct="0"/>
            <a:r>
              <a:rPr lang="en-GB" altLang="en-US" sz="2000" b="1" dirty="0"/>
              <a:t>    or just a refine with FullProf your standard sample</a:t>
            </a:r>
            <a:endParaRPr lang="fr-FR" altLang="en-US" sz="2000" b="1" dirty="0"/>
          </a:p>
        </p:txBody>
      </p:sp>
      <p:sp>
        <p:nvSpPr>
          <p:cNvPr id="87044" name="Text Box 4"/>
          <p:cNvSpPr txBox="1">
            <a:spLocks noChangeArrowheads="1"/>
          </p:cNvSpPr>
          <p:nvPr/>
        </p:nvSpPr>
        <p:spPr bwMode="auto">
          <a:xfrm>
            <a:off x="323850" y="3513202"/>
            <a:ext cx="869156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b="1" dirty="0">
                <a:solidFill>
                  <a:schemeClr val="accent2"/>
                </a:solidFill>
                <a:sym typeface="Wingdings 3" pitchFamily="18" charset="2"/>
              </a:rPr>
              <a:t></a:t>
            </a:r>
            <a:r>
              <a:rPr lang="en-GB" altLang="en-US" b="1" dirty="0">
                <a:sym typeface="Monotype Sorts" pitchFamily="2" charset="2"/>
              </a:rPr>
              <a:t> </a:t>
            </a:r>
            <a:r>
              <a:rPr lang="en-GB" altLang="en-US" sz="2000" b="1" dirty="0"/>
              <a:t>Use </a:t>
            </a:r>
            <a:r>
              <a:rPr lang="en-GB" altLang="en-US" sz="2000" b="1" i="1" dirty="0"/>
              <a:t>FullProf</a:t>
            </a:r>
            <a:r>
              <a:rPr lang="en-GB" altLang="en-US" sz="2000" b="1" dirty="0"/>
              <a:t> with IRF putting to ZERO all FWHM</a:t>
            </a:r>
          </a:p>
          <a:p>
            <a:pPr eaLnBrk="0" hangingPunct="0"/>
            <a:r>
              <a:rPr lang="en-GB" altLang="en-US" sz="2000" b="1" dirty="0"/>
              <a:t>    parameters</a:t>
            </a:r>
            <a:endParaRPr lang="fr-FR" altLang="en-US" sz="2000" b="1" dirty="0"/>
          </a:p>
        </p:txBody>
      </p:sp>
      <p:sp>
        <p:nvSpPr>
          <p:cNvPr id="87045" name="Text Box 5"/>
          <p:cNvSpPr txBox="1">
            <a:spLocks noChangeArrowheads="1"/>
          </p:cNvSpPr>
          <p:nvPr/>
        </p:nvSpPr>
        <p:spPr bwMode="auto">
          <a:xfrm>
            <a:off x="279400" y="4377298"/>
            <a:ext cx="7920038"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2000" b="1" dirty="0">
                <a:solidFill>
                  <a:schemeClr val="accent2"/>
                </a:solidFill>
                <a:sym typeface="Wingdings 3" pitchFamily="18" charset="2"/>
              </a:rPr>
              <a:t></a:t>
            </a:r>
            <a:r>
              <a:rPr lang="en-GB" altLang="en-US" sz="2000" b="1" dirty="0">
                <a:sym typeface="Monotype Sorts" pitchFamily="2" charset="2"/>
              </a:rPr>
              <a:t> </a:t>
            </a:r>
            <a:r>
              <a:rPr lang="en-GB" altLang="en-US" sz="2000" b="1" dirty="0"/>
              <a:t>Select a model for microstructure and refine only the</a:t>
            </a:r>
          </a:p>
          <a:p>
            <a:pPr eaLnBrk="0" hangingPunct="0"/>
            <a:r>
              <a:rPr lang="en-GB" altLang="en-US" sz="2000" b="1" dirty="0"/>
              <a:t>    parameters related to the sample.</a:t>
            </a:r>
            <a:endParaRPr lang="fr-FR" altLang="en-US" sz="2000" b="1" dirty="0"/>
          </a:p>
        </p:txBody>
      </p:sp>
      <p:sp>
        <p:nvSpPr>
          <p:cNvPr id="87046" name="Text Box 6"/>
          <p:cNvSpPr txBox="1">
            <a:spLocks noChangeArrowheads="1"/>
          </p:cNvSpPr>
          <p:nvPr/>
        </p:nvSpPr>
        <p:spPr bwMode="auto">
          <a:xfrm>
            <a:off x="395288" y="5373688"/>
            <a:ext cx="762635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US" altLang="en-US" sz="2000" b="1" dirty="0">
                <a:solidFill>
                  <a:schemeClr val="accent2"/>
                </a:solidFill>
                <a:sym typeface="Wingdings 3" pitchFamily="18" charset="2"/>
              </a:rPr>
              <a:t></a:t>
            </a:r>
            <a:r>
              <a:rPr lang="en-GB" altLang="en-US" sz="2000" b="1" dirty="0">
                <a:sym typeface="Monotype Sorts" pitchFamily="2" charset="2"/>
              </a:rPr>
              <a:t> </a:t>
            </a:r>
            <a:r>
              <a:rPr lang="en-GB" altLang="en-US" sz="2000" b="1" dirty="0"/>
              <a:t>The program generates a microstructural file and</a:t>
            </a:r>
          </a:p>
          <a:p>
            <a:pPr eaLnBrk="0" hangingPunct="0"/>
            <a:r>
              <a:rPr lang="en-GB" altLang="en-US" sz="2000" b="1" dirty="0"/>
              <a:t>      other files for plot</a:t>
            </a:r>
            <a:endParaRPr lang="fr-FR" altLang="en-US" sz="2000" b="1" dirty="0"/>
          </a:p>
        </p:txBody>
      </p:sp>
      <p:sp>
        <p:nvSpPr>
          <p:cNvPr id="87047" name="Rectangle 7"/>
          <p:cNvSpPr>
            <a:spLocks noGrp="1" noChangeArrowheads="1"/>
          </p:cNvSpPr>
          <p:nvPr>
            <p:ph type="title" idx="4294967295"/>
          </p:nvPr>
        </p:nvSpPr>
        <p:spPr>
          <a:xfrm>
            <a:off x="395536" y="332011"/>
            <a:ext cx="7991475" cy="936749"/>
          </a:xfrm>
          <a:noFill/>
          <a:ln/>
          <a:extLst>
            <a:ext uri="{909E8E84-426E-40DD-AFC4-6F175D3DCCD1}">
              <a14:hiddenFill xmlns:a14="http://schemas.microsoft.com/office/drawing/2010/main">
                <a:solidFill>
                  <a:srgbClr val="DBDBDB"/>
                </a:solidFill>
              </a14:hiddenFill>
            </a:ext>
            <a:ext uri="{91240B29-F687-4F45-9708-019B960494DF}">
              <a14:hiddenLine xmlns:a14="http://schemas.microsoft.com/office/drawing/2010/main" w="38100">
                <a:solidFill>
                  <a:srgbClr val="FF0000"/>
                </a:solidFill>
                <a:miter lim="800000"/>
                <a:headEnd/>
                <a:tailEnd/>
              </a14:hiddenLine>
            </a:ext>
          </a:extLst>
        </p:spPr>
        <p:txBody>
          <a:bodyPr/>
          <a:lstStyle/>
          <a:p>
            <a:r>
              <a:rPr lang="en-US" altLang="en-US" sz="3600" b="1" dirty="0">
                <a:solidFill>
                  <a:srgbClr val="FFFF00"/>
                </a:solidFill>
              </a:rPr>
              <a:t>Procedure for working with micro-structural effects in </a:t>
            </a:r>
            <a:r>
              <a:rPr lang="en-US" altLang="en-US" sz="3600" b="1" i="1" dirty="0">
                <a:solidFill>
                  <a:srgbClr val="FFFF00"/>
                </a:solidFill>
              </a:rPr>
              <a:t>FullProf</a:t>
            </a:r>
            <a:endParaRPr lang="en-US" altLang="en-US" sz="3600" b="1" dirty="0">
              <a:solidFill>
                <a:srgbClr val="FFFF00"/>
              </a:solidFill>
            </a:endParaRPr>
          </a:p>
        </p:txBody>
      </p:sp>
    </p:spTree>
    <p:extLst>
      <p:ext uri="{BB962C8B-B14F-4D97-AF65-F5344CB8AC3E}">
        <p14:creationId xmlns:p14="http://schemas.microsoft.com/office/powerpoint/2010/main" val="2323726379"/>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Text Box 2"/>
          <p:cNvSpPr txBox="1">
            <a:spLocks noChangeArrowheads="1"/>
          </p:cNvSpPr>
          <p:nvPr/>
        </p:nvSpPr>
        <p:spPr bwMode="auto">
          <a:xfrm>
            <a:off x="609600" y="2903453"/>
            <a:ext cx="8089900"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GB" altLang="en-US" sz="2000" b="1" dirty="0" smtClean="0"/>
              <a:t>  The mos</a:t>
            </a:r>
            <a:r>
              <a:rPr lang="en-GB" altLang="en-US" sz="2000" b="1" dirty="0" smtClean="0"/>
              <a:t>t simple </a:t>
            </a:r>
            <a:r>
              <a:rPr lang="en-GB" altLang="en-US" sz="2000" b="1" dirty="0" smtClean="0"/>
              <a:t>format </a:t>
            </a:r>
            <a:r>
              <a:rPr lang="en-GB" altLang="en-US" sz="2000" b="1" dirty="0"/>
              <a:t>for the case </a:t>
            </a:r>
            <a:r>
              <a:rPr lang="en-GB" altLang="en-US" sz="2000" b="1" dirty="0" smtClean="0"/>
              <a:t>RES </a:t>
            </a:r>
            <a:r>
              <a:rPr lang="en-GB" altLang="en-US" sz="2000" b="1" dirty="0"/>
              <a:t>/= </a:t>
            </a:r>
            <a:r>
              <a:rPr lang="en-GB" altLang="en-US" sz="2000" b="1" dirty="0" smtClean="0"/>
              <a:t>4,8  is </a:t>
            </a:r>
            <a:r>
              <a:rPr lang="en-GB" altLang="en-US" sz="2000" b="1" dirty="0"/>
              <a:t>the following:</a:t>
            </a:r>
          </a:p>
          <a:p>
            <a:pPr eaLnBrk="0" hangingPunct="0"/>
            <a:endParaRPr lang="en-GB" altLang="en-US" sz="2000" b="1" dirty="0"/>
          </a:p>
          <a:p>
            <a:pPr eaLnBrk="0" hangingPunct="0"/>
            <a:r>
              <a:rPr lang="en-GB" altLang="en-US" sz="2000" b="1" dirty="0"/>
              <a:t>       </a:t>
            </a:r>
            <a:r>
              <a:rPr lang="en-GB" altLang="en-US" sz="2000" b="1" dirty="0">
                <a:solidFill>
                  <a:schemeClr val="accent2"/>
                </a:solidFill>
              </a:rPr>
              <a:t>Line 1:</a:t>
            </a:r>
            <a:r>
              <a:rPr lang="en-GB" altLang="en-US" sz="2000" b="1" dirty="0"/>
              <a:t> General title</a:t>
            </a:r>
          </a:p>
          <a:p>
            <a:pPr eaLnBrk="0" hangingPunct="0"/>
            <a:r>
              <a:rPr lang="en-GB" altLang="en-US" sz="2000" b="1" dirty="0"/>
              <a:t>       </a:t>
            </a:r>
            <a:r>
              <a:rPr lang="en-GB" altLang="en-US" sz="2000" b="1" dirty="0">
                <a:solidFill>
                  <a:schemeClr val="accent2"/>
                </a:solidFill>
              </a:rPr>
              <a:t>Next lines</a:t>
            </a:r>
            <a:r>
              <a:rPr lang="en-GB" altLang="en-US" sz="2000" b="1" dirty="0"/>
              <a:t> containing ! are comments</a:t>
            </a:r>
          </a:p>
          <a:p>
            <a:pPr eaLnBrk="0" hangingPunct="0"/>
            <a:r>
              <a:rPr lang="en-GB" altLang="en-US" sz="2000" b="1" dirty="0"/>
              <a:t>       </a:t>
            </a:r>
            <a:r>
              <a:rPr lang="en-GB" altLang="en-US" sz="2000" b="1" dirty="0">
                <a:solidFill>
                  <a:schemeClr val="accent2"/>
                </a:solidFill>
              </a:rPr>
              <a:t>Lines containing one of the keywords</a:t>
            </a:r>
            <a:r>
              <a:rPr lang="en-GB" altLang="en-US" sz="2000" b="1" dirty="0"/>
              <a:t>:</a:t>
            </a:r>
          </a:p>
          <a:p>
            <a:pPr eaLnBrk="0" hangingPunct="0"/>
            <a:r>
              <a:rPr lang="en-GB" altLang="en-US" sz="2000" b="1" dirty="0"/>
              <a:t>                     </a:t>
            </a:r>
            <a:r>
              <a:rPr lang="en-GB" altLang="en-US" sz="2000" b="1" dirty="0">
                <a:solidFill>
                  <a:srgbClr val="FF0000"/>
                </a:solidFill>
              </a:rPr>
              <a:t>JOBT, WAVE, PROF, ASYM</a:t>
            </a:r>
            <a:r>
              <a:rPr lang="en-GB" altLang="en-US" sz="2000" b="1" dirty="0"/>
              <a:t> (order does not matter)</a:t>
            </a:r>
          </a:p>
          <a:p>
            <a:pPr eaLnBrk="0" hangingPunct="0"/>
            <a:r>
              <a:rPr lang="en-GB" altLang="en-US" sz="2000" b="1" dirty="0"/>
              <a:t>       </a:t>
            </a:r>
            <a:r>
              <a:rPr lang="en-GB" altLang="en-US" sz="2000" b="1" dirty="0">
                <a:solidFill>
                  <a:schemeClr val="accent2"/>
                </a:solidFill>
              </a:rPr>
              <a:t>One or two lines</a:t>
            </a:r>
            <a:r>
              <a:rPr lang="en-GB" altLang="en-US" sz="2000" b="1" dirty="0"/>
              <a:t> containing the variables (see manual):</a:t>
            </a:r>
          </a:p>
          <a:p>
            <a:pPr eaLnBrk="0" hangingPunct="0"/>
            <a:r>
              <a:rPr lang="en-GB" altLang="en-US" sz="2000" b="1" dirty="0"/>
              <a:t>                  UINS, VINS, WINS, XINS, YINS, ZINS</a:t>
            </a:r>
          </a:p>
          <a:p>
            <a:pPr eaLnBrk="0" hangingPunct="0"/>
            <a:endParaRPr lang="en-GB" altLang="en-US" sz="2000" b="1" dirty="0"/>
          </a:p>
          <a:p>
            <a:pPr eaLnBrk="0" hangingPunct="0"/>
            <a:r>
              <a:rPr lang="en-GB" altLang="en-US" sz="2000" b="1" dirty="0"/>
              <a:t>In case of two lines the second corresponds to instrumental parameters for  the second wavelength.</a:t>
            </a:r>
          </a:p>
        </p:txBody>
      </p:sp>
      <p:sp>
        <p:nvSpPr>
          <p:cNvPr id="183299" name="Text Box 3"/>
          <p:cNvSpPr txBox="1">
            <a:spLocks noChangeArrowheads="1"/>
          </p:cNvSpPr>
          <p:nvPr/>
        </p:nvSpPr>
        <p:spPr bwMode="auto">
          <a:xfrm>
            <a:off x="690563" y="1419225"/>
            <a:ext cx="7764462"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GB" altLang="en-US" sz="2000" b="1"/>
              <a:t>The instrumental resolution function file may content keywords that change some variables in the input PCR file if they are used. Now it is possible to read an IRF file for other profiles than NPROF=7.</a:t>
            </a:r>
            <a:endParaRPr lang="fr-FR" altLang="en-US" sz="2000" b="1"/>
          </a:p>
        </p:txBody>
      </p:sp>
      <p:sp>
        <p:nvSpPr>
          <p:cNvPr id="183300" name="Rectangle 4"/>
          <p:cNvSpPr>
            <a:spLocks noGrp="1" noChangeArrowheads="1"/>
          </p:cNvSpPr>
          <p:nvPr>
            <p:ph type="title" idx="4294967295"/>
          </p:nvPr>
        </p:nvSpPr>
        <p:spPr>
          <a:xfrm>
            <a:off x="653953" y="260648"/>
            <a:ext cx="7772400" cy="836613"/>
          </a:xfrm>
          <a:noFill/>
          <a:ln/>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38100">
                <a:solidFill>
                  <a:srgbClr val="FF0000"/>
                </a:solidFill>
                <a:miter lim="800000"/>
                <a:headEnd/>
                <a:tailEnd/>
              </a14:hiddenLine>
            </a:ext>
          </a:extLst>
        </p:spPr>
        <p:txBody>
          <a:bodyPr/>
          <a:lstStyle/>
          <a:p>
            <a:r>
              <a:rPr lang="en-US" altLang="en-US" sz="3200" b="1" dirty="0">
                <a:solidFill>
                  <a:srgbClr val="FFFF00"/>
                </a:solidFill>
              </a:rPr>
              <a:t>The format of the file containing the Instrumental Resolution Function </a:t>
            </a:r>
          </a:p>
        </p:txBody>
      </p:sp>
    </p:spTree>
    <p:extLst>
      <p:ext uri="{BB962C8B-B14F-4D97-AF65-F5344CB8AC3E}">
        <p14:creationId xmlns:p14="http://schemas.microsoft.com/office/powerpoint/2010/main" val="19218089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8329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329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298" grpId="0" autoUpdateAnimBg="0"/>
      <p:bldP spid="183299"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Text Box 2"/>
          <p:cNvSpPr txBox="1">
            <a:spLocks noChangeArrowheads="1"/>
          </p:cNvSpPr>
          <p:nvPr/>
        </p:nvSpPr>
        <p:spPr bwMode="auto">
          <a:xfrm>
            <a:off x="382588" y="1595438"/>
            <a:ext cx="8636000" cy="4308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hangingPunct="0"/>
            <a:r>
              <a:rPr lang="en-GB" altLang="en-US" dirty="0"/>
              <a:t>  </a:t>
            </a:r>
            <a:r>
              <a:rPr lang="en-GB" altLang="en-US" sz="2000" b="1" dirty="0"/>
              <a:t>The keywords in the IRF are accompanied by values as follows:</a:t>
            </a:r>
          </a:p>
          <a:p>
            <a:pPr eaLnBrk="0" hangingPunct="0"/>
            <a:endParaRPr lang="en-GB" altLang="en-US" sz="2000" b="1" dirty="0"/>
          </a:p>
          <a:p>
            <a:pPr eaLnBrk="0" hangingPunct="0"/>
            <a:r>
              <a:rPr lang="en-GB" altLang="en-US" sz="2000" b="1" dirty="0"/>
              <a:t>   1: </a:t>
            </a:r>
            <a:r>
              <a:rPr lang="en-GB" altLang="en-US" sz="2000" b="1" dirty="0">
                <a:solidFill>
                  <a:srgbClr val="FF0000"/>
                </a:solidFill>
              </a:rPr>
              <a:t>JOBT</a:t>
            </a:r>
            <a:r>
              <a:rPr lang="en-GB" altLang="en-US" sz="2000" b="1" dirty="0"/>
              <a:t>  </a:t>
            </a:r>
            <a:r>
              <a:rPr lang="en-GB" altLang="en-US" sz="2000" b="1" dirty="0">
                <a:solidFill>
                  <a:schemeClr val="accent2"/>
                </a:solidFill>
              </a:rPr>
              <a:t>job</a:t>
            </a:r>
            <a:r>
              <a:rPr lang="en-GB" altLang="en-US" sz="2000" b="1" dirty="0"/>
              <a:t>  (character variable)</a:t>
            </a:r>
          </a:p>
          <a:p>
            <a:pPr eaLnBrk="0" hangingPunct="0"/>
            <a:r>
              <a:rPr lang="en-GB" altLang="en-US" sz="2000" b="1" dirty="0"/>
              <a:t>            with job = '</a:t>
            </a:r>
            <a:r>
              <a:rPr lang="en-GB" altLang="en-US" sz="2000" b="1" dirty="0" err="1"/>
              <a:t>neuc</a:t>
            </a:r>
            <a:r>
              <a:rPr lang="en-GB" altLang="en-US" sz="2000" b="1" dirty="0"/>
              <a:t>' or 'NEUC' for  </a:t>
            </a:r>
            <a:r>
              <a:rPr lang="en-GB" altLang="en-US" sz="2000" b="1" dirty="0" err="1"/>
              <a:t>jobtyp</a:t>
            </a:r>
            <a:r>
              <a:rPr lang="en-GB" altLang="en-US" sz="2000" b="1" dirty="0"/>
              <a:t> = 3</a:t>
            </a:r>
          </a:p>
          <a:p>
            <a:pPr eaLnBrk="0" hangingPunct="0"/>
            <a:r>
              <a:rPr lang="en-GB" altLang="en-US" sz="2000" b="1" dirty="0"/>
              <a:t>                    job = '</a:t>
            </a:r>
            <a:r>
              <a:rPr lang="en-GB" altLang="en-US" sz="2000" b="1" dirty="0" err="1"/>
              <a:t>neut</a:t>
            </a:r>
            <a:r>
              <a:rPr lang="en-GB" altLang="en-US" sz="2000" b="1" dirty="0"/>
              <a:t>' or 'NEUT' for  </a:t>
            </a:r>
            <a:r>
              <a:rPr lang="en-GB" altLang="en-US" sz="2000" b="1" dirty="0" err="1"/>
              <a:t>jobtyp</a:t>
            </a:r>
            <a:r>
              <a:rPr lang="en-GB" altLang="en-US" sz="2000" b="1" dirty="0"/>
              <a:t> = 1</a:t>
            </a:r>
          </a:p>
          <a:p>
            <a:pPr eaLnBrk="0" hangingPunct="0"/>
            <a:r>
              <a:rPr lang="en-GB" altLang="en-US" sz="2000" b="1" dirty="0"/>
              <a:t>                    job =  '</a:t>
            </a:r>
            <a:r>
              <a:rPr lang="en-GB" altLang="en-US" sz="2000" b="1" dirty="0" err="1"/>
              <a:t>tof</a:t>
            </a:r>
            <a:r>
              <a:rPr lang="en-GB" altLang="en-US" sz="2000" b="1" dirty="0"/>
              <a:t>' or  'TOF' for  </a:t>
            </a:r>
            <a:r>
              <a:rPr lang="en-GB" altLang="en-US" sz="2000" b="1" dirty="0" err="1"/>
              <a:t>jobtyp</a:t>
            </a:r>
            <a:r>
              <a:rPr lang="en-GB" altLang="en-US" sz="2000" b="1" dirty="0"/>
              <a:t> =-1</a:t>
            </a:r>
          </a:p>
          <a:p>
            <a:pPr eaLnBrk="0" hangingPunct="0"/>
            <a:r>
              <a:rPr lang="en-GB" altLang="en-US" sz="2000" b="1" dirty="0"/>
              <a:t>                    job = '</a:t>
            </a:r>
            <a:r>
              <a:rPr lang="en-GB" altLang="en-US" sz="2000" b="1" dirty="0" err="1"/>
              <a:t>tofc</a:t>
            </a:r>
            <a:r>
              <a:rPr lang="en-GB" altLang="en-US" sz="2000" b="1" dirty="0"/>
              <a:t>' or 'TOFC' for  </a:t>
            </a:r>
            <a:r>
              <a:rPr lang="en-GB" altLang="en-US" sz="2000" b="1" dirty="0" err="1"/>
              <a:t>jobtyp</a:t>
            </a:r>
            <a:r>
              <a:rPr lang="en-GB" altLang="en-US" sz="2000" b="1" dirty="0"/>
              <a:t> =-3</a:t>
            </a:r>
          </a:p>
          <a:p>
            <a:pPr eaLnBrk="0" hangingPunct="0"/>
            <a:r>
              <a:rPr lang="en-GB" altLang="en-US" sz="2000" b="1" dirty="0"/>
              <a:t>                    job =   '</a:t>
            </a:r>
            <a:r>
              <a:rPr lang="en-GB" altLang="en-US" sz="2000" b="1" dirty="0" err="1"/>
              <a:t>xr</a:t>
            </a:r>
            <a:r>
              <a:rPr lang="en-GB" altLang="en-US" sz="2000" b="1" dirty="0"/>
              <a:t>' or   'XR' for  </a:t>
            </a:r>
            <a:r>
              <a:rPr lang="en-GB" altLang="en-US" sz="2000" b="1" dirty="0" err="1"/>
              <a:t>jobtyp</a:t>
            </a:r>
            <a:r>
              <a:rPr lang="en-GB" altLang="en-US" sz="2000" b="1" dirty="0"/>
              <a:t> = 0</a:t>
            </a:r>
          </a:p>
          <a:p>
            <a:pPr eaLnBrk="0" hangingPunct="0"/>
            <a:r>
              <a:rPr lang="en-GB" altLang="en-US" sz="2000" b="1" dirty="0"/>
              <a:t>                    job =  '</a:t>
            </a:r>
            <a:r>
              <a:rPr lang="en-GB" altLang="en-US" sz="2000" b="1" dirty="0" err="1"/>
              <a:t>xrc</a:t>
            </a:r>
            <a:r>
              <a:rPr lang="en-GB" altLang="en-US" sz="2000" b="1" dirty="0"/>
              <a:t>' or  'XRC' for  </a:t>
            </a:r>
            <a:r>
              <a:rPr lang="en-GB" altLang="en-US" sz="2000" b="1" dirty="0" err="1"/>
              <a:t>jobtyp</a:t>
            </a:r>
            <a:r>
              <a:rPr lang="en-GB" altLang="en-US" sz="2000" b="1" dirty="0"/>
              <a:t> = 2</a:t>
            </a:r>
          </a:p>
          <a:p>
            <a:pPr eaLnBrk="0" hangingPunct="0"/>
            <a:r>
              <a:rPr lang="en-GB" altLang="en-US" sz="2000" b="1" dirty="0"/>
              <a:t>      </a:t>
            </a:r>
          </a:p>
          <a:p>
            <a:pPr eaLnBrk="0" hangingPunct="0"/>
            <a:r>
              <a:rPr lang="en-GB" altLang="en-US" sz="2000" b="1" dirty="0"/>
              <a:t>   2: </a:t>
            </a:r>
            <a:r>
              <a:rPr lang="en-GB" altLang="en-US" sz="2000" b="1" dirty="0">
                <a:solidFill>
                  <a:srgbClr val="FF0000"/>
                </a:solidFill>
              </a:rPr>
              <a:t>WAVE</a:t>
            </a:r>
            <a:r>
              <a:rPr lang="en-GB" altLang="en-US" sz="2000" b="1" dirty="0"/>
              <a:t>  </a:t>
            </a:r>
            <a:r>
              <a:rPr lang="en-GB" altLang="en-US" sz="2000" b="1" dirty="0">
                <a:solidFill>
                  <a:schemeClr val="accent2"/>
                </a:solidFill>
              </a:rPr>
              <a:t>lambda1, lambda2,  ratio	</a:t>
            </a:r>
            <a:r>
              <a:rPr lang="en-GB" altLang="en-US" sz="2000" b="1" dirty="0"/>
              <a:t>     </a:t>
            </a:r>
            <a:r>
              <a:rPr lang="en-GB" altLang="en-US" sz="1600" b="1" dirty="0"/>
              <a:t>(three real values)</a:t>
            </a:r>
          </a:p>
          <a:p>
            <a:pPr eaLnBrk="0" hangingPunct="0"/>
            <a:r>
              <a:rPr lang="en-GB" altLang="en-US" sz="2000" b="1" dirty="0"/>
              <a:t>   3: </a:t>
            </a:r>
            <a:r>
              <a:rPr lang="en-GB" altLang="en-US" sz="2000" b="1" dirty="0">
                <a:solidFill>
                  <a:srgbClr val="FF0000"/>
                </a:solidFill>
              </a:rPr>
              <a:t>PROF</a:t>
            </a:r>
            <a:r>
              <a:rPr lang="en-GB" altLang="en-US" sz="2000" b="1" dirty="0"/>
              <a:t>  </a:t>
            </a:r>
            <a:r>
              <a:rPr lang="en-GB" altLang="en-US" sz="2000" b="1" dirty="0" err="1">
                <a:solidFill>
                  <a:schemeClr val="accent2"/>
                </a:solidFill>
              </a:rPr>
              <a:t>nprofile</a:t>
            </a:r>
            <a:r>
              <a:rPr lang="en-GB" altLang="en-US" sz="2000" b="1" dirty="0">
                <a:solidFill>
                  <a:schemeClr val="accent2"/>
                </a:solidFill>
              </a:rPr>
              <a:t>, shape1, shape2, shape3</a:t>
            </a:r>
            <a:r>
              <a:rPr lang="en-GB" altLang="en-US" sz="2000" b="1" dirty="0"/>
              <a:t>  </a:t>
            </a:r>
            <a:r>
              <a:rPr lang="en-GB" altLang="en-US" sz="1600" b="1" dirty="0"/>
              <a:t>(1 integer and 3 real numbers)</a:t>
            </a:r>
          </a:p>
          <a:p>
            <a:pPr eaLnBrk="0" hangingPunct="0"/>
            <a:r>
              <a:rPr lang="en-GB" altLang="en-US" sz="2000" b="1" dirty="0"/>
              <a:t>   4: </a:t>
            </a:r>
            <a:r>
              <a:rPr lang="en-GB" altLang="en-US" sz="2000" b="1" dirty="0">
                <a:solidFill>
                  <a:srgbClr val="FF0000"/>
                </a:solidFill>
              </a:rPr>
              <a:t>ASYM </a:t>
            </a:r>
            <a:r>
              <a:rPr lang="en-GB" altLang="en-US" sz="2000" b="1" dirty="0"/>
              <a:t> </a:t>
            </a:r>
            <a:r>
              <a:rPr lang="en-GB" altLang="en-US" sz="2000" b="1" dirty="0">
                <a:solidFill>
                  <a:schemeClr val="accent2"/>
                </a:solidFill>
              </a:rPr>
              <a:t>S_L,  S_D</a:t>
            </a:r>
            <a:r>
              <a:rPr lang="en-GB" altLang="en-US" sz="2000" b="1" dirty="0"/>
              <a:t>  			</a:t>
            </a:r>
            <a:r>
              <a:rPr lang="en-GB" altLang="en-US" sz="1600" b="1" dirty="0"/>
              <a:t>     (two real numbers)</a:t>
            </a:r>
          </a:p>
          <a:p>
            <a:pPr eaLnBrk="0" hangingPunct="0"/>
            <a:endParaRPr lang="en-GB" altLang="en-US" sz="1400" dirty="0"/>
          </a:p>
        </p:txBody>
      </p:sp>
      <p:sp>
        <p:nvSpPr>
          <p:cNvPr id="184324" name="Rectangle 4"/>
          <p:cNvSpPr>
            <a:spLocks noChangeArrowheads="1"/>
          </p:cNvSpPr>
          <p:nvPr/>
        </p:nvSpPr>
        <p:spPr bwMode="auto">
          <a:xfrm>
            <a:off x="611560" y="260648"/>
            <a:ext cx="7772400" cy="836613"/>
          </a:xfrm>
          <a:prstGeom prst="rect">
            <a:avLst/>
          </a:prstGeom>
          <a:noFill/>
          <a:ln>
            <a:noFill/>
          </a:ln>
          <a:effectLst/>
          <a:extLst>
            <a:ext uri="{909E8E84-426E-40DD-AFC4-6F175D3DCCD1}">
              <a14:hiddenFill xmlns:a14="http://schemas.microsoft.com/office/drawing/2010/main">
                <a:solidFill>
                  <a:srgbClr val="DDDDDD"/>
                </a:solidFill>
              </a14:hiddenFill>
            </a:ext>
            <a:ext uri="{91240B29-F687-4F45-9708-019B960494DF}">
              <a14:hiddenLine xmlns:a14="http://schemas.microsoft.com/office/drawing/2010/main" w="38100">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3200" b="1">
                <a:solidFill>
                  <a:srgbClr val="0000FF"/>
                </a:solidFill>
                <a:latin typeface="Comic Sans MS" pitchFamily="66" charset="0"/>
              </a:defRPr>
            </a:lvl1pPr>
            <a:lvl2pPr algn="ctr">
              <a:defRPr sz="3200" b="1">
                <a:solidFill>
                  <a:srgbClr val="0000FF"/>
                </a:solidFill>
                <a:latin typeface="Comic Sans MS" pitchFamily="66" charset="0"/>
              </a:defRPr>
            </a:lvl2pPr>
            <a:lvl3pPr algn="ctr">
              <a:defRPr sz="3200" b="1">
                <a:solidFill>
                  <a:srgbClr val="0000FF"/>
                </a:solidFill>
                <a:latin typeface="Comic Sans MS" pitchFamily="66" charset="0"/>
              </a:defRPr>
            </a:lvl3pPr>
            <a:lvl4pPr algn="ctr">
              <a:defRPr sz="3200" b="1">
                <a:solidFill>
                  <a:srgbClr val="0000FF"/>
                </a:solidFill>
                <a:latin typeface="Comic Sans MS" pitchFamily="66" charset="0"/>
              </a:defRPr>
            </a:lvl4pPr>
            <a:lvl5pPr algn="ctr">
              <a:defRPr sz="3200" b="1">
                <a:solidFill>
                  <a:srgbClr val="0000FF"/>
                </a:solidFill>
                <a:latin typeface="Comic Sans MS" pitchFamily="66" charset="0"/>
              </a:defRPr>
            </a:lvl5pPr>
            <a:lvl6pPr marL="457200" algn="ctr" fontAlgn="base">
              <a:spcBef>
                <a:spcPct val="0"/>
              </a:spcBef>
              <a:spcAft>
                <a:spcPct val="0"/>
              </a:spcAft>
              <a:defRPr sz="3200" b="1">
                <a:solidFill>
                  <a:srgbClr val="0000FF"/>
                </a:solidFill>
                <a:latin typeface="Comic Sans MS" pitchFamily="66" charset="0"/>
              </a:defRPr>
            </a:lvl6pPr>
            <a:lvl7pPr marL="914400" algn="ctr" fontAlgn="base">
              <a:spcBef>
                <a:spcPct val="0"/>
              </a:spcBef>
              <a:spcAft>
                <a:spcPct val="0"/>
              </a:spcAft>
              <a:defRPr sz="3200" b="1">
                <a:solidFill>
                  <a:srgbClr val="0000FF"/>
                </a:solidFill>
                <a:latin typeface="Comic Sans MS" pitchFamily="66" charset="0"/>
              </a:defRPr>
            </a:lvl7pPr>
            <a:lvl8pPr marL="1371600" algn="ctr" fontAlgn="base">
              <a:spcBef>
                <a:spcPct val="0"/>
              </a:spcBef>
              <a:spcAft>
                <a:spcPct val="0"/>
              </a:spcAft>
              <a:defRPr sz="3200" b="1">
                <a:solidFill>
                  <a:srgbClr val="0000FF"/>
                </a:solidFill>
                <a:latin typeface="Comic Sans MS" pitchFamily="66" charset="0"/>
              </a:defRPr>
            </a:lvl8pPr>
            <a:lvl9pPr marL="1828800" algn="ctr" fontAlgn="base">
              <a:spcBef>
                <a:spcPct val="0"/>
              </a:spcBef>
              <a:spcAft>
                <a:spcPct val="0"/>
              </a:spcAft>
              <a:defRPr sz="3200" b="1">
                <a:solidFill>
                  <a:srgbClr val="0000FF"/>
                </a:solidFill>
                <a:latin typeface="Comic Sans MS" pitchFamily="66" charset="0"/>
              </a:defRPr>
            </a:lvl9pPr>
          </a:lstStyle>
          <a:p>
            <a:r>
              <a:rPr lang="en-US" altLang="en-US" dirty="0">
                <a:solidFill>
                  <a:srgbClr val="FFFF00"/>
                </a:solidFill>
              </a:rPr>
              <a:t>The format of the file containing the Instrumental Resolution Function </a:t>
            </a:r>
          </a:p>
        </p:txBody>
      </p:sp>
    </p:spTree>
    <p:extLst>
      <p:ext uri="{BB962C8B-B14F-4D97-AF65-F5344CB8AC3E}">
        <p14:creationId xmlns:p14="http://schemas.microsoft.com/office/powerpoint/2010/main" val="6817251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Box 6"/>
          <p:cNvSpPr txBox="1">
            <a:spLocks noChangeArrowheads="1"/>
          </p:cNvSpPr>
          <p:nvPr/>
        </p:nvSpPr>
        <p:spPr bwMode="auto">
          <a:xfrm>
            <a:off x="215884" y="481468"/>
            <a:ext cx="8572500" cy="1384980"/>
          </a:xfrm>
          <a:prstGeom prst="rect">
            <a:avLst/>
          </a:prstGeom>
          <a:noFill/>
          <a:ln w="9525">
            <a:noFill/>
            <a:miter lim="800000"/>
            <a:headEnd/>
            <a:tailEnd/>
          </a:ln>
        </p:spPr>
        <p:txBody>
          <a:bodyPr lIns="91425" tIns="45713" rIns="91425" bIns="45713">
            <a:spAutoFit/>
          </a:bodyPr>
          <a:lstStyle/>
          <a:p>
            <a:pPr algn="ctr"/>
            <a:r>
              <a:rPr lang="en-GB" sz="2800" b="1" dirty="0" smtClean="0">
                <a:solidFill>
                  <a:srgbClr val="FFFF00"/>
                </a:solidFill>
                <a:latin typeface="Verdana" pitchFamily="34" charset="0"/>
              </a:rPr>
              <a:t>The knowledge of your diffractometer is crucial for the success of Rietveld refinement</a:t>
            </a:r>
            <a:endParaRPr lang="en-GB" sz="2800" b="1" dirty="0">
              <a:solidFill>
                <a:srgbClr val="FFFF00"/>
              </a:solidFill>
              <a:latin typeface="Verdana" pitchFamily="34" charset="0"/>
            </a:endParaRPr>
          </a:p>
        </p:txBody>
      </p:sp>
      <p:sp>
        <p:nvSpPr>
          <p:cNvPr id="10243" name="Slide Number Placeholder 3"/>
          <p:cNvSpPr>
            <a:spLocks noGrp="1"/>
          </p:cNvSpPr>
          <p:nvPr>
            <p:ph type="sldNum" sz="quarter" idx="12"/>
          </p:nvPr>
        </p:nvSpPr>
        <p:spPr bwMode="auto">
          <a:xfrm>
            <a:off x="8643938" y="6510338"/>
            <a:ext cx="285750" cy="214312"/>
          </a:xfrm>
          <a:ln>
            <a:miter lim="800000"/>
            <a:headEnd/>
            <a:tailEnd/>
          </a:ln>
        </p:spPr>
        <p:txBody>
          <a:bodyPr wrap="square" numCol="1" anchorCtr="0" compatLnSpc="1">
            <a:prstTxWarp prst="textNoShape">
              <a:avLst/>
            </a:prstTxWarp>
          </a:bodyPr>
          <a:lstStyle/>
          <a:p>
            <a:pPr algn="l" fontAlgn="base">
              <a:spcBef>
                <a:spcPct val="0"/>
              </a:spcBef>
              <a:spcAft>
                <a:spcPct val="0"/>
              </a:spcAft>
              <a:defRPr/>
            </a:pPr>
            <a:fld id="{1DACFD1B-B5C4-4657-84E0-6D9189B76436}" type="slidenum">
              <a:rPr lang="en-US" b="1" smtClean="0">
                <a:solidFill>
                  <a:schemeClr val="bg1"/>
                </a:solidFill>
              </a:rPr>
              <a:pPr algn="l" fontAlgn="base">
                <a:spcBef>
                  <a:spcPct val="0"/>
                </a:spcBef>
                <a:spcAft>
                  <a:spcPct val="0"/>
                </a:spcAft>
                <a:defRPr/>
              </a:pPr>
              <a:t>26</a:t>
            </a:fld>
            <a:endParaRPr lang="en-US" b="1" dirty="0" smtClean="0">
              <a:solidFill>
                <a:schemeClr val="bg1"/>
              </a:solidFill>
            </a:endParaRPr>
          </a:p>
        </p:txBody>
      </p:sp>
      <p:sp>
        <p:nvSpPr>
          <p:cNvPr id="6" name="Date Placeholder 5"/>
          <p:cNvSpPr>
            <a:spLocks noGrp="1"/>
          </p:cNvSpPr>
          <p:nvPr>
            <p:ph type="dt" sz="quarter" idx="10"/>
          </p:nvPr>
        </p:nvSpPr>
        <p:spPr/>
        <p:txBody>
          <a:bodyPr/>
          <a:lstStyle/>
          <a:p>
            <a:pPr>
              <a:defRPr/>
            </a:pPr>
            <a:fld id="{DEFCD473-9D61-4F7B-89C1-B35AFF8109E1}" type="datetime1">
              <a:rPr lang="en-GB"/>
              <a:pPr>
                <a:defRPr/>
              </a:pPr>
              <a:t>30/09/2015</a:t>
            </a:fld>
            <a:endParaRPr lang="en-US" dirty="0"/>
          </a:p>
        </p:txBody>
      </p:sp>
      <p:sp>
        <p:nvSpPr>
          <p:cNvPr id="3" name="TextBox 2"/>
          <p:cNvSpPr txBox="1"/>
          <p:nvPr/>
        </p:nvSpPr>
        <p:spPr>
          <a:xfrm>
            <a:off x="577698" y="1988840"/>
            <a:ext cx="7848872" cy="4524315"/>
          </a:xfrm>
          <a:prstGeom prst="rect">
            <a:avLst/>
          </a:prstGeom>
          <a:noFill/>
        </p:spPr>
        <p:txBody>
          <a:bodyPr wrap="square" rtlCol="0">
            <a:spAutoFit/>
          </a:bodyPr>
          <a:lstStyle/>
          <a:p>
            <a:r>
              <a:rPr lang="en-US" sz="2400" dirty="0" smtClean="0"/>
              <a:t>If you have a Bragg-Brentano diffractometer take the diffraction pattern of a standard sample not having size or strain broadening (e.g. LaB</a:t>
            </a:r>
            <a:r>
              <a:rPr lang="en-US" sz="2400" baseline="-25000" dirty="0" smtClean="0"/>
              <a:t>6</a:t>
            </a:r>
            <a:r>
              <a:rPr lang="en-US" sz="2400" dirty="0" smtClean="0"/>
              <a:t> from NIST). The diffraction pattern should be taken in exactly the same conditions as your problem sample.</a:t>
            </a:r>
          </a:p>
          <a:p>
            <a:endParaRPr lang="en-US" sz="2400" dirty="0"/>
          </a:p>
          <a:p>
            <a:r>
              <a:rPr lang="en-US" sz="2400" dirty="0" smtClean="0"/>
              <a:t>You can prepare your own standard if you are able to prepare a sample with similar absorption coefficient as your problem sample and very good crystallinity.</a:t>
            </a:r>
          </a:p>
          <a:p>
            <a:endParaRPr lang="en-US" sz="2400" dirty="0"/>
          </a:p>
          <a:p>
            <a:r>
              <a:rPr lang="en-US" sz="2400" dirty="0" smtClean="0"/>
              <a:t>For capillary </a:t>
            </a:r>
            <a:r>
              <a:rPr lang="en-US" sz="2400" dirty="0"/>
              <a:t>samples Na</a:t>
            </a:r>
            <a:r>
              <a:rPr lang="en-US" sz="2400" baseline="-25000" dirty="0"/>
              <a:t>2</a:t>
            </a:r>
            <a:r>
              <a:rPr lang="en-US" sz="2400" dirty="0"/>
              <a:t>Ca</a:t>
            </a:r>
            <a:r>
              <a:rPr lang="en-US" sz="2400" baseline="-25000" dirty="0"/>
              <a:t>3</a:t>
            </a:r>
            <a:r>
              <a:rPr lang="en-US" sz="2400" dirty="0"/>
              <a:t>Al</a:t>
            </a:r>
            <a:r>
              <a:rPr lang="en-US" sz="2400" baseline="-25000" dirty="0"/>
              <a:t>2</a:t>
            </a:r>
            <a:r>
              <a:rPr lang="en-US" sz="2400" dirty="0"/>
              <a:t>F</a:t>
            </a:r>
            <a:r>
              <a:rPr lang="en-US" sz="2400" baseline="-25000" dirty="0"/>
              <a:t>14</a:t>
            </a:r>
            <a:r>
              <a:rPr lang="en-US" sz="2400" dirty="0"/>
              <a:t> </a:t>
            </a:r>
            <a:r>
              <a:rPr lang="en-US" sz="2400" dirty="0" smtClean="0"/>
              <a:t>(NAC or </a:t>
            </a:r>
            <a:r>
              <a:rPr lang="en-US" sz="2400" dirty="0" err="1" smtClean="0"/>
              <a:t>Nacalf</a:t>
            </a:r>
            <a:r>
              <a:rPr lang="en-US" sz="2400" dirty="0" smtClean="0"/>
              <a:t>, </a:t>
            </a:r>
            <a:r>
              <a:rPr lang="en-US" sz="2400" smtClean="0"/>
              <a:t>from Le Mans</a:t>
            </a:r>
            <a:r>
              <a:rPr lang="en-US" sz="2400" dirty="0" smtClean="0"/>
              <a:t>, France) </a:t>
            </a:r>
            <a:r>
              <a:rPr lang="en-US" sz="2400" smtClean="0"/>
              <a:t>is appropriate.</a:t>
            </a:r>
            <a:endParaRPr lang="en-US" sz="2400" dirty="0"/>
          </a:p>
        </p:txBody>
      </p:sp>
    </p:spTree>
    <p:extLst>
      <p:ext uri="{BB962C8B-B14F-4D97-AF65-F5344CB8AC3E}">
        <p14:creationId xmlns:p14="http://schemas.microsoft.com/office/powerpoint/2010/main" val="27180831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3_ILL">
  <a:themeElements>
    <a:clrScheme name="ILL">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ILL">
      <a:majorFont>
        <a:latin typeface="Lucida Sans"/>
        <a:ea typeface=""/>
        <a:cs typeface=""/>
      </a:majorFont>
      <a:minorFont>
        <a:latin typeface="Verdana"/>
        <a:ea typeface=""/>
        <a:cs typeface=""/>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ILL">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ILL">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12150</TotalTime>
  <Words>1387</Words>
  <Application>Microsoft Office PowerPoint</Application>
  <PresentationFormat>On-screen Show (4:3)</PresentationFormat>
  <Paragraphs>196</Paragraphs>
  <Slides>26</Slides>
  <Notes>15</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28" baseType="lpstr">
      <vt:lpstr>3_ILL</vt:lpstr>
      <vt:lpstr>Equation</vt:lpstr>
      <vt:lpstr>PowerPoint Presentation</vt:lpstr>
      <vt:lpstr>PowerPoint Presentation</vt:lpstr>
      <vt:lpstr>PowerPoint Presentation</vt:lpstr>
      <vt:lpstr>Powder Diffraction</vt:lpstr>
      <vt:lpstr>PowerPoint Presentation</vt:lpstr>
      <vt:lpstr>Powder Diffraction</vt:lpstr>
      <vt:lpstr>Powder Diffraction</vt:lpstr>
      <vt:lpstr>Powder Diffraction</vt:lpstr>
      <vt:lpstr>PowerPoint Presentation</vt:lpstr>
      <vt:lpstr>PowerPoint Presentation</vt:lpstr>
      <vt:lpstr>Powder Diffraction: preferred orientation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Profile Parameters (Voigt Approx.) Simple cases: isotropic broadening</vt:lpstr>
      <vt:lpstr>Instrumental and sample contribution to the broadening</vt:lpstr>
      <vt:lpstr>PowerPoint Presentation</vt:lpstr>
      <vt:lpstr>Procedure for working with micro-structural effects in FullProf</vt:lpstr>
      <vt:lpstr>The format of the file containing the Instrumental Resolution Function </vt:lpstr>
      <vt:lpstr>PowerPoint Presentation</vt:lpstr>
      <vt:lpstr>PowerPoint Presentation</vt:lpstr>
    </vt:vector>
  </TitlesOfParts>
  <Company>ILL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Richard Wagner</dc:creator>
  <cp:lastModifiedBy>Juan Rodriguez-Carvajal</cp:lastModifiedBy>
  <cp:revision>619</cp:revision>
  <dcterms:created xsi:type="dcterms:W3CDTF">2009-11-05T12:01:48Z</dcterms:created>
  <dcterms:modified xsi:type="dcterms:W3CDTF">2015-09-30T05:00:16Z</dcterms:modified>
</cp:coreProperties>
</file>