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tiff" ContentType="image/tiff"/>
  <Default Extension="gif" ContentType="image/gif"/>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5"/>
  </p:notesMasterIdLst>
  <p:handoutMasterIdLst>
    <p:handoutMasterId r:id="rId76"/>
  </p:handoutMasterIdLst>
  <p:sldIdLst>
    <p:sldId id="408" r:id="rId2"/>
    <p:sldId id="556" r:id="rId3"/>
    <p:sldId id="374" r:id="rId4"/>
    <p:sldId id="377" r:id="rId5"/>
    <p:sldId id="378" r:id="rId6"/>
    <p:sldId id="506" r:id="rId7"/>
    <p:sldId id="514" r:id="rId8"/>
    <p:sldId id="515" r:id="rId9"/>
    <p:sldId id="516" r:id="rId10"/>
    <p:sldId id="382" r:id="rId11"/>
    <p:sldId id="383" r:id="rId12"/>
    <p:sldId id="539" r:id="rId13"/>
    <p:sldId id="384" r:id="rId14"/>
    <p:sldId id="387" r:id="rId15"/>
    <p:sldId id="388" r:id="rId16"/>
    <p:sldId id="510" r:id="rId17"/>
    <p:sldId id="392" r:id="rId18"/>
    <p:sldId id="512" r:id="rId19"/>
    <p:sldId id="513" r:id="rId20"/>
    <p:sldId id="521" r:id="rId21"/>
    <p:sldId id="536" r:id="rId22"/>
    <p:sldId id="537" r:id="rId23"/>
    <p:sldId id="396" r:id="rId24"/>
    <p:sldId id="393" r:id="rId25"/>
    <p:sldId id="394" r:id="rId26"/>
    <p:sldId id="522" r:id="rId27"/>
    <p:sldId id="395" r:id="rId28"/>
    <p:sldId id="518" r:id="rId29"/>
    <p:sldId id="540" r:id="rId30"/>
    <p:sldId id="492" r:id="rId31"/>
    <p:sldId id="401" r:id="rId32"/>
    <p:sldId id="483" r:id="rId33"/>
    <p:sldId id="482" r:id="rId34"/>
    <p:sldId id="484" r:id="rId35"/>
    <p:sldId id="485" r:id="rId36"/>
    <p:sldId id="481" r:id="rId37"/>
    <p:sldId id="476" r:id="rId38"/>
    <p:sldId id="477" r:id="rId39"/>
    <p:sldId id="523" r:id="rId40"/>
    <p:sldId id="478" r:id="rId41"/>
    <p:sldId id="486" r:id="rId42"/>
    <p:sldId id="488" r:id="rId43"/>
    <p:sldId id="487" r:id="rId44"/>
    <p:sldId id="519" r:id="rId45"/>
    <p:sldId id="520" r:id="rId46"/>
    <p:sldId id="446" r:id="rId47"/>
    <p:sldId id="525" r:id="rId48"/>
    <p:sldId id="526" r:id="rId49"/>
    <p:sldId id="528" r:id="rId50"/>
    <p:sldId id="529" r:id="rId51"/>
    <p:sldId id="530" r:id="rId52"/>
    <p:sldId id="541" r:id="rId53"/>
    <p:sldId id="524" r:id="rId54"/>
    <p:sldId id="555" r:id="rId55"/>
    <p:sldId id="543" r:id="rId56"/>
    <p:sldId id="551" r:id="rId57"/>
    <p:sldId id="558" r:id="rId58"/>
    <p:sldId id="544" r:id="rId59"/>
    <p:sldId id="545" r:id="rId60"/>
    <p:sldId id="548" r:id="rId61"/>
    <p:sldId id="549" r:id="rId62"/>
    <p:sldId id="550" r:id="rId63"/>
    <p:sldId id="554" r:id="rId64"/>
    <p:sldId id="552" r:id="rId65"/>
    <p:sldId id="557" r:id="rId66"/>
    <p:sldId id="559" r:id="rId67"/>
    <p:sldId id="561" r:id="rId68"/>
    <p:sldId id="560" r:id="rId69"/>
    <p:sldId id="563" r:id="rId70"/>
    <p:sldId id="565" r:id="rId71"/>
    <p:sldId id="566" r:id="rId72"/>
    <p:sldId id="567" r:id="rId73"/>
    <p:sldId id="564" r:id="rId74"/>
  </p:sldIdLst>
  <p:sldSz cx="9144000" cy="6858000" type="screen4x3"/>
  <p:notesSz cx="6797675" cy="9928225"/>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1F39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597" autoAdjust="0"/>
  </p:normalViewPr>
  <p:slideViewPr>
    <p:cSldViewPr>
      <p:cViewPr>
        <p:scale>
          <a:sx n="71" d="100"/>
          <a:sy n="71" d="100"/>
        </p:scale>
        <p:origin x="-444"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31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6.png"/><Relationship Id="rId1" Type="http://schemas.openxmlformats.org/officeDocument/2006/relationships/image" Target="../media/image9.png"/><Relationship Id="rId6" Type="http://schemas.openxmlformats.org/officeDocument/2006/relationships/image" Target="../media/image13.wmf"/><Relationship Id="rId5" Type="http://schemas.openxmlformats.org/officeDocument/2006/relationships/image" Target="../media/image12.wmf"/><Relationship Id="rId4"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 Id="rId4" Type="http://schemas.openxmlformats.org/officeDocument/2006/relationships/image" Target="../media/image2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9.wmf"/><Relationship Id="rId7" Type="http://schemas.openxmlformats.org/officeDocument/2006/relationships/image" Target="../media/image33.wmf"/><Relationship Id="rId2" Type="http://schemas.openxmlformats.org/officeDocument/2006/relationships/image" Target="../media/image28.wmf"/><Relationship Id="rId1" Type="http://schemas.openxmlformats.org/officeDocument/2006/relationships/image" Target="../media/image27.wmf"/><Relationship Id="rId6" Type="http://schemas.openxmlformats.org/officeDocument/2006/relationships/image" Target="../media/image32.wmf"/><Relationship Id="rId5" Type="http://schemas.openxmlformats.org/officeDocument/2006/relationships/image" Target="../media/image31.wmf"/><Relationship Id="rId4" Type="http://schemas.openxmlformats.org/officeDocument/2006/relationships/image" Target="../media/image30.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5.wmf"/><Relationship Id="rId6" Type="http://schemas.openxmlformats.org/officeDocument/2006/relationships/image" Target="../media/image40.wmf"/><Relationship Id="rId5" Type="http://schemas.openxmlformats.org/officeDocument/2006/relationships/image" Target="../media/image39.wmf"/><Relationship Id="rId4" Type="http://schemas.openxmlformats.org/officeDocument/2006/relationships/image" Target="../media/image38.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image" Target="../media/image41.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wmf"/><Relationship Id="rId1" Type="http://schemas.openxmlformats.org/officeDocument/2006/relationships/image" Target="../media/image44.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wmf"/><Relationship Id="rId1" Type="http://schemas.openxmlformats.org/officeDocument/2006/relationships/image" Target="../media/image47.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51.wmf"/><Relationship Id="rId1" Type="http://schemas.openxmlformats.org/officeDocument/2006/relationships/image" Target="../media/image50.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image" Target="../media/image53.wmf"/><Relationship Id="rId1" Type="http://schemas.openxmlformats.org/officeDocument/2006/relationships/image" Target="../media/image52.wmf"/><Relationship Id="rId4" Type="http://schemas.openxmlformats.org/officeDocument/2006/relationships/image" Target="../media/image55.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56.wmf"/><Relationship Id="rId1" Type="http://schemas.openxmlformats.org/officeDocument/2006/relationships/image" Target="../media/image21.wmf"/><Relationship Id="rId5" Type="http://schemas.openxmlformats.org/officeDocument/2006/relationships/image" Target="../media/image58.wmf"/><Relationship Id="rId4" Type="http://schemas.openxmlformats.org/officeDocument/2006/relationships/image" Target="../media/image57.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image" Target="../media/image59.wmf"/><Relationship Id="rId1" Type="http://schemas.openxmlformats.org/officeDocument/2006/relationships/image" Target="../media/image55.wmf"/><Relationship Id="rId4" Type="http://schemas.openxmlformats.org/officeDocument/2006/relationships/image" Target="../media/image60.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62.wmf"/><Relationship Id="rId1" Type="http://schemas.openxmlformats.org/officeDocument/2006/relationships/image" Target="../media/image61.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66.wmf"/><Relationship Id="rId2" Type="http://schemas.openxmlformats.org/officeDocument/2006/relationships/image" Target="../media/image65.wmf"/><Relationship Id="rId1" Type="http://schemas.openxmlformats.org/officeDocument/2006/relationships/image" Target="../media/image64.wmf"/><Relationship Id="rId4" Type="http://schemas.openxmlformats.org/officeDocument/2006/relationships/image" Target="../media/image67.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68.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image" Target="../media/image70.wmf"/><Relationship Id="rId1" Type="http://schemas.openxmlformats.org/officeDocument/2006/relationships/image" Target="../media/image69.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image" Target="../media/image76.png"/><Relationship Id="rId4" Type="http://schemas.openxmlformats.org/officeDocument/2006/relationships/image" Target="../media/image79.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04.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06.png"/></Relationships>
</file>

<file path=ppt/drawings/_rels/vmlDrawing28.v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image" Target="../media/image106.png"/></Relationships>
</file>

<file path=ppt/drawings/_rels/vmlDrawing29.vml.rels><?xml version="1.0" encoding="UTF-8" standalone="yes"?>
<Relationships xmlns="http://schemas.openxmlformats.org/package/2006/relationships"><Relationship Id="rId8" Type="http://schemas.openxmlformats.org/officeDocument/2006/relationships/image" Target="../media/image124.wmf"/><Relationship Id="rId3" Type="http://schemas.openxmlformats.org/officeDocument/2006/relationships/image" Target="../media/image119.wmf"/><Relationship Id="rId7" Type="http://schemas.openxmlformats.org/officeDocument/2006/relationships/image" Target="../media/image123.wmf"/><Relationship Id="rId2" Type="http://schemas.openxmlformats.org/officeDocument/2006/relationships/image" Target="../media/image118.wmf"/><Relationship Id="rId1" Type="http://schemas.openxmlformats.org/officeDocument/2006/relationships/image" Target="../media/image117.wmf"/><Relationship Id="rId6" Type="http://schemas.openxmlformats.org/officeDocument/2006/relationships/image" Target="../media/image122.wmf"/><Relationship Id="rId5" Type="http://schemas.openxmlformats.org/officeDocument/2006/relationships/image" Target="../media/image121.wmf"/><Relationship Id="rId4" Type="http://schemas.openxmlformats.org/officeDocument/2006/relationships/image" Target="../media/image120.wmf"/></Relationships>
</file>

<file path=ppt/drawings/_rels/vmlDrawing30.vml.rels><?xml version="1.0" encoding="UTF-8" standalone="yes"?>
<Relationships xmlns="http://schemas.openxmlformats.org/package/2006/relationships"><Relationship Id="rId2" Type="http://schemas.openxmlformats.org/officeDocument/2006/relationships/image" Target="../media/image126.wmf"/><Relationship Id="rId1" Type="http://schemas.openxmlformats.org/officeDocument/2006/relationships/image" Target="../media/image125.w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128.wmf"/><Relationship Id="rId1" Type="http://schemas.openxmlformats.org/officeDocument/2006/relationships/image" Target="../media/image127.w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131.wmf"/><Relationship Id="rId2" Type="http://schemas.openxmlformats.org/officeDocument/2006/relationships/image" Target="../media/image130.wmf"/><Relationship Id="rId1" Type="http://schemas.openxmlformats.org/officeDocument/2006/relationships/image" Target="../media/image129.wmf"/></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134.wmf"/><Relationship Id="rId2" Type="http://schemas.openxmlformats.org/officeDocument/2006/relationships/image" Target="../media/image133.wmf"/><Relationship Id="rId1" Type="http://schemas.openxmlformats.org/officeDocument/2006/relationships/image" Target="../media/image13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E0291C42-FB09-4639-B1A1-598F1718E317}" type="datetimeFigureOut">
              <a:rPr lang="en-US"/>
              <a:pPr>
                <a:defRPr/>
              </a:pPr>
              <a:t>10/1/2015</a:t>
            </a:fld>
            <a:endParaRPr lang="en-GB" dirty="0"/>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GB"/>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1D9FDA48-758E-447F-9F34-AA6C6DB40246}" type="slidenum">
              <a:rPr lang="en-GB"/>
              <a:pPr>
                <a:defRPr/>
              </a:pPr>
              <a:t>‹#›</a:t>
            </a:fld>
            <a:endParaRPr lang="en-GB" dirty="0"/>
          </a:p>
        </p:txBody>
      </p:sp>
    </p:spTree>
    <p:extLst>
      <p:ext uri="{BB962C8B-B14F-4D97-AF65-F5344CB8AC3E}">
        <p14:creationId xmlns:p14="http://schemas.microsoft.com/office/powerpoint/2010/main" val="33810896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F0A4D7B3-0573-493E-A235-8D3A294DE8EF}" type="datetimeFigureOut">
              <a:rPr lang="en-US"/>
              <a:pPr>
                <a:defRPr/>
              </a:pPr>
              <a:t>10/1/2015</a:t>
            </a:fld>
            <a:endParaRPr lang="en-GB"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GB" noProof="0" dirty="0"/>
          </a:p>
        </p:txBody>
      </p:sp>
      <p:sp>
        <p:nvSpPr>
          <p:cNvPr id="5" name="Notes Placeholder 4"/>
          <p:cNvSpPr>
            <a:spLocks noGrp="1"/>
          </p:cNvSpPr>
          <p:nvPr>
            <p:ph type="body" sz="quarter" idx="3"/>
          </p:nvPr>
        </p:nvSpPr>
        <p:spPr>
          <a:xfrm>
            <a:off x="679450" y="4716463"/>
            <a:ext cx="5438775" cy="446722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0D5769D6-2E8F-4997-ADC1-6C1D38621C1C}" type="slidenum">
              <a:rPr lang="en-GB"/>
              <a:pPr>
                <a:defRPr/>
              </a:pPr>
              <a:t>‹#›</a:t>
            </a:fld>
            <a:endParaRPr lang="en-GB" dirty="0"/>
          </a:p>
        </p:txBody>
      </p:sp>
    </p:spTree>
    <p:extLst>
      <p:ext uri="{BB962C8B-B14F-4D97-AF65-F5344CB8AC3E}">
        <p14:creationId xmlns:p14="http://schemas.microsoft.com/office/powerpoint/2010/main" val="174638653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987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3E171B-EB09-4E3B-897D-81B13ECC49F7}" type="slidenum">
              <a:rPr lang="fr-FR" smtClean="0">
                <a:solidFill>
                  <a:srgbClr val="000000"/>
                </a:solidFill>
              </a:rPr>
              <a:pPr fontAlgn="base">
                <a:spcBef>
                  <a:spcPct val="0"/>
                </a:spcBef>
                <a:spcAft>
                  <a:spcPct val="0"/>
                </a:spcAft>
                <a:defRPr/>
              </a:pPr>
              <a:t>1</a:t>
            </a:fld>
            <a:endParaRPr lang="fr-FR" dirty="0" smtClean="0">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474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A4B9C9E-4FFB-4EC5-A246-D302C4418B14}" type="slidenum">
              <a:rPr lang="fr-FR" smtClean="0">
                <a:solidFill>
                  <a:srgbClr val="000000"/>
                </a:solidFill>
              </a:rPr>
              <a:pPr fontAlgn="base">
                <a:spcBef>
                  <a:spcPct val="0"/>
                </a:spcBef>
                <a:spcAft>
                  <a:spcPct val="0"/>
                </a:spcAft>
                <a:defRPr/>
              </a:pPr>
              <a:t>2</a:t>
            </a:fld>
            <a:endParaRPr lang="fr-FR" dirty="0" smtClean="0">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089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96DCCA-CC44-45C2-A795-69F6DAD9EEFC}" type="slidenum">
              <a:rPr lang="fr-FR" smtClean="0">
                <a:solidFill>
                  <a:srgbClr val="000000"/>
                </a:solidFill>
              </a:rPr>
              <a:pPr fontAlgn="base">
                <a:spcBef>
                  <a:spcPct val="0"/>
                </a:spcBef>
                <a:spcAft>
                  <a:spcPct val="0"/>
                </a:spcAft>
                <a:defRPr/>
              </a:pPr>
              <a:t>3</a:t>
            </a:fld>
            <a:endParaRPr lang="fr-FR" dirty="0" smtClean="0">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192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FFC285-BB0A-43F9-8C77-F8FD25161220}" type="slidenum">
              <a:rPr lang="fr-FR" smtClean="0">
                <a:solidFill>
                  <a:srgbClr val="000000"/>
                </a:solidFill>
              </a:rPr>
              <a:pPr fontAlgn="base">
                <a:spcBef>
                  <a:spcPct val="0"/>
                </a:spcBef>
                <a:spcAft>
                  <a:spcPct val="0"/>
                </a:spcAft>
                <a:defRPr/>
              </a:pPr>
              <a:t>4</a:t>
            </a:fld>
            <a:endParaRPr lang="fr-FR" dirty="0" smtClean="0">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294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E2487C1-0B06-4988-8191-9B1C389DDE85}" type="slidenum">
              <a:rPr lang="fr-FR" smtClean="0">
                <a:solidFill>
                  <a:srgbClr val="000000"/>
                </a:solidFill>
              </a:rPr>
              <a:pPr fontAlgn="base">
                <a:spcBef>
                  <a:spcPct val="0"/>
                </a:spcBef>
                <a:spcAft>
                  <a:spcPct val="0"/>
                </a:spcAft>
                <a:defRPr/>
              </a:pPr>
              <a:t>5</a:t>
            </a:fld>
            <a:endParaRPr lang="fr-FR" dirty="0" smtClean="0">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397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8783E57-FC98-42F6-A7DA-B858F5E760FD}" type="slidenum">
              <a:rPr lang="fr-FR" smtClean="0">
                <a:solidFill>
                  <a:srgbClr val="000000"/>
                </a:solidFill>
              </a:rPr>
              <a:pPr fontAlgn="base">
                <a:spcBef>
                  <a:spcPct val="0"/>
                </a:spcBef>
                <a:spcAft>
                  <a:spcPct val="0"/>
                </a:spcAft>
                <a:defRPr/>
              </a:pPr>
              <a:t>6</a:t>
            </a:fld>
            <a:endParaRPr lang="fr-FR" dirty="0" smtClean="0">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601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4DA88E-6E1A-4AEB-9898-0AEA96E452D4}" type="slidenum">
              <a:rPr lang="fr-FR" smtClean="0">
                <a:solidFill>
                  <a:srgbClr val="000000"/>
                </a:solidFill>
              </a:rPr>
              <a:pPr fontAlgn="base">
                <a:spcBef>
                  <a:spcPct val="0"/>
                </a:spcBef>
                <a:spcAft>
                  <a:spcPct val="0"/>
                </a:spcAft>
                <a:defRPr/>
              </a:pPr>
              <a:t>7</a:t>
            </a:fld>
            <a:endParaRPr lang="fr-FR" dirty="0" smtClean="0">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704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1EBCD43-A47D-43D0-9F37-BC1C00B309C3}" type="slidenum">
              <a:rPr lang="fr-FR" smtClean="0">
                <a:solidFill>
                  <a:srgbClr val="000000"/>
                </a:solidFill>
              </a:rPr>
              <a:pPr fontAlgn="base">
                <a:spcBef>
                  <a:spcPct val="0"/>
                </a:spcBef>
                <a:spcAft>
                  <a:spcPct val="0"/>
                </a:spcAft>
                <a:defRPr/>
              </a:pPr>
              <a:t>8</a:t>
            </a:fld>
            <a:endParaRPr lang="fr-FR" dirty="0" smtClean="0">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806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C0E4979-A72C-4515-8B92-8AC28C328837}" type="slidenum">
              <a:rPr lang="fr-FR" smtClean="0">
                <a:solidFill>
                  <a:srgbClr val="000000"/>
                </a:solidFill>
              </a:rPr>
              <a:pPr fontAlgn="base">
                <a:spcBef>
                  <a:spcPct val="0"/>
                </a:spcBef>
                <a:spcAft>
                  <a:spcPct val="0"/>
                </a:spcAft>
                <a:defRPr/>
              </a:pPr>
              <a:t>9</a:t>
            </a:fld>
            <a:endParaRPr lang="fr-FR" dirty="0" smtClean="0">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909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537CB18-A85B-49D1-8373-BF63D1F163D8}" type="slidenum">
              <a:rPr lang="fr-FR" smtClean="0">
                <a:solidFill>
                  <a:srgbClr val="000000"/>
                </a:solidFill>
              </a:rPr>
              <a:pPr fontAlgn="base">
                <a:spcBef>
                  <a:spcPct val="0"/>
                </a:spcBef>
                <a:spcAft>
                  <a:spcPct val="0"/>
                </a:spcAft>
                <a:defRPr/>
              </a:pPr>
              <a:t>10</a:t>
            </a:fld>
            <a:endParaRPr lang="fr-FR" dirty="0" smtClean="0">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901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4FF39F8-7D96-4F78-852C-D58615118B96}" type="slidenum">
              <a:rPr lang="fr-FR" smtClean="0">
                <a:solidFill>
                  <a:srgbClr val="000000"/>
                </a:solidFill>
              </a:rPr>
              <a:pPr fontAlgn="base">
                <a:spcBef>
                  <a:spcPct val="0"/>
                </a:spcBef>
                <a:spcAft>
                  <a:spcPct val="0"/>
                </a:spcAft>
                <a:defRPr/>
              </a:pPr>
              <a:t>11</a:t>
            </a:fld>
            <a:endParaRPr lang="fr-FR" dirty="0" smtClean="0">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089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96DCCA-CC44-45C2-A795-69F6DAD9EEFC}" type="slidenum">
              <a:rPr lang="fr-FR" smtClean="0">
                <a:solidFill>
                  <a:srgbClr val="000000"/>
                </a:solidFill>
              </a:rPr>
              <a:pPr fontAlgn="base">
                <a:spcBef>
                  <a:spcPct val="0"/>
                </a:spcBef>
                <a:spcAft>
                  <a:spcPct val="0"/>
                </a:spcAft>
                <a:defRPr/>
              </a:pPr>
              <a:t>12</a:t>
            </a:fld>
            <a:endParaRPr lang="fr-FR" dirty="0" smtClean="0">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0240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DFCB78-9437-401E-9947-52A7ADF3202D}" type="slidenum">
              <a:rPr lang="fr-FR" smtClean="0">
                <a:solidFill>
                  <a:srgbClr val="000000"/>
                </a:solidFill>
              </a:rPr>
              <a:pPr fontAlgn="base">
                <a:spcBef>
                  <a:spcPct val="0"/>
                </a:spcBef>
                <a:spcAft>
                  <a:spcPct val="0"/>
                </a:spcAft>
                <a:defRPr/>
              </a:pPr>
              <a:t>13</a:t>
            </a:fld>
            <a:endParaRPr lang="fr-FR" dirty="0" smtClean="0">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034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01209F7-84A8-4F7F-B7BF-7C346BE56B23}" type="slidenum">
              <a:rPr lang="fr-FR" smtClean="0">
                <a:solidFill>
                  <a:srgbClr val="000000"/>
                </a:solidFill>
              </a:rPr>
              <a:pPr fontAlgn="base">
                <a:spcBef>
                  <a:spcPct val="0"/>
                </a:spcBef>
                <a:spcAft>
                  <a:spcPct val="0"/>
                </a:spcAft>
                <a:defRPr/>
              </a:pPr>
              <a:t>14</a:t>
            </a:fld>
            <a:endParaRPr lang="fr-FR" dirty="0" smtClean="0">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0445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3AD6C18-0528-47C2-AC1A-EA3C31CFEF6B}" type="slidenum">
              <a:rPr lang="fr-FR" smtClean="0">
                <a:solidFill>
                  <a:srgbClr val="000000"/>
                </a:solidFill>
              </a:rPr>
              <a:pPr fontAlgn="base">
                <a:spcBef>
                  <a:spcPct val="0"/>
                </a:spcBef>
                <a:spcAft>
                  <a:spcPct val="0"/>
                </a:spcAft>
                <a:defRPr/>
              </a:pPr>
              <a:t>15</a:t>
            </a:fld>
            <a:endParaRPr lang="fr-FR" dirty="0" smtClean="0">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0752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F2AE5A8-7367-4535-9433-3BC1FE2ED726}" type="slidenum">
              <a:rPr lang="fr-FR" smtClean="0">
                <a:solidFill>
                  <a:srgbClr val="000000"/>
                </a:solidFill>
              </a:rPr>
              <a:pPr fontAlgn="base">
                <a:spcBef>
                  <a:spcPct val="0"/>
                </a:spcBef>
                <a:spcAft>
                  <a:spcPct val="0"/>
                </a:spcAft>
                <a:defRPr/>
              </a:pPr>
              <a:t>16</a:t>
            </a:fld>
            <a:endParaRPr lang="fr-FR" dirty="0" smtClean="0">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0854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956069-87DF-47B4-9F37-B3F226974571}" type="slidenum">
              <a:rPr lang="fr-FR" smtClean="0">
                <a:solidFill>
                  <a:srgbClr val="000000"/>
                </a:solidFill>
              </a:rPr>
              <a:pPr fontAlgn="base">
                <a:spcBef>
                  <a:spcPct val="0"/>
                </a:spcBef>
                <a:spcAft>
                  <a:spcPct val="0"/>
                </a:spcAft>
                <a:defRPr/>
              </a:pPr>
              <a:t>17</a:t>
            </a:fld>
            <a:endParaRPr lang="fr-FR" dirty="0" smtClean="0">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0957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E77A150-C914-4341-850B-53F1055BDCC8}" type="slidenum">
              <a:rPr lang="fr-FR" smtClean="0">
                <a:solidFill>
                  <a:srgbClr val="000000"/>
                </a:solidFill>
              </a:rPr>
              <a:pPr fontAlgn="base">
                <a:spcBef>
                  <a:spcPct val="0"/>
                </a:spcBef>
                <a:spcAft>
                  <a:spcPct val="0"/>
                </a:spcAft>
                <a:defRPr/>
              </a:pPr>
              <a:t>18</a:t>
            </a:fld>
            <a:endParaRPr lang="fr-FR" dirty="0" smtClean="0">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1059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FA397-BB41-41F8-A9F3-70E902267477}" type="slidenum">
              <a:rPr lang="fr-FR" smtClean="0">
                <a:solidFill>
                  <a:srgbClr val="000000"/>
                </a:solidFill>
              </a:rPr>
              <a:pPr fontAlgn="base">
                <a:spcBef>
                  <a:spcPct val="0"/>
                </a:spcBef>
                <a:spcAft>
                  <a:spcPct val="0"/>
                </a:spcAft>
                <a:defRPr/>
              </a:pPr>
              <a:t>19</a:t>
            </a:fld>
            <a:endParaRPr lang="fr-FR" dirty="0" smtClean="0">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1161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C73770D-5A8B-4ED6-8326-CBEC3240668A}" type="slidenum">
              <a:rPr lang="fr-FR" smtClean="0">
                <a:solidFill>
                  <a:srgbClr val="000000"/>
                </a:solidFill>
              </a:rPr>
              <a:pPr fontAlgn="base">
                <a:spcBef>
                  <a:spcPct val="0"/>
                </a:spcBef>
                <a:spcAft>
                  <a:spcPct val="0"/>
                </a:spcAft>
                <a:defRPr/>
              </a:pPr>
              <a:t>20</a:t>
            </a:fld>
            <a:endParaRPr lang="fr-FR" dirty="0" smtClean="0">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1161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C73770D-5A8B-4ED6-8326-CBEC3240668A}" type="slidenum">
              <a:rPr lang="fr-FR" smtClean="0">
                <a:solidFill>
                  <a:srgbClr val="000000"/>
                </a:solidFill>
              </a:rPr>
              <a:pPr fontAlgn="base">
                <a:spcBef>
                  <a:spcPct val="0"/>
                </a:spcBef>
                <a:spcAft>
                  <a:spcPct val="0"/>
                </a:spcAft>
                <a:defRPr/>
              </a:pPr>
              <a:t>21</a:t>
            </a:fld>
            <a:endParaRPr lang="fr-FR" dirty="0" smtClean="0">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1161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C73770D-5A8B-4ED6-8326-CBEC3240668A}" type="slidenum">
              <a:rPr lang="fr-FR" smtClean="0">
                <a:solidFill>
                  <a:srgbClr val="000000"/>
                </a:solidFill>
              </a:rPr>
              <a:pPr fontAlgn="base">
                <a:spcBef>
                  <a:spcPct val="0"/>
                </a:spcBef>
                <a:spcAft>
                  <a:spcPct val="0"/>
                </a:spcAft>
                <a:defRPr/>
              </a:pPr>
              <a:t>22</a:t>
            </a:fld>
            <a:endParaRPr lang="fr-FR" dirty="0" smtClean="0">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1264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2281774-F3F9-4B1C-9739-1153043ACC96}" type="slidenum">
              <a:rPr lang="fr-FR" smtClean="0">
                <a:solidFill>
                  <a:srgbClr val="000000"/>
                </a:solidFill>
              </a:rPr>
              <a:pPr fontAlgn="base">
                <a:spcBef>
                  <a:spcPct val="0"/>
                </a:spcBef>
                <a:spcAft>
                  <a:spcPct val="0"/>
                </a:spcAft>
                <a:defRPr/>
              </a:pPr>
              <a:t>23</a:t>
            </a:fld>
            <a:endParaRPr lang="fr-FR" dirty="0" smtClean="0">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1366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D81BE2-EA1D-45A6-89B4-18772D188005}" type="slidenum">
              <a:rPr lang="fr-FR" smtClean="0">
                <a:solidFill>
                  <a:srgbClr val="000000"/>
                </a:solidFill>
              </a:rPr>
              <a:pPr fontAlgn="base">
                <a:spcBef>
                  <a:spcPct val="0"/>
                </a:spcBef>
                <a:spcAft>
                  <a:spcPct val="0"/>
                </a:spcAft>
                <a:defRPr/>
              </a:pPr>
              <a:t>24</a:t>
            </a:fld>
            <a:endParaRPr lang="fr-FR" dirty="0" smtClean="0">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1469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4788F2-0410-450A-B8ED-6B10E97DCFF4}" type="slidenum">
              <a:rPr lang="fr-FR" smtClean="0">
                <a:solidFill>
                  <a:srgbClr val="000000"/>
                </a:solidFill>
              </a:rPr>
              <a:pPr fontAlgn="base">
                <a:spcBef>
                  <a:spcPct val="0"/>
                </a:spcBef>
                <a:spcAft>
                  <a:spcPct val="0"/>
                </a:spcAft>
                <a:defRPr/>
              </a:pPr>
              <a:t>25</a:t>
            </a:fld>
            <a:endParaRPr lang="fr-FR" dirty="0" smtClean="0">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157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C6109DA-2B6A-4A7F-93E1-73C8C8BA5E21}" type="slidenum">
              <a:rPr lang="fr-FR" smtClean="0">
                <a:solidFill>
                  <a:srgbClr val="000000"/>
                </a:solidFill>
              </a:rPr>
              <a:pPr fontAlgn="base">
                <a:spcBef>
                  <a:spcPct val="0"/>
                </a:spcBef>
                <a:spcAft>
                  <a:spcPct val="0"/>
                </a:spcAft>
                <a:defRPr/>
              </a:pPr>
              <a:t>26</a:t>
            </a:fld>
            <a:endParaRPr lang="fr-FR" dirty="0" smtClean="0">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1673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00B2F06-5383-4FAF-9D63-C10849AB65F7}" type="slidenum">
              <a:rPr lang="fr-FR" smtClean="0">
                <a:solidFill>
                  <a:srgbClr val="000000"/>
                </a:solidFill>
              </a:rPr>
              <a:pPr fontAlgn="base">
                <a:spcBef>
                  <a:spcPct val="0"/>
                </a:spcBef>
                <a:spcAft>
                  <a:spcPct val="0"/>
                </a:spcAft>
                <a:defRPr/>
              </a:pPr>
              <a:t>27</a:t>
            </a:fld>
            <a:endParaRPr lang="fr-FR" dirty="0" smtClean="0">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1776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10F07E8-ED67-4B3C-8A90-7C1C4DC4885E}" type="slidenum">
              <a:rPr lang="fr-FR" smtClean="0">
                <a:solidFill>
                  <a:srgbClr val="000000"/>
                </a:solidFill>
              </a:rPr>
              <a:pPr fontAlgn="base">
                <a:spcBef>
                  <a:spcPct val="0"/>
                </a:spcBef>
                <a:spcAft>
                  <a:spcPct val="0"/>
                </a:spcAft>
                <a:defRPr/>
              </a:pPr>
              <a:t>28</a:t>
            </a:fld>
            <a:endParaRPr lang="fr-FR" dirty="0" smtClean="0">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089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96DCCA-CC44-45C2-A795-69F6DAD9EEFC}" type="slidenum">
              <a:rPr lang="fr-FR" smtClean="0">
                <a:solidFill>
                  <a:srgbClr val="000000"/>
                </a:solidFill>
              </a:rPr>
              <a:pPr fontAlgn="base">
                <a:spcBef>
                  <a:spcPct val="0"/>
                </a:spcBef>
                <a:spcAft>
                  <a:spcPct val="0"/>
                </a:spcAft>
                <a:defRPr/>
              </a:pPr>
              <a:t>29</a:t>
            </a:fld>
            <a:endParaRPr lang="fr-FR" dirty="0" smtClean="0">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2288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B3914E-B9C7-4DF1-85A0-AE46BCDEDE18}" type="slidenum">
              <a:rPr lang="fr-FR" smtClean="0">
                <a:solidFill>
                  <a:srgbClr val="000000"/>
                </a:solidFill>
              </a:rPr>
              <a:pPr fontAlgn="base">
                <a:spcBef>
                  <a:spcPct val="0"/>
                </a:spcBef>
                <a:spcAft>
                  <a:spcPct val="0"/>
                </a:spcAft>
                <a:defRPr/>
              </a:pPr>
              <a:t>30</a:t>
            </a:fld>
            <a:endParaRPr lang="fr-FR" dirty="0" smtClean="0">
              <a:solidFill>
                <a:srgbClr val="000000"/>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2390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AE92746-C808-4869-AF10-D88C80E6844E}" type="slidenum">
              <a:rPr lang="fr-FR" smtClean="0">
                <a:solidFill>
                  <a:srgbClr val="000000"/>
                </a:solidFill>
              </a:rPr>
              <a:pPr fontAlgn="base">
                <a:spcBef>
                  <a:spcPct val="0"/>
                </a:spcBef>
                <a:spcAft>
                  <a:spcPct val="0"/>
                </a:spcAft>
                <a:defRPr/>
              </a:pPr>
              <a:t>31</a:t>
            </a:fld>
            <a:endParaRPr lang="fr-FR" dirty="0" smtClean="0">
              <a:solidFill>
                <a:srgbClr val="000000"/>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2493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975B751-185F-4A34-8E5C-A5527E9BD866}" type="slidenum">
              <a:rPr lang="fr-FR" smtClean="0">
                <a:solidFill>
                  <a:srgbClr val="000000"/>
                </a:solidFill>
              </a:rPr>
              <a:pPr fontAlgn="base">
                <a:spcBef>
                  <a:spcPct val="0"/>
                </a:spcBef>
                <a:spcAft>
                  <a:spcPct val="0"/>
                </a:spcAft>
                <a:defRPr/>
              </a:pPr>
              <a:t>32</a:t>
            </a:fld>
            <a:endParaRPr lang="fr-FR" dirty="0" smtClean="0">
              <a:solidFill>
                <a:srgbClr val="000000"/>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2595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8AA292-639B-424B-A31F-66498681D6AD}" type="slidenum">
              <a:rPr lang="fr-FR" smtClean="0">
                <a:solidFill>
                  <a:srgbClr val="000000"/>
                </a:solidFill>
              </a:rPr>
              <a:pPr fontAlgn="base">
                <a:spcBef>
                  <a:spcPct val="0"/>
                </a:spcBef>
                <a:spcAft>
                  <a:spcPct val="0"/>
                </a:spcAft>
                <a:defRPr/>
              </a:pPr>
              <a:t>33</a:t>
            </a:fld>
            <a:endParaRPr lang="fr-FR" dirty="0" smtClean="0">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2697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981A1BD-AE7D-4FA2-83D1-6EB33418DA4F}" type="slidenum">
              <a:rPr lang="fr-FR" smtClean="0">
                <a:solidFill>
                  <a:srgbClr val="000000"/>
                </a:solidFill>
              </a:rPr>
              <a:pPr fontAlgn="base">
                <a:spcBef>
                  <a:spcPct val="0"/>
                </a:spcBef>
                <a:spcAft>
                  <a:spcPct val="0"/>
                </a:spcAft>
                <a:defRPr/>
              </a:pPr>
              <a:t>34</a:t>
            </a:fld>
            <a:endParaRPr lang="fr-FR" dirty="0" smtClean="0">
              <a:solidFill>
                <a:srgbClr val="000000"/>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2800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635AE44-41B6-4352-8654-9365A2B43244}" type="slidenum">
              <a:rPr lang="fr-FR" smtClean="0">
                <a:solidFill>
                  <a:srgbClr val="000000"/>
                </a:solidFill>
              </a:rPr>
              <a:pPr fontAlgn="base">
                <a:spcBef>
                  <a:spcPct val="0"/>
                </a:spcBef>
                <a:spcAft>
                  <a:spcPct val="0"/>
                </a:spcAft>
                <a:defRPr/>
              </a:pPr>
              <a:t>35</a:t>
            </a:fld>
            <a:endParaRPr lang="fr-FR" dirty="0" smtClean="0">
              <a:solidFill>
                <a:srgbClr val="000000"/>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290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47B2E71-ACF0-40E8-A5BB-5F147D30F975}" type="slidenum">
              <a:rPr lang="fr-FR" smtClean="0">
                <a:solidFill>
                  <a:srgbClr val="000000"/>
                </a:solidFill>
              </a:rPr>
              <a:pPr fontAlgn="base">
                <a:spcBef>
                  <a:spcPct val="0"/>
                </a:spcBef>
                <a:spcAft>
                  <a:spcPct val="0"/>
                </a:spcAft>
                <a:defRPr/>
              </a:pPr>
              <a:t>36</a:t>
            </a:fld>
            <a:endParaRPr lang="fr-FR" dirty="0" smtClean="0">
              <a:solidFill>
                <a:srgbClr val="000000"/>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3005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2063CD4-5A6E-4E48-A64A-2C295EC8447B}" type="slidenum">
              <a:rPr lang="fr-FR" smtClean="0">
                <a:solidFill>
                  <a:srgbClr val="000000"/>
                </a:solidFill>
              </a:rPr>
              <a:pPr fontAlgn="base">
                <a:spcBef>
                  <a:spcPct val="0"/>
                </a:spcBef>
                <a:spcAft>
                  <a:spcPct val="0"/>
                </a:spcAft>
                <a:defRPr/>
              </a:pPr>
              <a:t>37</a:t>
            </a:fld>
            <a:endParaRPr lang="fr-FR" dirty="0" smtClean="0">
              <a:solidFill>
                <a:srgbClr val="000000"/>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3107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82BC8A4-5ED1-4636-BF63-A61688C4EB1B}" type="slidenum">
              <a:rPr lang="fr-FR" smtClean="0">
                <a:solidFill>
                  <a:srgbClr val="000000"/>
                </a:solidFill>
              </a:rPr>
              <a:pPr fontAlgn="base">
                <a:spcBef>
                  <a:spcPct val="0"/>
                </a:spcBef>
                <a:spcAft>
                  <a:spcPct val="0"/>
                </a:spcAft>
                <a:defRPr/>
              </a:pPr>
              <a:t>38</a:t>
            </a:fld>
            <a:endParaRPr lang="fr-FR" dirty="0" smtClean="0">
              <a:solidFill>
                <a:srgbClr val="000000"/>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3209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B0C7E44-FFD4-46C4-9FAD-27A76D2E1943}" type="slidenum">
              <a:rPr lang="fr-FR" smtClean="0">
                <a:solidFill>
                  <a:srgbClr val="000000"/>
                </a:solidFill>
              </a:rPr>
              <a:pPr fontAlgn="base">
                <a:spcBef>
                  <a:spcPct val="0"/>
                </a:spcBef>
                <a:spcAft>
                  <a:spcPct val="0"/>
                </a:spcAft>
                <a:defRPr/>
              </a:pPr>
              <a:t>39</a:t>
            </a:fld>
            <a:endParaRPr lang="fr-FR" dirty="0" smtClean="0">
              <a:solidFill>
                <a:srgbClr val="000000"/>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3312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33AADF-4D77-4273-8AD2-C3C9AD696A27}" type="slidenum">
              <a:rPr lang="fr-FR" smtClean="0">
                <a:solidFill>
                  <a:srgbClr val="000000"/>
                </a:solidFill>
              </a:rPr>
              <a:pPr fontAlgn="base">
                <a:spcBef>
                  <a:spcPct val="0"/>
                </a:spcBef>
                <a:spcAft>
                  <a:spcPct val="0"/>
                </a:spcAft>
                <a:defRPr/>
              </a:pPr>
              <a:t>40</a:t>
            </a:fld>
            <a:endParaRPr lang="fr-FR" dirty="0" smtClean="0">
              <a:solidFill>
                <a:srgbClr val="000000"/>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3414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C9FBB91-126A-42D6-A63F-E45AAD348DB6}" type="slidenum">
              <a:rPr lang="fr-FR" smtClean="0">
                <a:solidFill>
                  <a:srgbClr val="000000"/>
                </a:solidFill>
              </a:rPr>
              <a:pPr fontAlgn="base">
                <a:spcBef>
                  <a:spcPct val="0"/>
                </a:spcBef>
                <a:spcAft>
                  <a:spcPct val="0"/>
                </a:spcAft>
                <a:defRPr/>
              </a:pPr>
              <a:t>41</a:t>
            </a:fld>
            <a:endParaRPr lang="fr-FR" dirty="0" smtClean="0">
              <a:solidFill>
                <a:srgbClr val="000000"/>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3517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EE7D4F8-0F5B-4DC7-B720-5B7F25A660BA}" type="slidenum">
              <a:rPr lang="fr-FR" smtClean="0">
                <a:solidFill>
                  <a:srgbClr val="000000"/>
                </a:solidFill>
              </a:rPr>
              <a:pPr fontAlgn="base">
                <a:spcBef>
                  <a:spcPct val="0"/>
                </a:spcBef>
                <a:spcAft>
                  <a:spcPct val="0"/>
                </a:spcAft>
                <a:defRPr/>
              </a:pPr>
              <a:t>42</a:t>
            </a:fld>
            <a:endParaRPr lang="fr-FR" dirty="0" smtClean="0">
              <a:solidFill>
                <a:srgbClr val="000000"/>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3619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0B1E91A-AD2E-429D-86CF-8D529DEF9ABA}" type="slidenum">
              <a:rPr lang="fr-FR" smtClean="0">
                <a:solidFill>
                  <a:srgbClr val="000000"/>
                </a:solidFill>
              </a:rPr>
              <a:pPr fontAlgn="base">
                <a:spcBef>
                  <a:spcPct val="0"/>
                </a:spcBef>
                <a:spcAft>
                  <a:spcPct val="0"/>
                </a:spcAft>
                <a:defRPr/>
              </a:pPr>
              <a:t>43</a:t>
            </a:fld>
            <a:endParaRPr lang="fr-FR" dirty="0" smtClean="0">
              <a:solidFill>
                <a:srgbClr val="000000"/>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3721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5C2EFAC-0BF8-46BD-9543-E7A6E3233AAE}" type="slidenum">
              <a:rPr lang="fr-FR" smtClean="0">
                <a:solidFill>
                  <a:srgbClr val="000000"/>
                </a:solidFill>
              </a:rPr>
              <a:pPr fontAlgn="base">
                <a:spcBef>
                  <a:spcPct val="0"/>
                </a:spcBef>
                <a:spcAft>
                  <a:spcPct val="0"/>
                </a:spcAft>
                <a:defRPr/>
              </a:pPr>
              <a:t>44</a:t>
            </a:fld>
            <a:endParaRPr lang="fr-FR" dirty="0" smtClean="0">
              <a:solidFill>
                <a:srgbClr val="000000"/>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3824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E227C75-2EC2-4C02-AAE7-C5A8E5951EFF}" type="slidenum">
              <a:rPr lang="fr-FR" smtClean="0">
                <a:solidFill>
                  <a:srgbClr val="000000"/>
                </a:solidFill>
              </a:rPr>
              <a:pPr fontAlgn="base">
                <a:spcBef>
                  <a:spcPct val="0"/>
                </a:spcBef>
                <a:spcAft>
                  <a:spcPct val="0"/>
                </a:spcAft>
                <a:defRPr/>
              </a:pPr>
              <a:t>45</a:t>
            </a:fld>
            <a:endParaRPr lang="fr-FR" dirty="0" smtClean="0">
              <a:solidFill>
                <a:srgbClr val="000000"/>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413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A0C0DD9-CEDA-4642-B967-F950084A95DB}" type="slidenum">
              <a:rPr lang="fr-FR" smtClean="0">
                <a:solidFill>
                  <a:srgbClr val="000000"/>
                </a:solidFill>
              </a:rPr>
              <a:pPr fontAlgn="base">
                <a:spcBef>
                  <a:spcPct val="0"/>
                </a:spcBef>
                <a:spcAft>
                  <a:spcPct val="0"/>
                </a:spcAft>
                <a:defRPr/>
              </a:pPr>
              <a:t>46</a:t>
            </a:fld>
            <a:endParaRPr lang="fr-FR" dirty="0" smtClean="0">
              <a:solidFill>
                <a:srgbClr val="000000"/>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4233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F8D6253-464C-4023-8397-450AA517A950}" type="slidenum">
              <a:rPr lang="fr-FR" smtClean="0">
                <a:solidFill>
                  <a:srgbClr val="000000"/>
                </a:solidFill>
              </a:rPr>
              <a:pPr fontAlgn="base">
                <a:spcBef>
                  <a:spcPct val="0"/>
                </a:spcBef>
                <a:spcAft>
                  <a:spcPct val="0"/>
                </a:spcAft>
                <a:defRPr/>
              </a:pPr>
              <a:t>47</a:t>
            </a:fld>
            <a:endParaRPr lang="fr-FR" dirty="0" smtClean="0">
              <a:solidFill>
                <a:srgbClr val="000000"/>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4336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9814EF9-F9E9-40BF-96EB-2C46CA4ABB04}" type="slidenum">
              <a:rPr lang="fr-FR" smtClean="0">
                <a:solidFill>
                  <a:srgbClr val="000000"/>
                </a:solidFill>
              </a:rPr>
              <a:pPr fontAlgn="base">
                <a:spcBef>
                  <a:spcPct val="0"/>
                </a:spcBef>
                <a:spcAft>
                  <a:spcPct val="0"/>
                </a:spcAft>
                <a:defRPr/>
              </a:pPr>
              <a:t>48</a:t>
            </a:fld>
            <a:endParaRPr lang="fr-FR" dirty="0" smtClean="0">
              <a:solidFill>
                <a:srgbClr val="000000"/>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4438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478A2AE-0D81-4D52-A400-CE3D33DD07ED}" type="slidenum">
              <a:rPr lang="fr-FR" smtClean="0">
                <a:solidFill>
                  <a:srgbClr val="000000"/>
                </a:solidFill>
              </a:rPr>
              <a:pPr fontAlgn="base">
                <a:spcBef>
                  <a:spcPct val="0"/>
                </a:spcBef>
                <a:spcAft>
                  <a:spcPct val="0"/>
                </a:spcAft>
                <a:defRPr/>
              </a:pPr>
              <a:t>49</a:t>
            </a:fld>
            <a:endParaRPr lang="fr-FR" dirty="0" smtClean="0">
              <a:solidFill>
                <a:srgbClr val="000000"/>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4541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300CD65-59BC-41F7-9721-612A53015E97}" type="slidenum">
              <a:rPr lang="fr-FR" smtClean="0">
                <a:solidFill>
                  <a:srgbClr val="000000"/>
                </a:solidFill>
              </a:rPr>
              <a:pPr fontAlgn="base">
                <a:spcBef>
                  <a:spcPct val="0"/>
                </a:spcBef>
                <a:spcAft>
                  <a:spcPct val="0"/>
                </a:spcAft>
                <a:defRPr/>
              </a:pPr>
              <a:t>50</a:t>
            </a:fld>
            <a:endParaRPr lang="fr-FR" dirty="0" smtClean="0">
              <a:solidFill>
                <a:srgbClr val="000000"/>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4643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E68903D-358E-4BAA-ACD4-5E9ADF225287}" type="slidenum">
              <a:rPr lang="fr-FR" smtClean="0">
                <a:solidFill>
                  <a:srgbClr val="000000"/>
                </a:solidFill>
              </a:rPr>
              <a:pPr fontAlgn="base">
                <a:spcBef>
                  <a:spcPct val="0"/>
                </a:spcBef>
                <a:spcAft>
                  <a:spcPct val="0"/>
                </a:spcAft>
                <a:defRPr/>
              </a:pPr>
              <a:t>51</a:t>
            </a:fld>
            <a:endParaRPr lang="fr-FR" dirty="0" smtClean="0">
              <a:solidFill>
                <a:srgbClr val="000000"/>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089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96DCCA-CC44-45C2-A795-69F6DAD9EEFC}" type="slidenum">
              <a:rPr lang="fr-FR" smtClean="0">
                <a:solidFill>
                  <a:srgbClr val="000000"/>
                </a:solidFill>
              </a:rPr>
              <a:pPr fontAlgn="base">
                <a:spcBef>
                  <a:spcPct val="0"/>
                </a:spcBef>
                <a:spcAft>
                  <a:spcPct val="0"/>
                </a:spcAft>
                <a:defRPr/>
              </a:pPr>
              <a:t>52</a:t>
            </a:fld>
            <a:endParaRPr lang="fr-FR" dirty="0" smtClean="0">
              <a:solidFill>
                <a:srgbClr val="000000"/>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474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A4B9C9E-4FFB-4EC5-A246-D302C4418B14}" type="slidenum">
              <a:rPr lang="fr-FR" smtClean="0">
                <a:solidFill>
                  <a:srgbClr val="000000"/>
                </a:solidFill>
              </a:rPr>
              <a:pPr fontAlgn="base">
                <a:spcBef>
                  <a:spcPct val="0"/>
                </a:spcBef>
                <a:spcAft>
                  <a:spcPct val="0"/>
                </a:spcAft>
                <a:defRPr/>
              </a:pPr>
              <a:t>53</a:t>
            </a:fld>
            <a:endParaRPr lang="fr-FR" dirty="0" smtClean="0">
              <a:solidFill>
                <a:srgbClr val="000000"/>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474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A4B9C9E-4FFB-4EC5-A246-D302C4418B14}" type="slidenum">
              <a:rPr lang="fr-FR" smtClean="0">
                <a:solidFill>
                  <a:srgbClr val="000000"/>
                </a:solidFill>
              </a:rPr>
              <a:pPr fontAlgn="base">
                <a:spcBef>
                  <a:spcPct val="0"/>
                </a:spcBef>
                <a:spcAft>
                  <a:spcPct val="0"/>
                </a:spcAft>
                <a:defRPr/>
              </a:pPr>
              <a:t>54</a:t>
            </a:fld>
            <a:endParaRPr lang="fr-FR" dirty="0" smtClean="0">
              <a:solidFill>
                <a:srgbClr val="000000"/>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474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A4B9C9E-4FFB-4EC5-A246-D302C4418B14}" type="slidenum">
              <a:rPr lang="fr-FR" smtClean="0">
                <a:solidFill>
                  <a:srgbClr val="000000"/>
                </a:solidFill>
              </a:rPr>
              <a:pPr fontAlgn="base">
                <a:spcBef>
                  <a:spcPct val="0"/>
                </a:spcBef>
                <a:spcAft>
                  <a:spcPct val="0"/>
                </a:spcAft>
                <a:defRPr/>
              </a:pPr>
              <a:t>55</a:t>
            </a:fld>
            <a:endParaRPr lang="fr-FR" dirty="0" smtClean="0">
              <a:solidFill>
                <a:srgbClr val="000000"/>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474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A4B9C9E-4FFB-4EC5-A246-D302C4418B14}" type="slidenum">
              <a:rPr lang="fr-FR" smtClean="0">
                <a:solidFill>
                  <a:srgbClr val="000000"/>
                </a:solidFill>
              </a:rPr>
              <a:pPr fontAlgn="base">
                <a:spcBef>
                  <a:spcPct val="0"/>
                </a:spcBef>
                <a:spcAft>
                  <a:spcPct val="0"/>
                </a:spcAft>
                <a:defRPr/>
              </a:pPr>
              <a:t>56</a:t>
            </a:fld>
            <a:endParaRPr lang="fr-FR" dirty="0" smtClean="0">
              <a:solidFill>
                <a:srgbClr val="000000"/>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474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A4B9C9E-4FFB-4EC5-A246-D302C4418B14}" type="slidenum">
              <a:rPr lang="fr-FR" smtClean="0">
                <a:solidFill>
                  <a:srgbClr val="000000"/>
                </a:solidFill>
              </a:rPr>
              <a:pPr fontAlgn="base">
                <a:spcBef>
                  <a:spcPct val="0"/>
                </a:spcBef>
                <a:spcAft>
                  <a:spcPct val="0"/>
                </a:spcAft>
                <a:defRPr/>
              </a:pPr>
              <a:t>57</a:t>
            </a:fld>
            <a:endParaRPr lang="fr-FR" dirty="0" smtClean="0">
              <a:solidFill>
                <a:srgbClr val="000000"/>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474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A4B9C9E-4FFB-4EC5-A246-D302C4418B14}" type="slidenum">
              <a:rPr lang="fr-FR" smtClean="0">
                <a:solidFill>
                  <a:srgbClr val="000000"/>
                </a:solidFill>
              </a:rPr>
              <a:pPr fontAlgn="base">
                <a:spcBef>
                  <a:spcPct val="0"/>
                </a:spcBef>
                <a:spcAft>
                  <a:spcPct val="0"/>
                </a:spcAft>
                <a:defRPr/>
              </a:pPr>
              <a:t>58</a:t>
            </a:fld>
            <a:endParaRPr lang="fr-FR" dirty="0" smtClean="0">
              <a:solidFill>
                <a:srgbClr val="000000"/>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474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A4B9C9E-4FFB-4EC5-A246-D302C4418B14}" type="slidenum">
              <a:rPr lang="fr-FR" smtClean="0">
                <a:solidFill>
                  <a:srgbClr val="000000"/>
                </a:solidFill>
              </a:rPr>
              <a:pPr fontAlgn="base">
                <a:spcBef>
                  <a:spcPct val="0"/>
                </a:spcBef>
                <a:spcAft>
                  <a:spcPct val="0"/>
                </a:spcAft>
                <a:defRPr/>
              </a:pPr>
              <a:t>59</a:t>
            </a:fld>
            <a:endParaRPr lang="fr-FR" dirty="0" smtClean="0">
              <a:solidFill>
                <a:srgbClr val="000000"/>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474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A4B9C9E-4FFB-4EC5-A246-D302C4418B14}" type="slidenum">
              <a:rPr lang="fr-FR" smtClean="0">
                <a:solidFill>
                  <a:srgbClr val="000000"/>
                </a:solidFill>
              </a:rPr>
              <a:pPr fontAlgn="base">
                <a:spcBef>
                  <a:spcPct val="0"/>
                </a:spcBef>
                <a:spcAft>
                  <a:spcPct val="0"/>
                </a:spcAft>
                <a:defRPr/>
              </a:pPr>
              <a:t>60</a:t>
            </a:fld>
            <a:endParaRPr lang="fr-FR" dirty="0" smtClean="0">
              <a:solidFill>
                <a:srgbClr val="000000"/>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474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A4B9C9E-4FFB-4EC5-A246-D302C4418B14}" type="slidenum">
              <a:rPr lang="fr-FR" smtClean="0">
                <a:solidFill>
                  <a:srgbClr val="000000"/>
                </a:solidFill>
              </a:rPr>
              <a:pPr fontAlgn="base">
                <a:spcBef>
                  <a:spcPct val="0"/>
                </a:spcBef>
                <a:spcAft>
                  <a:spcPct val="0"/>
                </a:spcAft>
                <a:defRPr/>
              </a:pPr>
              <a:t>61</a:t>
            </a:fld>
            <a:endParaRPr lang="fr-FR" dirty="0" smtClean="0">
              <a:solidFill>
                <a:srgbClr val="000000"/>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474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A4B9C9E-4FFB-4EC5-A246-D302C4418B14}" type="slidenum">
              <a:rPr lang="fr-FR" smtClean="0">
                <a:solidFill>
                  <a:srgbClr val="000000"/>
                </a:solidFill>
              </a:rPr>
              <a:pPr fontAlgn="base">
                <a:spcBef>
                  <a:spcPct val="0"/>
                </a:spcBef>
                <a:spcAft>
                  <a:spcPct val="0"/>
                </a:spcAft>
                <a:defRPr/>
              </a:pPr>
              <a:t>62</a:t>
            </a:fld>
            <a:endParaRPr lang="fr-FR" dirty="0" smtClean="0">
              <a:solidFill>
                <a:srgbClr val="000000"/>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474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A4B9C9E-4FFB-4EC5-A246-D302C4418B14}" type="slidenum">
              <a:rPr lang="fr-FR" smtClean="0">
                <a:solidFill>
                  <a:srgbClr val="000000"/>
                </a:solidFill>
              </a:rPr>
              <a:pPr fontAlgn="base">
                <a:spcBef>
                  <a:spcPct val="0"/>
                </a:spcBef>
                <a:spcAft>
                  <a:spcPct val="0"/>
                </a:spcAft>
                <a:defRPr/>
              </a:pPr>
              <a:t>63</a:t>
            </a:fld>
            <a:endParaRPr lang="fr-FR" dirty="0" smtClean="0">
              <a:solidFill>
                <a:srgbClr val="000000"/>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474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A4B9C9E-4FFB-4EC5-A246-D302C4418B14}" type="slidenum">
              <a:rPr lang="fr-FR" smtClean="0">
                <a:solidFill>
                  <a:srgbClr val="000000"/>
                </a:solidFill>
              </a:rPr>
              <a:pPr fontAlgn="base">
                <a:spcBef>
                  <a:spcPct val="0"/>
                </a:spcBef>
                <a:spcAft>
                  <a:spcPct val="0"/>
                </a:spcAft>
                <a:defRPr/>
              </a:pPr>
              <a:t>64</a:t>
            </a:fld>
            <a:endParaRPr lang="fr-FR" dirty="0" smtClean="0">
              <a:solidFill>
                <a:srgbClr val="000000"/>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474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A4B9C9E-4FFB-4EC5-A246-D302C4418B14}" type="slidenum">
              <a:rPr lang="fr-FR" smtClean="0">
                <a:solidFill>
                  <a:srgbClr val="000000"/>
                </a:solidFill>
              </a:rPr>
              <a:pPr fontAlgn="base">
                <a:spcBef>
                  <a:spcPct val="0"/>
                </a:spcBef>
                <a:spcAft>
                  <a:spcPct val="0"/>
                </a:spcAft>
                <a:defRPr/>
              </a:pPr>
              <a:t>65</a:t>
            </a:fld>
            <a:endParaRPr lang="fr-FR" dirty="0" smtClean="0">
              <a:solidFill>
                <a:srgbClr val="000000"/>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474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A4B9C9E-4FFB-4EC5-A246-D302C4418B14}" type="slidenum">
              <a:rPr lang="fr-FR" smtClean="0">
                <a:solidFill>
                  <a:srgbClr val="000000"/>
                </a:solidFill>
              </a:rPr>
              <a:pPr fontAlgn="base">
                <a:spcBef>
                  <a:spcPct val="0"/>
                </a:spcBef>
                <a:spcAft>
                  <a:spcPct val="0"/>
                </a:spcAft>
                <a:defRPr/>
              </a:pPr>
              <a:t>66</a:t>
            </a:fld>
            <a:endParaRPr lang="fr-FR" dirty="0" smtClean="0">
              <a:solidFill>
                <a:srgbClr val="000000"/>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474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dirty="0"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A4B9C9E-4FFB-4EC5-A246-D302C4418B14}" type="slidenum">
              <a:rPr lang="fr-FR" smtClean="0">
                <a:solidFill>
                  <a:srgbClr val="000000"/>
                </a:solidFill>
              </a:rPr>
              <a:pPr fontAlgn="base">
                <a:spcBef>
                  <a:spcPct val="0"/>
                </a:spcBef>
                <a:spcAft>
                  <a:spcPct val="0"/>
                </a:spcAft>
                <a:defRPr/>
              </a:pPr>
              <a:t>67</a:t>
            </a:fld>
            <a:endParaRPr lang="fr-FR" dirty="0" smtClean="0">
              <a:solidFill>
                <a:srgbClr val="000000"/>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474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dirty="0"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A4B9C9E-4FFB-4EC5-A246-D302C4418B14}" type="slidenum">
              <a:rPr lang="fr-FR" smtClean="0">
                <a:solidFill>
                  <a:srgbClr val="000000"/>
                </a:solidFill>
              </a:rPr>
              <a:pPr fontAlgn="base">
                <a:spcBef>
                  <a:spcPct val="0"/>
                </a:spcBef>
                <a:spcAft>
                  <a:spcPct val="0"/>
                </a:spcAft>
                <a:defRPr/>
              </a:pPr>
              <a:t>68</a:t>
            </a:fld>
            <a:endParaRPr lang="fr-FR" dirty="0" smtClean="0">
              <a:solidFill>
                <a:srgbClr val="000000"/>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474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dirty="0"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A4B9C9E-4FFB-4EC5-A246-D302C4418B14}" type="slidenum">
              <a:rPr lang="fr-FR" smtClean="0">
                <a:solidFill>
                  <a:srgbClr val="000000"/>
                </a:solidFill>
              </a:rPr>
              <a:pPr fontAlgn="base">
                <a:spcBef>
                  <a:spcPct val="0"/>
                </a:spcBef>
                <a:spcAft>
                  <a:spcPct val="0"/>
                </a:spcAft>
                <a:defRPr/>
              </a:pPr>
              <a:t>69</a:t>
            </a:fld>
            <a:endParaRPr lang="fr-FR" dirty="0" smtClean="0">
              <a:solidFill>
                <a:srgbClr val="000000"/>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474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dirty="0"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A4B9C9E-4FFB-4EC5-A246-D302C4418B14}" type="slidenum">
              <a:rPr lang="fr-FR" smtClean="0">
                <a:solidFill>
                  <a:srgbClr val="000000"/>
                </a:solidFill>
              </a:rPr>
              <a:pPr fontAlgn="base">
                <a:spcBef>
                  <a:spcPct val="0"/>
                </a:spcBef>
                <a:spcAft>
                  <a:spcPct val="0"/>
                </a:spcAft>
                <a:defRPr/>
              </a:pPr>
              <a:t>70</a:t>
            </a:fld>
            <a:endParaRPr lang="fr-FR" dirty="0" smtClean="0">
              <a:solidFill>
                <a:srgbClr val="000000"/>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10000"/>
          </a:bodyPr>
          <a:lstStyle/>
          <a:p>
            <a:r>
              <a:rPr lang="en-US" sz="1300" dirty="0"/>
              <a:t>Voila pour le </a:t>
            </a:r>
            <a:r>
              <a:rPr lang="en-US" sz="1300" dirty="0" err="1"/>
              <a:t>programm</a:t>
            </a:r>
            <a:r>
              <a:rPr lang="en-US" sz="1300" dirty="0"/>
              <a:t>, </a:t>
            </a:r>
            <a:r>
              <a:rPr lang="en-US" sz="1300" dirty="0" err="1"/>
              <a:t>Maintenant</a:t>
            </a:r>
            <a:r>
              <a:rPr lang="en-US" sz="1300" dirty="0"/>
              <a:t>, </a:t>
            </a:r>
            <a:r>
              <a:rPr lang="en-US" sz="1300" dirty="0" err="1"/>
              <a:t>j’aimerais</a:t>
            </a:r>
            <a:r>
              <a:rPr lang="en-US" sz="1300" dirty="0"/>
              <a:t> </a:t>
            </a:r>
            <a:r>
              <a:rPr lang="en-US" sz="1300" dirty="0" err="1"/>
              <a:t>vous</a:t>
            </a:r>
            <a:r>
              <a:rPr lang="en-US" sz="1300" dirty="0"/>
              <a:t> presenter </a:t>
            </a:r>
            <a:r>
              <a:rPr lang="en-US" sz="1300" dirty="0" err="1"/>
              <a:t>deux</a:t>
            </a:r>
            <a:r>
              <a:rPr lang="en-US" sz="1300" dirty="0"/>
              <a:t> </a:t>
            </a:r>
            <a:r>
              <a:rPr lang="en-US" sz="1300" dirty="0" err="1"/>
              <a:t>exemples</a:t>
            </a:r>
            <a:r>
              <a:rPr lang="en-US" sz="1300" dirty="0"/>
              <a:t> </a:t>
            </a:r>
            <a:r>
              <a:rPr lang="en-US" sz="1300" dirty="0" err="1"/>
              <a:t>d’affinements</a:t>
            </a:r>
            <a:r>
              <a:rPr lang="en-US" sz="1300" dirty="0"/>
              <a:t> </a:t>
            </a:r>
            <a:r>
              <a:rPr lang="en-US" sz="1300" dirty="0" err="1"/>
              <a:t>que</a:t>
            </a:r>
            <a:r>
              <a:rPr lang="en-US" sz="1300" dirty="0"/>
              <a:t> nous </a:t>
            </a:r>
            <a:r>
              <a:rPr lang="en-US" sz="1300" dirty="0" err="1"/>
              <a:t>avons</a:t>
            </a:r>
            <a:r>
              <a:rPr lang="en-US" sz="1300" dirty="0"/>
              <a:t> fait grace à FAULTS. </a:t>
            </a:r>
          </a:p>
          <a:p>
            <a:endParaRPr lang="en-US" sz="1300" dirty="0"/>
          </a:p>
          <a:p>
            <a:r>
              <a:rPr lang="en-US" sz="1300" dirty="0"/>
              <a:t>Le premier </a:t>
            </a:r>
            <a:r>
              <a:rPr lang="en-US" sz="1300" dirty="0" err="1"/>
              <a:t>exemple</a:t>
            </a:r>
            <a:r>
              <a:rPr lang="en-US" sz="1300" dirty="0"/>
              <a:t> </a:t>
            </a:r>
            <a:r>
              <a:rPr lang="en-US" sz="1300" dirty="0" err="1"/>
              <a:t>est</a:t>
            </a:r>
            <a:r>
              <a:rPr lang="en-US" sz="1300" dirty="0"/>
              <a:t> un </a:t>
            </a:r>
            <a:r>
              <a:rPr lang="en-US" sz="1300" dirty="0" err="1"/>
              <a:t>composé</a:t>
            </a:r>
            <a:r>
              <a:rPr lang="en-US" sz="1300" dirty="0"/>
              <a:t> </a:t>
            </a:r>
            <a:r>
              <a:rPr lang="en-US" sz="1300" dirty="0" err="1"/>
              <a:t>lamellaire</a:t>
            </a:r>
            <a:r>
              <a:rPr lang="en-US" sz="1300" dirty="0"/>
              <a:t>, un </a:t>
            </a:r>
            <a:r>
              <a:rPr lang="en-US" sz="1300" dirty="0" err="1"/>
              <a:t>oxyde</a:t>
            </a:r>
            <a:r>
              <a:rPr lang="en-US" sz="1300" dirty="0"/>
              <a:t> de </a:t>
            </a:r>
            <a:r>
              <a:rPr lang="en-US" sz="1300" dirty="0" err="1"/>
              <a:t>platine</a:t>
            </a:r>
            <a:r>
              <a:rPr lang="en-US" sz="1300" dirty="0"/>
              <a:t> et de lithium, qui fait </a:t>
            </a:r>
            <a:r>
              <a:rPr lang="en-US" sz="1300" dirty="0" err="1"/>
              <a:t>partie</a:t>
            </a:r>
            <a:r>
              <a:rPr lang="en-US" sz="1300" dirty="0"/>
              <a:t> de la </a:t>
            </a:r>
            <a:r>
              <a:rPr lang="en-US" sz="1300" dirty="0" err="1"/>
              <a:t>familles</a:t>
            </a:r>
            <a:r>
              <a:rPr lang="en-US" sz="1300" dirty="0"/>
              <a:t> des Li-rich layered oxides, </a:t>
            </a:r>
            <a:r>
              <a:rPr lang="en-US" sz="1300" dirty="0" err="1"/>
              <a:t>lesquels</a:t>
            </a:r>
            <a:r>
              <a:rPr lang="en-US" sz="1300" dirty="0"/>
              <a:t> </a:t>
            </a:r>
            <a:r>
              <a:rPr lang="en-US" sz="1300" dirty="0" err="1"/>
              <a:t>sont</a:t>
            </a:r>
            <a:r>
              <a:rPr lang="en-US" sz="1300" dirty="0"/>
              <a:t> </a:t>
            </a:r>
            <a:r>
              <a:rPr lang="en-US" sz="1300" dirty="0" err="1"/>
              <a:t>actuellement</a:t>
            </a:r>
            <a:r>
              <a:rPr lang="en-US" sz="1300" dirty="0"/>
              <a:t> </a:t>
            </a:r>
            <a:r>
              <a:rPr lang="en-US" sz="1300" dirty="0" err="1"/>
              <a:t>très</a:t>
            </a:r>
            <a:r>
              <a:rPr lang="en-US" sz="1300" dirty="0"/>
              <a:t> </a:t>
            </a:r>
            <a:r>
              <a:rPr lang="en-US" sz="1300" dirty="0" err="1"/>
              <a:t>étudiés</a:t>
            </a:r>
            <a:r>
              <a:rPr lang="en-US" sz="1300" dirty="0"/>
              <a:t> en </a:t>
            </a:r>
            <a:r>
              <a:rPr lang="en-US" sz="1300" dirty="0" err="1"/>
              <a:t>tant</a:t>
            </a:r>
            <a:r>
              <a:rPr lang="en-US" sz="1300" dirty="0"/>
              <a:t> </a:t>
            </a:r>
            <a:r>
              <a:rPr lang="en-US" sz="1300" dirty="0" err="1"/>
              <a:t>que</a:t>
            </a:r>
            <a:r>
              <a:rPr lang="en-US" sz="1300" dirty="0"/>
              <a:t> </a:t>
            </a:r>
            <a:r>
              <a:rPr lang="en-US" sz="1300" dirty="0" err="1"/>
              <a:t>matériaux</a:t>
            </a:r>
            <a:r>
              <a:rPr lang="en-US" sz="1300" dirty="0"/>
              <a:t> </a:t>
            </a:r>
            <a:r>
              <a:rPr lang="en-US" sz="1300" dirty="0" err="1"/>
              <a:t>d’électrode</a:t>
            </a:r>
            <a:r>
              <a:rPr lang="en-US" sz="1300" dirty="0"/>
              <a:t> à haute </a:t>
            </a:r>
            <a:r>
              <a:rPr lang="en-US" sz="1300" dirty="0" err="1"/>
              <a:t>capacité</a:t>
            </a:r>
            <a:r>
              <a:rPr lang="en-US" sz="1300" dirty="0"/>
              <a:t> pour les batteries Li-ion. </a:t>
            </a:r>
          </a:p>
          <a:p>
            <a:endParaRPr lang="en-US" sz="1300" dirty="0"/>
          </a:p>
          <a:p>
            <a:r>
              <a:rPr lang="en-US" sz="1300" dirty="0" err="1"/>
              <a:t>Cet</a:t>
            </a:r>
            <a:r>
              <a:rPr lang="en-US" sz="1300" dirty="0"/>
              <a:t> </a:t>
            </a:r>
            <a:r>
              <a:rPr lang="en-US" sz="1300" dirty="0" err="1"/>
              <a:t>oxyde</a:t>
            </a:r>
            <a:r>
              <a:rPr lang="en-US" sz="1300" dirty="0"/>
              <a:t> de </a:t>
            </a:r>
            <a:r>
              <a:rPr lang="en-US" sz="1300" dirty="0" err="1"/>
              <a:t>platine</a:t>
            </a:r>
            <a:r>
              <a:rPr lang="en-US" sz="1300" dirty="0"/>
              <a:t> et lithium </a:t>
            </a:r>
            <a:r>
              <a:rPr lang="en-US" sz="1300" dirty="0" err="1"/>
              <a:t>est</a:t>
            </a:r>
            <a:r>
              <a:rPr lang="en-US" sz="1300" dirty="0"/>
              <a:t> isostructural à </a:t>
            </a:r>
            <a:r>
              <a:rPr lang="en-US" sz="1300" dirty="0" err="1"/>
              <a:t>l’oxude</a:t>
            </a:r>
            <a:r>
              <a:rPr lang="en-US" sz="1300" dirty="0"/>
              <a:t> de </a:t>
            </a:r>
            <a:r>
              <a:rPr lang="en-US" sz="1300" dirty="0" err="1"/>
              <a:t>mangese</a:t>
            </a:r>
            <a:r>
              <a:rPr lang="en-US" sz="1300" dirty="0"/>
              <a:t> et de lithium Li2MnO3.</a:t>
            </a:r>
          </a:p>
          <a:p>
            <a:r>
              <a:rPr lang="en-US" sz="1300" dirty="0" err="1"/>
              <a:t>Cette</a:t>
            </a:r>
            <a:r>
              <a:rPr lang="en-US" sz="1300" dirty="0"/>
              <a:t> structure </a:t>
            </a:r>
            <a:r>
              <a:rPr lang="en-US" sz="1300" dirty="0" err="1"/>
              <a:t>est</a:t>
            </a:r>
            <a:r>
              <a:rPr lang="en-US" sz="1300" dirty="0"/>
              <a:t> </a:t>
            </a:r>
            <a:r>
              <a:rPr lang="en-US" sz="1300" dirty="0" err="1"/>
              <a:t>décrite</a:t>
            </a:r>
            <a:r>
              <a:rPr lang="en-US" sz="1300" dirty="0"/>
              <a:t> </a:t>
            </a:r>
            <a:r>
              <a:rPr lang="en-US" sz="1300" dirty="0" err="1"/>
              <a:t>comme</a:t>
            </a:r>
            <a:r>
              <a:rPr lang="en-US" sz="1300" dirty="0"/>
              <a:t> </a:t>
            </a:r>
            <a:r>
              <a:rPr lang="en-US" sz="1300" dirty="0" err="1"/>
              <a:t>une</a:t>
            </a:r>
            <a:r>
              <a:rPr lang="en-US" sz="1300" dirty="0"/>
              <a:t> </a:t>
            </a:r>
            <a:r>
              <a:rPr lang="en-US" sz="1300" dirty="0" err="1"/>
              <a:t>alternance</a:t>
            </a:r>
            <a:r>
              <a:rPr lang="en-US" sz="1300" dirty="0"/>
              <a:t> de </a:t>
            </a:r>
            <a:r>
              <a:rPr lang="en-US" sz="1300" dirty="0" err="1"/>
              <a:t>couche</a:t>
            </a:r>
            <a:r>
              <a:rPr lang="en-US" sz="1300" dirty="0"/>
              <a:t> de lithium et de </a:t>
            </a:r>
            <a:r>
              <a:rPr lang="en-US" sz="1300" dirty="0" err="1"/>
              <a:t>couche</a:t>
            </a:r>
            <a:r>
              <a:rPr lang="en-US" sz="1300" dirty="0"/>
              <a:t> de </a:t>
            </a:r>
            <a:r>
              <a:rPr lang="en-US" sz="1300" dirty="0" err="1"/>
              <a:t>litium</a:t>
            </a:r>
            <a:r>
              <a:rPr lang="en-US" sz="1300" dirty="0"/>
              <a:t> et </a:t>
            </a:r>
            <a:r>
              <a:rPr lang="en-US" sz="1300" dirty="0" err="1"/>
              <a:t>platine</a:t>
            </a:r>
            <a:r>
              <a:rPr lang="en-US" sz="1300" dirty="0"/>
              <a:t>. </a:t>
            </a:r>
          </a:p>
          <a:p>
            <a:pPr defTabSz="452262" eaLnBrk="1" fontAlgn="auto" hangingPunct="1">
              <a:spcBef>
                <a:spcPts val="0"/>
              </a:spcBef>
              <a:spcAft>
                <a:spcPts val="0"/>
              </a:spcAft>
              <a:defRPr/>
            </a:pPr>
            <a:r>
              <a:rPr lang="en-US" sz="1300" dirty="0"/>
              <a:t>Le DRX de </a:t>
            </a:r>
            <a:r>
              <a:rPr lang="en-US" sz="1300" dirty="0" err="1"/>
              <a:t>ce</a:t>
            </a:r>
            <a:r>
              <a:rPr lang="en-US" sz="1300" dirty="0"/>
              <a:t> </a:t>
            </a:r>
            <a:r>
              <a:rPr lang="en-US" sz="1300" dirty="0" err="1"/>
              <a:t>composé</a:t>
            </a:r>
            <a:r>
              <a:rPr lang="en-US" sz="1300" dirty="0"/>
              <a:t> </a:t>
            </a:r>
            <a:r>
              <a:rPr lang="en-US" sz="1300" dirty="0" err="1"/>
              <a:t>presentent</a:t>
            </a:r>
            <a:r>
              <a:rPr lang="en-US" sz="1300" dirty="0"/>
              <a:t> des reflections de super-structure à bas angles, qui </a:t>
            </a:r>
            <a:r>
              <a:rPr lang="en-US" sz="1300" dirty="0" err="1"/>
              <a:t>indiquent</a:t>
            </a:r>
            <a:r>
              <a:rPr lang="en-US" sz="1300" dirty="0"/>
              <a:t> </a:t>
            </a:r>
            <a:r>
              <a:rPr lang="en-US" sz="1300" dirty="0" err="1"/>
              <a:t>une</a:t>
            </a:r>
            <a:r>
              <a:rPr lang="en-US" sz="1300" dirty="0"/>
              <a:t> </a:t>
            </a:r>
            <a:r>
              <a:rPr lang="en-US" sz="1300" dirty="0" err="1"/>
              <a:t>mise</a:t>
            </a:r>
            <a:r>
              <a:rPr lang="en-US" sz="1300" dirty="0"/>
              <a:t> en </a:t>
            </a:r>
            <a:r>
              <a:rPr lang="en-US" sz="1300" dirty="0" err="1"/>
              <a:t>ordre</a:t>
            </a:r>
            <a:r>
              <a:rPr lang="en-US" sz="1300" dirty="0"/>
              <a:t> des lithium et des </a:t>
            </a:r>
            <a:r>
              <a:rPr lang="en-US" sz="1300" dirty="0" err="1"/>
              <a:t>platines</a:t>
            </a:r>
            <a:r>
              <a:rPr lang="en-US" sz="1300" dirty="0"/>
              <a:t> </a:t>
            </a:r>
            <a:r>
              <a:rPr lang="en-US" sz="1300" dirty="0" err="1"/>
              <a:t>dans</a:t>
            </a:r>
            <a:r>
              <a:rPr lang="en-US" sz="1300" dirty="0"/>
              <a:t> les couches de </a:t>
            </a:r>
            <a:r>
              <a:rPr lang="en-US" sz="1300" dirty="0" err="1"/>
              <a:t>métaux</a:t>
            </a:r>
            <a:r>
              <a:rPr lang="en-US" sz="1300" dirty="0"/>
              <a:t> en </a:t>
            </a:r>
            <a:r>
              <a:rPr lang="en-US" sz="1300" dirty="0" err="1"/>
              <a:t>forme</a:t>
            </a:r>
            <a:r>
              <a:rPr lang="en-US" sz="1300" dirty="0"/>
              <a:t> de honeycomb / </a:t>
            </a:r>
            <a:r>
              <a:rPr lang="en-US" sz="1300" dirty="0" err="1"/>
              <a:t>nids</a:t>
            </a:r>
            <a:r>
              <a:rPr lang="en-US" sz="1300" dirty="0"/>
              <a:t> </a:t>
            </a:r>
            <a:r>
              <a:rPr lang="en-US" sz="1300" dirty="0" err="1"/>
              <a:t>d’abeille</a:t>
            </a:r>
            <a:r>
              <a:rPr lang="en-US" sz="1300" dirty="0"/>
              <a:t>. </a:t>
            </a:r>
          </a:p>
          <a:p>
            <a:pPr defTabSz="452262" eaLnBrk="1" fontAlgn="auto" hangingPunct="1">
              <a:spcBef>
                <a:spcPts val="0"/>
              </a:spcBef>
              <a:spcAft>
                <a:spcPts val="0"/>
              </a:spcAft>
              <a:defRPr/>
            </a:pPr>
            <a:r>
              <a:rPr lang="en-US" sz="1300" dirty="0"/>
              <a:t>Et </a:t>
            </a:r>
            <a:r>
              <a:rPr lang="en-US" sz="1300" dirty="0" err="1"/>
              <a:t>l’elargisssement</a:t>
            </a:r>
            <a:r>
              <a:rPr lang="en-US" sz="1300" dirty="0"/>
              <a:t> de </a:t>
            </a:r>
            <a:r>
              <a:rPr lang="en-US" sz="1300" dirty="0" err="1"/>
              <a:t>ces</a:t>
            </a:r>
            <a:r>
              <a:rPr lang="en-US" sz="1300" dirty="0"/>
              <a:t> </a:t>
            </a:r>
            <a:r>
              <a:rPr lang="en-US" sz="1300" dirty="0" err="1"/>
              <a:t>pics</a:t>
            </a:r>
            <a:r>
              <a:rPr lang="en-US" sz="1300" dirty="0"/>
              <a:t> de structures </a:t>
            </a:r>
            <a:r>
              <a:rPr lang="en-US" sz="1300" dirty="0" err="1"/>
              <a:t>donnant</a:t>
            </a:r>
            <a:r>
              <a:rPr lang="en-US" sz="1300" dirty="0"/>
              <a:t> naissance à </a:t>
            </a:r>
            <a:r>
              <a:rPr lang="en-US" sz="1300" dirty="0" err="1"/>
              <a:t>une</a:t>
            </a:r>
            <a:r>
              <a:rPr lang="en-US" sz="1300" dirty="0"/>
              <a:t> chute de Warren </a:t>
            </a:r>
            <a:r>
              <a:rPr lang="en-US" sz="1300" dirty="0" err="1"/>
              <a:t>indique</a:t>
            </a:r>
            <a:r>
              <a:rPr lang="en-US" sz="1300" dirty="0"/>
              <a:t> la presence de </a:t>
            </a:r>
            <a:r>
              <a:rPr lang="en-US" sz="1300" dirty="0" err="1"/>
              <a:t>défautx</a:t>
            </a:r>
            <a:r>
              <a:rPr lang="en-US" sz="1300" dirty="0"/>
              <a:t> </a:t>
            </a:r>
            <a:r>
              <a:rPr lang="en-US" sz="1300" dirty="0" err="1"/>
              <a:t>d’empilement</a:t>
            </a:r>
            <a:r>
              <a:rPr lang="en-US" sz="1300" dirty="0"/>
              <a:t> </a:t>
            </a:r>
            <a:r>
              <a:rPr lang="en-US" sz="1300" dirty="0" err="1"/>
              <a:t>dans</a:t>
            </a:r>
            <a:r>
              <a:rPr lang="en-US" sz="1300" dirty="0"/>
              <a:t> la structure. </a:t>
            </a:r>
          </a:p>
          <a:p>
            <a:pPr defTabSz="452262" eaLnBrk="1" fontAlgn="auto" hangingPunct="1">
              <a:spcBef>
                <a:spcPts val="0"/>
              </a:spcBef>
              <a:spcAft>
                <a:spcPts val="0"/>
              </a:spcAft>
              <a:defRPr/>
            </a:pPr>
            <a:endParaRPr lang="en-US" sz="1300" dirty="0"/>
          </a:p>
          <a:p>
            <a:r>
              <a:rPr lang="en-US" sz="1300" dirty="0" err="1"/>
              <a:t>Enfin</a:t>
            </a:r>
            <a:r>
              <a:rPr lang="en-US" sz="1300" dirty="0"/>
              <a:t>, </a:t>
            </a:r>
            <a:r>
              <a:rPr lang="en-US" sz="1300" dirty="0" err="1"/>
              <a:t>cependant</a:t>
            </a:r>
            <a:r>
              <a:rPr lang="en-US" sz="1300" dirty="0"/>
              <a:t>, </a:t>
            </a:r>
            <a:r>
              <a:rPr lang="en-US" sz="1300" dirty="0" err="1"/>
              <a:t>comme</a:t>
            </a:r>
            <a:r>
              <a:rPr lang="en-US" sz="1300" dirty="0"/>
              <a:t> on </a:t>
            </a:r>
            <a:r>
              <a:rPr lang="en-US" sz="1300" dirty="0" err="1"/>
              <a:t>peut</a:t>
            </a:r>
            <a:r>
              <a:rPr lang="en-US" sz="1300" dirty="0"/>
              <a:t> le </a:t>
            </a:r>
            <a:r>
              <a:rPr lang="en-US" sz="1300" dirty="0" err="1"/>
              <a:t>voir</a:t>
            </a:r>
            <a:r>
              <a:rPr lang="en-US" sz="1300" dirty="0"/>
              <a:t> </a:t>
            </a:r>
            <a:r>
              <a:rPr lang="en-US" sz="1300" dirty="0" err="1"/>
              <a:t>ici</a:t>
            </a:r>
            <a:r>
              <a:rPr lang="en-US" sz="1300" dirty="0"/>
              <a:t>, les </a:t>
            </a:r>
            <a:r>
              <a:rPr lang="en-US" sz="1300" dirty="0" err="1"/>
              <a:t>méthodes</a:t>
            </a:r>
            <a:r>
              <a:rPr lang="en-US" sz="1300" dirty="0"/>
              <a:t> de Rietveld </a:t>
            </a:r>
            <a:r>
              <a:rPr lang="en-US" sz="1300" dirty="0" err="1"/>
              <a:t>conventionnelles</a:t>
            </a:r>
            <a:r>
              <a:rPr lang="en-US" sz="1300" dirty="0"/>
              <a:t> ne </a:t>
            </a:r>
            <a:r>
              <a:rPr lang="en-US" sz="1300" dirty="0" err="1"/>
              <a:t>permettent</a:t>
            </a:r>
            <a:r>
              <a:rPr lang="en-US" sz="1300" dirty="0"/>
              <a:t> pas de faire un bon </a:t>
            </a:r>
            <a:r>
              <a:rPr lang="en-US" sz="1300" dirty="0" err="1"/>
              <a:t>affinement</a:t>
            </a:r>
            <a:r>
              <a:rPr lang="en-US" sz="1300" dirty="0"/>
              <a:t> de </a:t>
            </a:r>
            <a:r>
              <a:rPr lang="en-US" sz="1300" dirty="0" err="1"/>
              <a:t>ces</a:t>
            </a:r>
            <a:r>
              <a:rPr lang="en-US" sz="1300" dirty="0"/>
              <a:t> </a:t>
            </a:r>
            <a:r>
              <a:rPr lang="en-US" sz="1300" dirty="0" err="1"/>
              <a:t>données</a:t>
            </a:r>
            <a:r>
              <a:rPr lang="en-US" sz="1300" dirty="0"/>
              <a:t> DRX.</a:t>
            </a:r>
          </a:p>
          <a:p>
            <a:endParaRPr lang="en-US" sz="1300" dirty="0"/>
          </a:p>
          <a:p>
            <a:endParaRPr lang="en-US" dirty="0"/>
          </a:p>
        </p:txBody>
      </p:sp>
      <p:sp>
        <p:nvSpPr>
          <p:cNvPr id="4" name="Espace réservé du numéro de diapositive 3"/>
          <p:cNvSpPr>
            <a:spLocks noGrp="1"/>
          </p:cNvSpPr>
          <p:nvPr>
            <p:ph type="sldNum" sz="quarter" idx="10"/>
          </p:nvPr>
        </p:nvSpPr>
        <p:spPr/>
        <p:txBody>
          <a:bodyPr/>
          <a:lstStyle/>
          <a:p>
            <a:fld id="{0068CFBA-26DC-6F4E-A810-EAAE1CF41695}" type="slidenum">
              <a:rPr lang="es-ES_tradnl" smtClean="0"/>
              <a:pPr/>
              <a:t>71</a:t>
            </a:fld>
            <a:endParaRPr lang="es-ES_tradnl"/>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TextEdit="1"/>
          </p:cNvSpPr>
          <p:nvPr>
            <p:ph type="sldImg"/>
          </p:nvPr>
        </p:nvSpPr>
        <p:spPr bwMode="auto">
          <a:noFill/>
          <a:ln>
            <a:solidFill>
              <a:srgbClr val="000000"/>
            </a:solidFill>
            <a:miter lim="800000"/>
            <a:headEnd/>
            <a:tailEnd/>
          </a:ln>
        </p:spPr>
      </p:sp>
      <p:sp>
        <p:nvSpPr>
          <p:cNvPr id="23555" name="Rectangle 3"/>
          <p:cNvSpPr>
            <a:spLocks noGrp="1"/>
          </p:cNvSpPr>
          <p:nvPr>
            <p:ph type="body" idx="1"/>
          </p:nvPr>
        </p:nvSpPr>
        <p:spPr bwMode="auto">
          <a:noFill/>
        </p:spPr>
        <p:txBody>
          <a:bodyPr wrap="square" numCol="1" anchor="t" anchorCtr="0" compatLnSpc="1">
            <a:prstTxWarp prst="textNoShape">
              <a:avLst/>
            </a:prstTxWarp>
          </a:bodyPr>
          <a:lstStyle/>
          <a:p>
            <a:r>
              <a:rPr lang="en-US" sz="1300" dirty="0" err="1"/>
              <a:t>Avecgrace</a:t>
            </a:r>
            <a:r>
              <a:rPr lang="en-US" sz="1300" dirty="0"/>
              <a:t> au </a:t>
            </a:r>
            <a:r>
              <a:rPr lang="en-US" sz="1300" dirty="0" err="1"/>
              <a:t>programme</a:t>
            </a:r>
            <a:r>
              <a:rPr lang="en-US" sz="1300" dirty="0"/>
              <a:t> faults, nous </a:t>
            </a:r>
            <a:r>
              <a:rPr lang="en-US" sz="1300" dirty="0" err="1"/>
              <a:t>avons</a:t>
            </a:r>
            <a:r>
              <a:rPr lang="en-US" sz="1300" dirty="0"/>
              <a:t> </a:t>
            </a:r>
            <a:r>
              <a:rPr lang="en-US" sz="1300" dirty="0" err="1"/>
              <a:t>pu</a:t>
            </a:r>
            <a:r>
              <a:rPr lang="en-US" sz="1300" dirty="0"/>
              <a:t> </a:t>
            </a:r>
            <a:r>
              <a:rPr lang="en-US" sz="1300" dirty="0" err="1"/>
              <a:t>tenir</a:t>
            </a:r>
            <a:r>
              <a:rPr lang="en-US" sz="1300" dirty="0"/>
              <a:t> </a:t>
            </a:r>
            <a:r>
              <a:rPr lang="en-US" sz="1300" dirty="0" err="1"/>
              <a:t>compte</a:t>
            </a:r>
            <a:r>
              <a:rPr lang="en-US" sz="1300" dirty="0"/>
              <a:t> des </a:t>
            </a:r>
            <a:r>
              <a:rPr lang="en-US" sz="1300" dirty="0" err="1"/>
              <a:t>défauts</a:t>
            </a:r>
            <a:r>
              <a:rPr lang="en-US" sz="1300" dirty="0"/>
              <a:t> </a:t>
            </a:r>
            <a:r>
              <a:rPr lang="en-US" sz="1300" dirty="0" err="1"/>
              <a:t>d’empilement</a:t>
            </a:r>
            <a:r>
              <a:rPr lang="en-US" sz="1300" dirty="0"/>
              <a:t>, en </a:t>
            </a:r>
            <a:r>
              <a:rPr lang="en-US" sz="1300" dirty="0" err="1"/>
              <a:t>utilisant</a:t>
            </a:r>
            <a:r>
              <a:rPr lang="en-US" sz="1300" dirty="0"/>
              <a:t> </a:t>
            </a:r>
            <a:r>
              <a:rPr lang="en-US" sz="1300" dirty="0" err="1"/>
              <a:t>trois</a:t>
            </a:r>
            <a:r>
              <a:rPr lang="en-US" sz="1300" dirty="0"/>
              <a:t>  </a:t>
            </a:r>
            <a:r>
              <a:rPr lang="en-US" sz="1300" dirty="0" err="1"/>
              <a:t>vecteurs</a:t>
            </a:r>
            <a:r>
              <a:rPr lang="en-US" sz="1300" dirty="0"/>
              <a:t> </a:t>
            </a:r>
            <a:r>
              <a:rPr lang="en-US" sz="1300" dirty="0" err="1"/>
              <a:t>d’empilement</a:t>
            </a:r>
            <a:r>
              <a:rPr lang="en-US" sz="1300" dirty="0"/>
              <a:t> </a:t>
            </a:r>
            <a:r>
              <a:rPr lang="en-US" sz="1300" dirty="0" err="1"/>
              <a:t>differents</a:t>
            </a:r>
            <a:r>
              <a:rPr lang="en-US" sz="1300" dirty="0"/>
              <a:t>. Un premier pour </a:t>
            </a:r>
            <a:r>
              <a:rPr lang="en-US" sz="1300" dirty="0" err="1"/>
              <a:t>décrire</a:t>
            </a:r>
            <a:r>
              <a:rPr lang="en-US" sz="1300" dirty="0"/>
              <a:t> </a:t>
            </a:r>
            <a:r>
              <a:rPr lang="en-US" sz="1300" dirty="0" err="1"/>
              <a:t>l’empilement</a:t>
            </a:r>
            <a:r>
              <a:rPr lang="en-US" sz="1300" dirty="0"/>
              <a:t> de la structure </a:t>
            </a:r>
            <a:r>
              <a:rPr lang="en-US" sz="1300" dirty="0" err="1"/>
              <a:t>idéale</a:t>
            </a:r>
            <a:r>
              <a:rPr lang="en-US" sz="1300" dirty="0"/>
              <a:t>, </a:t>
            </a:r>
            <a:r>
              <a:rPr lang="en-US" sz="1300" dirty="0" err="1"/>
              <a:t>permettant</a:t>
            </a:r>
            <a:r>
              <a:rPr lang="en-US" sz="1300" dirty="0"/>
              <a:t> de </a:t>
            </a:r>
            <a:r>
              <a:rPr lang="en-US" sz="1300" dirty="0" err="1"/>
              <a:t>retrouver</a:t>
            </a:r>
            <a:r>
              <a:rPr lang="en-US" sz="1300" dirty="0"/>
              <a:t> les </a:t>
            </a:r>
            <a:r>
              <a:rPr lang="en-US" sz="1300" dirty="0" err="1"/>
              <a:t>atomes</a:t>
            </a:r>
            <a:r>
              <a:rPr lang="en-US" sz="1300" dirty="0"/>
              <a:t> de </a:t>
            </a:r>
            <a:r>
              <a:rPr lang="en-US" sz="1300" dirty="0" err="1"/>
              <a:t>platine</a:t>
            </a:r>
            <a:r>
              <a:rPr lang="en-US" sz="1300" dirty="0"/>
              <a:t> </a:t>
            </a:r>
            <a:r>
              <a:rPr lang="en-US" sz="1300" dirty="0" err="1"/>
              <a:t>directement</a:t>
            </a:r>
            <a:r>
              <a:rPr lang="en-US" sz="1300" dirty="0"/>
              <a:t> au </a:t>
            </a:r>
            <a:r>
              <a:rPr lang="en-US" sz="1300" dirty="0" err="1"/>
              <a:t>dessus</a:t>
            </a:r>
            <a:r>
              <a:rPr lang="en-US" sz="1300" dirty="0"/>
              <a:t> des </a:t>
            </a:r>
            <a:r>
              <a:rPr lang="en-US" sz="1300" dirty="0" err="1"/>
              <a:t>atomes</a:t>
            </a:r>
            <a:r>
              <a:rPr lang="en-US" sz="1300" dirty="0"/>
              <a:t> de </a:t>
            </a:r>
            <a:r>
              <a:rPr lang="en-US" sz="1300" dirty="0" err="1"/>
              <a:t>platine</a:t>
            </a:r>
            <a:r>
              <a:rPr lang="en-US" sz="1300" dirty="0"/>
              <a:t> de la </a:t>
            </a:r>
            <a:r>
              <a:rPr lang="en-US" sz="1300" dirty="0" err="1"/>
              <a:t>couche</a:t>
            </a:r>
            <a:r>
              <a:rPr lang="en-US" sz="1300" dirty="0"/>
              <a:t> </a:t>
            </a:r>
            <a:r>
              <a:rPr lang="en-US" sz="1300" dirty="0" err="1"/>
              <a:t>précédente</a:t>
            </a:r>
            <a:r>
              <a:rPr lang="en-US" sz="1300" dirty="0"/>
              <a:t>. Les </a:t>
            </a:r>
            <a:r>
              <a:rPr lang="en-US" sz="1300" dirty="0" err="1"/>
              <a:t>deux</a:t>
            </a:r>
            <a:r>
              <a:rPr lang="en-US" sz="1300" dirty="0"/>
              <a:t> </a:t>
            </a:r>
            <a:r>
              <a:rPr lang="en-US" sz="1300" dirty="0" err="1"/>
              <a:t>autres</a:t>
            </a:r>
            <a:r>
              <a:rPr lang="en-US" sz="1300" dirty="0"/>
              <a:t> </a:t>
            </a:r>
            <a:r>
              <a:rPr lang="en-US" sz="1300" dirty="0" err="1"/>
              <a:t>vecteurs</a:t>
            </a:r>
            <a:r>
              <a:rPr lang="en-US" sz="1300" dirty="0"/>
              <a:t> </a:t>
            </a:r>
            <a:r>
              <a:rPr lang="en-US" sz="1300" dirty="0" err="1"/>
              <a:t>d’empilement</a:t>
            </a:r>
            <a:r>
              <a:rPr lang="en-US" sz="1300" dirty="0"/>
              <a:t> </a:t>
            </a:r>
            <a:r>
              <a:rPr lang="en-US" sz="1300" dirty="0" err="1"/>
              <a:t>sont</a:t>
            </a:r>
            <a:r>
              <a:rPr lang="en-US" sz="1300" dirty="0"/>
              <a:t> </a:t>
            </a:r>
            <a:r>
              <a:rPr lang="en-US" sz="1300" dirty="0" err="1"/>
              <a:t>définis</a:t>
            </a:r>
            <a:r>
              <a:rPr lang="en-US" sz="1300" dirty="0"/>
              <a:t> de </a:t>
            </a:r>
            <a:r>
              <a:rPr lang="en-US" sz="1300" dirty="0" err="1"/>
              <a:t>tels</a:t>
            </a:r>
            <a:r>
              <a:rPr lang="en-US" sz="1300" dirty="0"/>
              <a:t> </a:t>
            </a:r>
            <a:r>
              <a:rPr lang="en-US" sz="1300" dirty="0" err="1"/>
              <a:t>facon</a:t>
            </a:r>
            <a:r>
              <a:rPr lang="en-US" sz="1300" dirty="0"/>
              <a:t> à </a:t>
            </a:r>
            <a:r>
              <a:rPr lang="en-US" sz="1300" dirty="0" err="1"/>
              <a:t>décrire</a:t>
            </a:r>
            <a:r>
              <a:rPr lang="en-US" sz="1300" dirty="0"/>
              <a:t> </a:t>
            </a:r>
            <a:r>
              <a:rPr lang="en-US" sz="1300" dirty="0" err="1"/>
              <a:t>toutes</a:t>
            </a:r>
            <a:r>
              <a:rPr lang="en-US" sz="1300" dirty="0"/>
              <a:t> les </a:t>
            </a:r>
            <a:r>
              <a:rPr lang="en-US" sz="1300" dirty="0" err="1"/>
              <a:t>glissements</a:t>
            </a:r>
            <a:r>
              <a:rPr lang="en-US" sz="1300" dirty="0"/>
              <a:t> de plan possible. </a:t>
            </a:r>
          </a:p>
          <a:p>
            <a:endParaRPr lang="en-US" sz="1300" dirty="0"/>
          </a:p>
          <a:p>
            <a:r>
              <a:rPr lang="en-US" sz="1300" dirty="0"/>
              <a:t>De </a:t>
            </a:r>
            <a:r>
              <a:rPr lang="en-US" sz="1300" dirty="0" err="1"/>
              <a:t>cette</a:t>
            </a:r>
            <a:r>
              <a:rPr lang="en-US" sz="1300" dirty="0"/>
              <a:t> </a:t>
            </a:r>
            <a:r>
              <a:rPr lang="en-US" sz="1300" dirty="0" err="1"/>
              <a:t>façon</a:t>
            </a:r>
            <a:r>
              <a:rPr lang="en-US" sz="1300" dirty="0"/>
              <a:t>, les </a:t>
            </a:r>
            <a:r>
              <a:rPr lang="en-US" sz="1300" dirty="0" err="1"/>
              <a:t>résultats</a:t>
            </a:r>
            <a:r>
              <a:rPr lang="en-US" sz="1300" dirty="0"/>
              <a:t> de </a:t>
            </a:r>
            <a:r>
              <a:rPr lang="en-US" sz="1300" dirty="0" err="1"/>
              <a:t>l’affinement</a:t>
            </a:r>
            <a:r>
              <a:rPr lang="en-US" sz="1300" dirty="0"/>
              <a:t> fait avec FAULTS </a:t>
            </a:r>
            <a:r>
              <a:rPr lang="en-US" sz="1300" dirty="0" err="1"/>
              <a:t>sont</a:t>
            </a:r>
            <a:r>
              <a:rPr lang="en-US" sz="1300" dirty="0"/>
              <a:t> </a:t>
            </a:r>
            <a:r>
              <a:rPr lang="en-US" sz="1300" dirty="0" err="1"/>
              <a:t>bien</a:t>
            </a:r>
            <a:r>
              <a:rPr lang="en-US" sz="1300" dirty="0"/>
              <a:t> </a:t>
            </a:r>
            <a:r>
              <a:rPr lang="en-US" sz="1300" dirty="0" err="1"/>
              <a:t>meilleures</a:t>
            </a:r>
            <a:r>
              <a:rPr lang="en-US" sz="1300" dirty="0"/>
              <a:t>. Et on a </a:t>
            </a:r>
            <a:r>
              <a:rPr lang="en-US" sz="1300" dirty="0" err="1"/>
              <a:t>pu</a:t>
            </a:r>
            <a:r>
              <a:rPr lang="en-US" sz="1300" dirty="0"/>
              <a:t> </a:t>
            </a:r>
            <a:r>
              <a:rPr lang="en-US" sz="1300" dirty="0" err="1"/>
              <a:t>déterminer</a:t>
            </a:r>
            <a:r>
              <a:rPr lang="en-US" sz="1300" dirty="0"/>
              <a:t> </a:t>
            </a:r>
            <a:r>
              <a:rPr lang="en-US" sz="1300" dirty="0" err="1"/>
              <a:t>une</a:t>
            </a:r>
            <a:r>
              <a:rPr lang="en-US" sz="1300" dirty="0"/>
              <a:t> </a:t>
            </a:r>
            <a:r>
              <a:rPr lang="en-US" sz="1300" dirty="0" err="1"/>
              <a:t>probabilté</a:t>
            </a:r>
            <a:r>
              <a:rPr lang="en-US" sz="1300" dirty="0"/>
              <a:t> de 60% </a:t>
            </a:r>
            <a:r>
              <a:rPr lang="en-US" sz="1300" dirty="0" err="1"/>
              <a:t>d’avoir</a:t>
            </a:r>
            <a:r>
              <a:rPr lang="en-US" sz="1300" dirty="0"/>
              <a:t> un </a:t>
            </a:r>
            <a:r>
              <a:rPr lang="en-US" sz="1300" dirty="0" err="1"/>
              <a:t>glissement</a:t>
            </a:r>
            <a:r>
              <a:rPr lang="en-US" sz="1300" dirty="0"/>
              <a:t> entre </a:t>
            </a:r>
            <a:r>
              <a:rPr lang="en-US" sz="1300" dirty="0" err="1"/>
              <a:t>deux</a:t>
            </a:r>
            <a:r>
              <a:rPr lang="en-US" sz="1300" dirty="0"/>
              <a:t> couches </a:t>
            </a:r>
            <a:r>
              <a:rPr lang="en-US" sz="1300" dirty="0" err="1"/>
              <a:t>consécutifs</a:t>
            </a:r>
            <a:r>
              <a:rPr lang="en-US" sz="1300" dirty="0"/>
              <a:t>. </a:t>
            </a:r>
          </a:p>
          <a:p>
            <a:endParaRPr lang="en-US" sz="1300" dirty="0"/>
          </a:p>
        </p:txBody>
      </p:sp>
      <p:sp>
        <p:nvSpPr>
          <p:cNvPr id="4" name="3 Marcador de número de diapositiva"/>
          <p:cNvSpPr>
            <a:spLocks noGrp="1"/>
          </p:cNvSpPr>
          <p:nvPr>
            <p:ph type="sldNum" sz="quarter" idx="10"/>
          </p:nvPr>
        </p:nvSpPr>
        <p:spPr/>
        <p:txBody>
          <a:bodyPr/>
          <a:lstStyle/>
          <a:p>
            <a:fld id="{0068CFBA-26DC-6F4E-A810-EAAE1CF41695}" type="slidenum">
              <a:rPr lang="es-ES_tradnl" smtClean="0"/>
              <a:pPr/>
              <a:t>72</a:t>
            </a:fld>
            <a:endParaRPr lang="es-ES_tradnl"/>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1474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dirty="0"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A4B9C9E-4FFB-4EC5-A246-D302C4418B14}" type="slidenum">
              <a:rPr lang="fr-FR" smtClean="0">
                <a:solidFill>
                  <a:srgbClr val="000000"/>
                </a:solidFill>
              </a:rPr>
              <a:pPr fontAlgn="base">
                <a:spcBef>
                  <a:spcPct val="0"/>
                </a:spcBef>
                <a:spcAft>
                  <a:spcPct val="0"/>
                </a:spcAft>
                <a:defRPr/>
              </a:pPr>
              <a:t>73</a:t>
            </a:fld>
            <a:endParaRPr lang="fr-FR" dirty="0" smtClean="0">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gradFill rotWithShape="1">
          <a:gsLst>
            <a:gs pos="0">
              <a:schemeClr val="accent1">
                <a:lumMod val="40000"/>
                <a:lumOff val="60000"/>
              </a:schemeClr>
            </a:gs>
            <a:gs pos="25000">
              <a:schemeClr val="accent1">
                <a:lumMod val="60000"/>
                <a:lumOff val="40000"/>
              </a:schemeClr>
            </a:gs>
            <a:gs pos="100000">
              <a:schemeClr val="accent1">
                <a:lumMod val="75000"/>
              </a:schemeClr>
            </a:gs>
          </a:gsLst>
          <a:path path="circle">
            <a:fillToRect l="10000" t="110000" r="10000" b="100000"/>
          </a:path>
        </a:gradFill>
        <a:effectLst/>
      </p:bgPr>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714356"/>
            <a:ext cx="7851648" cy="1828800"/>
          </a:xfrm>
          <a:prstGeom prst="rect">
            <a:avLst/>
          </a:prstGeo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40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fr-FR" smtClean="0"/>
              <a:t>Cliquez pour modifier le style du titre</a:t>
            </a:r>
            <a:endParaRPr lang="en-US" dirty="0"/>
          </a:p>
        </p:txBody>
      </p:sp>
      <p:sp>
        <p:nvSpPr>
          <p:cNvPr id="17" name="Sous-titre 16"/>
          <p:cNvSpPr>
            <a:spLocks noGrp="1"/>
          </p:cNvSpPr>
          <p:nvPr>
            <p:ph type="subTitle" idx="1"/>
          </p:nvPr>
        </p:nvSpPr>
        <p:spPr>
          <a:xfrm>
            <a:off x="533400" y="2643182"/>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smtClean="0"/>
              <a:t>Cliquez pour modifier le style des sous-titres du masque</a:t>
            </a:r>
            <a:endParaRPr lang="en-US"/>
          </a:p>
        </p:txBody>
      </p:sp>
      <p:sp>
        <p:nvSpPr>
          <p:cNvPr id="4" name="Espace réservé de la date 29"/>
          <p:cNvSpPr>
            <a:spLocks noGrp="1"/>
          </p:cNvSpPr>
          <p:nvPr>
            <p:ph type="dt" sz="half" idx="10"/>
          </p:nvPr>
        </p:nvSpPr>
        <p:spPr>
          <a:xfrm>
            <a:off x="107504" y="6453336"/>
            <a:ext cx="1090464" cy="365125"/>
          </a:xfrm>
        </p:spPr>
        <p:txBody>
          <a:bodyPr/>
          <a:lstStyle>
            <a:lvl1pPr>
              <a:defRPr>
                <a:solidFill>
                  <a:srgbClr val="DBF5F9">
                    <a:shade val="90000"/>
                  </a:srgbClr>
                </a:solidFill>
              </a:defRPr>
            </a:lvl1pPr>
          </a:lstStyle>
          <a:p>
            <a:pPr>
              <a:defRPr/>
            </a:pPr>
            <a:fld id="{4835FF90-E0A9-4661-BE75-A6E2EDF614EB}" type="datetime1">
              <a:rPr lang="en-GB"/>
              <a:pPr>
                <a:defRPr/>
              </a:pPr>
              <a:t>01/10/2015</a:t>
            </a:fld>
            <a:endParaRPr lang="en-US" dirty="0"/>
          </a:p>
        </p:txBody>
      </p:sp>
      <p:sp>
        <p:nvSpPr>
          <p:cNvPr id="5" name="Espace réservé du pied de page 18"/>
          <p:cNvSpPr>
            <a:spLocks noGrp="1"/>
          </p:cNvSpPr>
          <p:nvPr>
            <p:ph type="ftr" sz="quarter" idx="11"/>
          </p:nvPr>
        </p:nvSpPr>
        <p:spPr>
          <a:xfrm>
            <a:off x="2195736" y="6453336"/>
            <a:ext cx="4752528" cy="365125"/>
          </a:xfrm>
        </p:spPr>
        <p:txBody>
          <a:bodyPr/>
          <a:lstStyle>
            <a:lvl1pPr>
              <a:defRPr b="1" baseline="0">
                <a:solidFill>
                  <a:srgbClr val="FFFF00"/>
                </a:solidFill>
              </a:defRPr>
            </a:lvl1pPr>
          </a:lstStyle>
          <a:p>
            <a:pPr>
              <a:defRPr/>
            </a:pPr>
            <a:r>
              <a:rPr lang="en-US" dirty="0" smtClean="0"/>
              <a:t>Thin-Film Solar Cells, </a:t>
            </a:r>
            <a:r>
              <a:rPr lang="en-US" dirty="0" err="1" smtClean="0"/>
              <a:t>Postdam</a:t>
            </a:r>
            <a:r>
              <a:rPr lang="en-US" dirty="0" smtClean="0"/>
              <a:t>, November 2-7, 2014</a:t>
            </a:r>
            <a:endParaRPr lang="en-US" dirty="0"/>
          </a:p>
        </p:txBody>
      </p:sp>
      <p:sp>
        <p:nvSpPr>
          <p:cNvPr id="6" name="Espace réservé du numéro de diapositive 26"/>
          <p:cNvSpPr>
            <a:spLocks noGrp="1"/>
          </p:cNvSpPr>
          <p:nvPr>
            <p:ph type="sldNum" sz="quarter" idx="12"/>
          </p:nvPr>
        </p:nvSpPr>
        <p:spPr/>
        <p:txBody>
          <a:bodyPr/>
          <a:lstStyle>
            <a:lvl1pPr>
              <a:defRPr>
                <a:solidFill>
                  <a:srgbClr val="DBF5F9">
                    <a:shade val="90000"/>
                  </a:srgbClr>
                </a:solidFill>
              </a:defRPr>
            </a:lvl1pPr>
          </a:lstStyle>
          <a:p>
            <a:pPr>
              <a:defRPr/>
            </a:pPr>
            <a:fld id="{9D119EB6-1D8F-43BB-BCB3-1E58CF657398}"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bg>
      <p:bgPr>
        <a:gradFill>
          <a:gsLst>
            <a:gs pos="13000">
              <a:schemeClr val="accent1">
                <a:lumMod val="60000"/>
                <a:lumOff val="40000"/>
              </a:schemeClr>
            </a:gs>
            <a:gs pos="50000">
              <a:schemeClr val="bg1"/>
            </a:gs>
            <a:gs pos="100000">
              <a:schemeClr val="bg1"/>
            </a:gs>
          </a:gsLst>
          <a:lin ang="5400000" scaled="0"/>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928670"/>
            <a:ext cx="8229600" cy="1153276"/>
          </a:xfrm>
          <a:prstGeom prst="rect">
            <a:avLst/>
          </a:prstGeom>
        </p:spPr>
        <p:txBody>
          <a:bodyPr/>
          <a:lstStyle/>
          <a:p>
            <a:r>
              <a:rPr lang="fr-FR" smtClean="0"/>
              <a:t>Cliquez pour modifier le style du titre</a:t>
            </a:r>
            <a:endParaRPr lang="en-US" dirty="0"/>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lvl1pPr>
              <a:defRPr/>
            </a:lvl1pPr>
          </a:lstStyle>
          <a:p>
            <a:pPr>
              <a:defRPr/>
            </a:pPr>
            <a:fld id="{1CAC17E8-4DB6-4FDB-AC35-F2D265A18650}" type="datetime1">
              <a:rPr lang="en-GB"/>
              <a:pPr>
                <a:defRPr/>
              </a:pPr>
              <a:t>01/10/2015</a:t>
            </a:fld>
            <a:endParaRPr lang="en-US" dirty="0"/>
          </a:p>
        </p:txBody>
      </p:sp>
      <p:sp>
        <p:nvSpPr>
          <p:cNvPr id="5" name="Espace réservé du pied de page 4"/>
          <p:cNvSpPr>
            <a:spLocks noGrp="1"/>
          </p:cNvSpPr>
          <p:nvPr>
            <p:ph type="ftr" sz="quarter" idx="11"/>
          </p:nvPr>
        </p:nvSpPr>
        <p:spPr>
          <a:xfrm>
            <a:off x="2667000" y="6356350"/>
            <a:ext cx="4065240" cy="365125"/>
          </a:xfrm>
        </p:spPr>
        <p:txBody>
          <a:bodyPr/>
          <a:lstStyle>
            <a:lvl1pPr>
              <a:defRPr>
                <a:solidFill>
                  <a:srgbClr val="04617B">
                    <a:shade val="90000"/>
                  </a:srgbClr>
                </a:solidFill>
              </a:defRPr>
            </a:lvl1pPr>
          </a:lstStyle>
          <a:p>
            <a:pPr>
              <a:defRPr/>
            </a:pPr>
            <a:r>
              <a:rPr lang="en-US" dirty="0" smtClean="0"/>
              <a:t>Thin-Film Solar Cells, </a:t>
            </a:r>
            <a:r>
              <a:rPr lang="en-US" dirty="0" err="1" smtClean="0"/>
              <a:t>Postdam</a:t>
            </a:r>
            <a:r>
              <a:rPr lang="en-US" dirty="0" smtClean="0"/>
              <a:t>, November 2-7, 2014</a:t>
            </a:r>
            <a:endParaRPr lang="en-US" dirty="0"/>
          </a:p>
        </p:txBody>
      </p:sp>
      <p:sp>
        <p:nvSpPr>
          <p:cNvPr id="6" name="Espace réservé du numéro de diapositive 5"/>
          <p:cNvSpPr>
            <a:spLocks noGrp="1"/>
          </p:cNvSpPr>
          <p:nvPr>
            <p:ph type="sldNum" sz="quarter" idx="12"/>
          </p:nvPr>
        </p:nvSpPr>
        <p:spPr/>
        <p:txBody>
          <a:bodyPr/>
          <a:lstStyle>
            <a:lvl1pPr>
              <a:defRPr/>
            </a:lvl1pPr>
          </a:lstStyle>
          <a:p>
            <a:pPr>
              <a:defRPr/>
            </a:pPr>
            <a:fld id="{ACB98DB2-BB30-42C7-8A2A-A555395166E5}"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Pr>
        <a:gradFill rotWithShape="1">
          <a:gsLst>
            <a:gs pos="0">
              <a:schemeClr val="accent1">
                <a:lumMod val="40000"/>
                <a:lumOff val="60000"/>
              </a:schemeClr>
            </a:gs>
            <a:gs pos="25000">
              <a:schemeClr val="accent1">
                <a:lumMod val="60000"/>
                <a:lumOff val="40000"/>
              </a:schemeClr>
            </a:gs>
            <a:gs pos="100000">
              <a:schemeClr val="accent1">
                <a:lumMod val="75000"/>
              </a:schemeClr>
            </a:gs>
          </a:gsLst>
          <a:path path="circle">
            <a:fillToRect l="10000" t="110000" r="10000" b="100000"/>
          </a:path>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prstGeom prst="rect">
            <a:avLst/>
          </a:prstGeo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40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fr-FR" smtClean="0"/>
              <a:t>Cliquez pour modifier le style du titre</a:t>
            </a:r>
            <a:endParaRPr lang="en-US" dirty="0"/>
          </a:p>
        </p:txBody>
      </p:sp>
      <p:sp>
        <p:nvSpPr>
          <p:cNvPr id="3" name="Espace réservé du texte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smtClean="0"/>
              <a:t>Cliquez pour modifier les styles du texte du masque</a:t>
            </a:r>
          </a:p>
        </p:txBody>
      </p:sp>
      <p:sp>
        <p:nvSpPr>
          <p:cNvPr id="4" name="Espace réservé de la date 3"/>
          <p:cNvSpPr>
            <a:spLocks noGrp="1"/>
          </p:cNvSpPr>
          <p:nvPr>
            <p:ph type="dt" sz="half" idx="10"/>
          </p:nvPr>
        </p:nvSpPr>
        <p:spPr>
          <a:xfrm>
            <a:off x="107504" y="6453336"/>
            <a:ext cx="2133600" cy="365125"/>
          </a:xfrm>
        </p:spPr>
        <p:txBody>
          <a:bodyPr/>
          <a:lstStyle>
            <a:lvl1pPr>
              <a:defRPr>
                <a:solidFill>
                  <a:srgbClr val="DBF5F9">
                    <a:shade val="90000"/>
                  </a:srgbClr>
                </a:solidFill>
              </a:defRPr>
            </a:lvl1pPr>
          </a:lstStyle>
          <a:p>
            <a:pPr>
              <a:defRPr/>
            </a:pPr>
            <a:fld id="{5076516D-99CA-4F38-9104-82222211701C}" type="datetime1">
              <a:rPr lang="en-GB"/>
              <a:pPr>
                <a:defRPr/>
              </a:pPr>
              <a:t>01/10/2015</a:t>
            </a:fld>
            <a:endParaRPr lang="en-US" dirty="0"/>
          </a:p>
        </p:txBody>
      </p:sp>
      <p:sp>
        <p:nvSpPr>
          <p:cNvPr id="5" name="Espace réservé du pied de page 4"/>
          <p:cNvSpPr>
            <a:spLocks noGrp="1"/>
          </p:cNvSpPr>
          <p:nvPr>
            <p:ph type="ftr" sz="quarter" idx="11"/>
          </p:nvPr>
        </p:nvSpPr>
        <p:spPr>
          <a:xfrm>
            <a:off x="2483768" y="6448251"/>
            <a:ext cx="4248472" cy="365125"/>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a:solidFill>
                  <a:srgbClr val="DBF5F9">
                    <a:shade val="90000"/>
                  </a:srgbClr>
                </a:solidFill>
              </a:defRPr>
            </a:lvl1pPr>
          </a:lstStyle>
          <a:p>
            <a:pPr>
              <a:defRPr/>
            </a:pPr>
            <a:r>
              <a:rPr lang="en-US" dirty="0" smtClean="0">
                <a:solidFill>
                  <a:prstClr val="black">
                    <a:shade val="50000"/>
                  </a:prstClr>
                </a:solidFill>
              </a:rPr>
              <a:t>Thin-Film Solar Cells, </a:t>
            </a:r>
            <a:r>
              <a:rPr lang="en-US" dirty="0" err="1" smtClean="0">
                <a:solidFill>
                  <a:prstClr val="black">
                    <a:shade val="50000"/>
                  </a:prstClr>
                </a:solidFill>
              </a:rPr>
              <a:t>Postdam</a:t>
            </a:r>
            <a:r>
              <a:rPr lang="en-US" dirty="0" smtClean="0">
                <a:solidFill>
                  <a:prstClr val="black">
                    <a:shade val="50000"/>
                  </a:prstClr>
                </a:solidFill>
              </a:rPr>
              <a:t>, November 2-7, 2014</a:t>
            </a:r>
            <a:endParaRPr lang="en-US" dirty="0">
              <a:solidFill>
                <a:prstClr val="black">
                  <a:shade val="50000"/>
                </a:prstClr>
              </a:solidFill>
            </a:endParaRPr>
          </a:p>
        </p:txBody>
      </p:sp>
      <p:sp>
        <p:nvSpPr>
          <p:cNvPr id="6" name="Espace réservé du numéro de diapositive 5"/>
          <p:cNvSpPr>
            <a:spLocks noGrp="1"/>
          </p:cNvSpPr>
          <p:nvPr>
            <p:ph type="sldNum" sz="quarter" idx="12"/>
          </p:nvPr>
        </p:nvSpPr>
        <p:spPr/>
        <p:txBody>
          <a:bodyPr/>
          <a:lstStyle>
            <a:lvl1pPr>
              <a:defRPr>
                <a:solidFill>
                  <a:srgbClr val="DBF5F9">
                    <a:shade val="90000"/>
                  </a:srgbClr>
                </a:solidFill>
              </a:defRPr>
            </a:lvl1pPr>
          </a:lstStyle>
          <a:p>
            <a:pPr>
              <a:defRPr/>
            </a:pPr>
            <a:fld id="{AD9E483B-7232-4CAF-89D5-BC6D766DCACC}"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a:prstGeom prst="rect">
            <a:avLst/>
          </a:prstGeom>
        </p:spPr>
        <p:txBody>
          <a:bodyPr/>
          <a:lstStyle/>
          <a:p>
            <a:r>
              <a:rPr lang="fr-FR" smtClean="0"/>
              <a:t>Cliquez pour modifier le style du titre</a:t>
            </a:r>
            <a:endParaRPr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4"/>
          <p:cNvSpPr>
            <a:spLocks noGrp="1"/>
          </p:cNvSpPr>
          <p:nvPr>
            <p:ph type="dt" sz="half" idx="10"/>
          </p:nvPr>
        </p:nvSpPr>
        <p:spPr/>
        <p:txBody>
          <a:bodyPr/>
          <a:lstStyle>
            <a:lvl1pPr>
              <a:defRPr/>
            </a:lvl1pPr>
          </a:lstStyle>
          <a:p>
            <a:pPr>
              <a:defRPr/>
            </a:pPr>
            <a:fld id="{1FAAE0FC-3794-4A83-9773-EC7505008094}" type="datetime1">
              <a:rPr lang="en-GB"/>
              <a:pPr>
                <a:defRPr/>
              </a:pPr>
              <a:t>01/10/2015</a:t>
            </a:fld>
            <a:endParaRPr lang="en-US" dirty="0"/>
          </a:p>
        </p:txBody>
      </p:sp>
      <p:sp>
        <p:nvSpPr>
          <p:cNvPr id="6" name="Espace réservé du pied de page 5"/>
          <p:cNvSpPr>
            <a:spLocks noGrp="1"/>
          </p:cNvSpPr>
          <p:nvPr>
            <p:ph type="ftr" sz="quarter" idx="11"/>
          </p:nvPr>
        </p:nvSpPr>
        <p:spPr/>
        <p:txBody>
          <a:bodyPr/>
          <a:lstStyle>
            <a:lvl1pPr>
              <a:defRPr>
                <a:solidFill>
                  <a:srgbClr val="04617B">
                    <a:shade val="90000"/>
                  </a:srgbClr>
                </a:solidFill>
              </a:defRPr>
            </a:lvl1pPr>
          </a:lstStyle>
          <a:p>
            <a:pPr>
              <a:defRPr/>
            </a:pPr>
            <a:r>
              <a:rPr lang="en-US" dirty="0" smtClean="0"/>
              <a:t>Thin-Film Solar Cells, </a:t>
            </a:r>
            <a:r>
              <a:rPr lang="en-US" dirty="0" err="1" smtClean="0"/>
              <a:t>Postdam</a:t>
            </a:r>
            <a:r>
              <a:rPr lang="en-US" dirty="0" smtClean="0"/>
              <a:t>, November 2-7, 2014</a:t>
            </a:r>
            <a:endParaRPr lang="en-US" dirty="0"/>
          </a:p>
        </p:txBody>
      </p:sp>
      <p:sp>
        <p:nvSpPr>
          <p:cNvPr id="7" name="Espace réservé du numéro de diapositive 6"/>
          <p:cNvSpPr>
            <a:spLocks noGrp="1"/>
          </p:cNvSpPr>
          <p:nvPr>
            <p:ph type="sldNum" sz="quarter" idx="12"/>
          </p:nvPr>
        </p:nvSpPr>
        <p:spPr/>
        <p:txBody>
          <a:bodyPr/>
          <a:lstStyle>
            <a:lvl1pPr>
              <a:defRPr/>
            </a:lvl1pPr>
          </a:lstStyle>
          <a:p>
            <a:pPr>
              <a:defRPr/>
            </a:pPr>
            <a:fld id="{162B7519-3FCE-4E30-8BBA-18112CD79A52}"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a:prstGeom prst="rect">
            <a:avLst/>
          </a:prstGeom>
        </p:spPr>
        <p:txBody>
          <a:bodyPr/>
          <a:lstStyle>
            <a:lvl1pPr>
              <a:defRPr/>
            </a:lvl1pPr>
          </a:lstStyle>
          <a:p>
            <a:r>
              <a:rPr lang="fr-FR" smtClean="0"/>
              <a:t>Cliquez pour modifier le style du titre</a:t>
            </a:r>
            <a:endParaRPr lang="en-US" dirty="0"/>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0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normAutofit/>
          </a:bodyPr>
          <a:lstStyle>
            <a:lvl1pPr marL="0" indent="0">
              <a:buNone/>
              <a:defRPr sz="20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6"/>
          <p:cNvSpPr>
            <a:spLocks noGrp="1"/>
          </p:cNvSpPr>
          <p:nvPr>
            <p:ph type="dt" sz="half" idx="10"/>
          </p:nvPr>
        </p:nvSpPr>
        <p:spPr/>
        <p:txBody>
          <a:bodyPr/>
          <a:lstStyle>
            <a:lvl1pPr>
              <a:defRPr/>
            </a:lvl1pPr>
          </a:lstStyle>
          <a:p>
            <a:pPr>
              <a:defRPr/>
            </a:pPr>
            <a:fld id="{C8CD9734-17FC-4812-A679-AAEE6599931F}" type="datetime1">
              <a:rPr lang="en-GB"/>
              <a:pPr>
                <a:defRPr/>
              </a:pPr>
              <a:t>01/10/2015</a:t>
            </a:fld>
            <a:endParaRPr lang="en-US" dirty="0"/>
          </a:p>
        </p:txBody>
      </p:sp>
      <p:sp>
        <p:nvSpPr>
          <p:cNvPr id="8" name="Espace réservé du pied de page 7"/>
          <p:cNvSpPr>
            <a:spLocks noGrp="1"/>
          </p:cNvSpPr>
          <p:nvPr>
            <p:ph type="ftr" sz="quarter" idx="11"/>
          </p:nvPr>
        </p:nvSpPr>
        <p:spPr/>
        <p:txBody>
          <a:bodyPr/>
          <a:lstStyle>
            <a:lvl1pPr>
              <a:defRPr>
                <a:solidFill>
                  <a:srgbClr val="04617B">
                    <a:shade val="90000"/>
                  </a:srgbClr>
                </a:solidFill>
              </a:defRPr>
            </a:lvl1pPr>
          </a:lstStyle>
          <a:p>
            <a:pPr>
              <a:defRPr/>
            </a:pPr>
            <a:r>
              <a:rPr lang="en-US" dirty="0" smtClean="0"/>
              <a:t>Thin-Film Solar Cells, </a:t>
            </a:r>
            <a:r>
              <a:rPr lang="en-US" dirty="0" err="1" smtClean="0"/>
              <a:t>Postdam</a:t>
            </a:r>
            <a:r>
              <a:rPr lang="en-US" dirty="0" smtClean="0"/>
              <a:t>, November 2-7, 2014</a:t>
            </a:r>
            <a:endParaRPr lang="en-US" dirty="0"/>
          </a:p>
        </p:txBody>
      </p:sp>
      <p:sp>
        <p:nvSpPr>
          <p:cNvPr id="9" name="Espace réservé du numéro de diapositive 8"/>
          <p:cNvSpPr>
            <a:spLocks noGrp="1"/>
          </p:cNvSpPr>
          <p:nvPr>
            <p:ph type="sldNum" sz="quarter" idx="12"/>
          </p:nvPr>
        </p:nvSpPr>
        <p:spPr/>
        <p:txBody>
          <a:bodyPr/>
          <a:lstStyle>
            <a:lvl1pPr>
              <a:defRPr/>
            </a:lvl1pPr>
          </a:lstStyle>
          <a:p>
            <a:pPr>
              <a:defRPr/>
            </a:pPr>
            <a:fld id="{B4C10A42-9E25-42CA-B5D2-4F603C3D3F3B}"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a:prstGeom prst="rect">
            <a:avLst/>
          </a:prstGeom>
        </p:spPr>
        <p:txBody>
          <a:bodyPr>
            <a:noAutofit/>
            <a:scene3d>
              <a:camera prst="orthographicFront"/>
              <a:lightRig rig="freezing" dir="t">
                <a:rot lat="0" lon="0" rev="5640000"/>
              </a:lightRig>
            </a:scene3d>
            <a:sp3d prstMaterial="flat">
              <a:contourClr>
                <a:schemeClr val="tx2"/>
              </a:contourClr>
            </a:sp3d>
          </a:bodyPr>
          <a:lstStyle>
            <a:lvl1pPr algn="l" rtl="0">
              <a:spcBef>
                <a:spcPct val="0"/>
              </a:spcBef>
              <a:buNone/>
              <a:defRPr sz="4000" b="0">
                <a:ln>
                  <a:noFill/>
                </a:ln>
                <a:solidFill>
                  <a:schemeClr val="tx2"/>
                </a:solidFill>
                <a:effectLst/>
                <a:latin typeface="+mj-lt"/>
                <a:ea typeface="+mj-ea"/>
                <a:cs typeface="+mj-cs"/>
              </a:defRPr>
            </a:lvl1pPr>
          </a:lstStyle>
          <a:p>
            <a:r>
              <a:rPr lang="fr-FR" smtClean="0"/>
              <a:t>Cliquez pour modifier le style du titre</a:t>
            </a:r>
            <a:endParaRPr lang="en-US" dirty="0"/>
          </a:p>
        </p:txBody>
      </p:sp>
      <p:sp>
        <p:nvSpPr>
          <p:cNvPr id="3" name="Espace réservé de la date 2"/>
          <p:cNvSpPr>
            <a:spLocks noGrp="1"/>
          </p:cNvSpPr>
          <p:nvPr>
            <p:ph type="dt" sz="half" idx="10"/>
          </p:nvPr>
        </p:nvSpPr>
        <p:spPr/>
        <p:txBody>
          <a:bodyPr/>
          <a:lstStyle>
            <a:lvl1pPr>
              <a:defRPr/>
            </a:lvl1pPr>
          </a:lstStyle>
          <a:p>
            <a:pPr>
              <a:defRPr/>
            </a:pPr>
            <a:fld id="{BE72D07D-29D7-46F3-A9E1-693AA2B94A6E}" type="datetime1">
              <a:rPr lang="en-GB"/>
              <a:pPr>
                <a:defRPr/>
              </a:pPr>
              <a:t>01/10/2015</a:t>
            </a:fld>
            <a:endParaRPr lang="en-US" dirty="0"/>
          </a:p>
        </p:txBody>
      </p:sp>
      <p:sp>
        <p:nvSpPr>
          <p:cNvPr id="4" name="Espace réservé du pied de page 3"/>
          <p:cNvSpPr>
            <a:spLocks noGrp="1"/>
          </p:cNvSpPr>
          <p:nvPr>
            <p:ph type="ftr" sz="quarter" idx="11"/>
          </p:nvPr>
        </p:nvSpPr>
        <p:spPr/>
        <p:txBody>
          <a:bodyPr/>
          <a:lstStyle>
            <a:lvl1pPr>
              <a:defRPr>
                <a:solidFill>
                  <a:srgbClr val="04617B">
                    <a:shade val="90000"/>
                  </a:srgbClr>
                </a:solidFill>
              </a:defRPr>
            </a:lvl1pPr>
          </a:lstStyle>
          <a:p>
            <a:pPr>
              <a:defRPr/>
            </a:pPr>
            <a:r>
              <a:rPr lang="en-US" dirty="0" smtClean="0"/>
              <a:t>Thin-Film Solar Cells, </a:t>
            </a:r>
            <a:r>
              <a:rPr lang="en-US" dirty="0" err="1" smtClean="0"/>
              <a:t>Postdam</a:t>
            </a:r>
            <a:r>
              <a:rPr lang="en-US" dirty="0" smtClean="0"/>
              <a:t>, November 2-7, 2014</a:t>
            </a:r>
            <a:endParaRPr lang="en-US" dirty="0"/>
          </a:p>
        </p:txBody>
      </p:sp>
      <p:sp>
        <p:nvSpPr>
          <p:cNvPr id="5" name="Espace réservé du numéro de diapositive 4"/>
          <p:cNvSpPr>
            <a:spLocks noGrp="1"/>
          </p:cNvSpPr>
          <p:nvPr>
            <p:ph type="sldNum" sz="quarter" idx="12"/>
          </p:nvPr>
        </p:nvSpPr>
        <p:spPr/>
        <p:txBody>
          <a:bodyPr/>
          <a:lstStyle>
            <a:lvl1pPr>
              <a:defRPr/>
            </a:lvl1pPr>
          </a:lstStyle>
          <a:p>
            <a:pPr>
              <a:defRPr/>
            </a:pPr>
            <a:fld id="{E94C67B0-F0BD-48EA-BAAE-F590AF934FEF}"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pPr>
              <a:defRPr/>
            </a:pPr>
            <a:fld id="{28EB7C51-CDA1-47DD-B5F8-872347A26F5E}" type="datetime1">
              <a:rPr lang="en-GB"/>
              <a:pPr>
                <a:defRPr/>
              </a:pPr>
              <a:t>01/10/2015</a:t>
            </a:fld>
            <a:endParaRPr lang="en-US" dirty="0"/>
          </a:p>
        </p:txBody>
      </p:sp>
      <p:sp>
        <p:nvSpPr>
          <p:cNvPr id="3" name="Espace réservé du pied de page 2"/>
          <p:cNvSpPr>
            <a:spLocks noGrp="1"/>
          </p:cNvSpPr>
          <p:nvPr>
            <p:ph type="ftr" sz="quarter" idx="11"/>
          </p:nvPr>
        </p:nvSpPr>
        <p:spPr/>
        <p:txBody>
          <a:bodyPr/>
          <a:lstStyle>
            <a:lvl1pPr>
              <a:defRPr>
                <a:solidFill>
                  <a:srgbClr val="04617B">
                    <a:shade val="90000"/>
                  </a:srgbClr>
                </a:solidFill>
              </a:defRPr>
            </a:lvl1pPr>
          </a:lstStyle>
          <a:p>
            <a:pPr>
              <a:defRPr/>
            </a:pPr>
            <a:r>
              <a:rPr lang="en-US" dirty="0" smtClean="0"/>
              <a:t>Thin-Film Solar Cells, </a:t>
            </a:r>
            <a:r>
              <a:rPr lang="en-US" dirty="0" err="1" smtClean="0"/>
              <a:t>Postdam</a:t>
            </a:r>
            <a:r>
              <a:rPr lang="en-US" dirty="0" smtClean="0"/>
              <a:t>, November 2-7, 2014</a:t>
            </a:r>
            <a:endParaRPr lang="en-US" dirty="0"/>
          </a:p>
        </p:txBody>
      </p:sp>
      <p:sp>
        <p:nvSpPr>
          <p:cNvPr id="4" name="Espace réservé du numéro de diapositive 3"/>
          <p:cNvSpPr>
            <a:spLocks noGrp="1"/>
          </p:cNvSpPr>
          <p:nvPr>
            <p:ph type="sldNum" sz="quarter" idx="12"/>
          </p:nvPr>
        </p:nvSpPr>
        <p:spPr/>
        <p:txBody>
          <a:bodyPr/>
          <a:lstStyle>
            <a:lvl1pPr>
              <a:defRPr/>
            </a:lvl1pPr>
          </a:lstStyle>
          <a:p>
            <a:pPr>
              <a:defRPr/>
            </a:pPr>
            <a:fld id="{E271DCA0-CA5A-4A17-96D4-F6408076BEC5}"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a:prstGeom prst="rect">
            <a:avLst/>
          </a:prstGeo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fr-FR" smtClean="0"/>
              <a:t>Cliquez pour modifier le style du titre</a:t>
            </a:r>
            <a:endParaRPr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4"/>
          <p:cNvSpPr>
            <a:spLocks noGrp="1"/>
          </p:cNvSpPr>
          <p:nvPr>
            <p:ph type="dt" sz="half" idx="10"/>
          </p:nvPr>
        </p:nvSpPr>
        <p:spPr/>
        <p:txBody>
          <a:bodyPr/>
          <a:lstStyle>
            <a:lvl1pPr>
              <a:defRPr/>
            </a:lvl1pPr>
          </a:lstStyle>
          <a:p>
            <a:pPr>
              <a:defRPr/>
            </a:pPr>
            <a:fld id="{108FED40-ADDE-465A-935D-DB9CC378F5A1}" type="datetime1">
              <a:rPr lang="en-GB"/>
              <a:pPr>
                <a:defRPr/>
              </a:pPr>
              <a:t>01/10/2015</a:t>
            </a:fld>
            <a:endParaRPr lang="en-US" dirty="0"/>
          </a:p>
        </p:txBody>
      </p:sp>
      <p:sp>
        <p:nvSpPr>
          <p:cNvPr id="6" name="Espace réservé du pied de page 5"/>
          <p:cNvSpPr>
            <a:spLocks noGrp="1"/>
          </p:cNvSpPr>
          <p:nvPr>
            <p:ph type="ftr" sz="quarter" idx="11"/>
          </p:nvPr>
        </p:nvSpPr>
        <p:spPr/>
        <p:txBody>
          <a:bodyPr/>
          <a:lstStyle>
            <a:lvl1pPr>
              <a:defRPr>
                <a:solidFill>
                  <a:srgbClr val="04617B">
                    <a:shade val="90000"/>
                  </a:srgbClr>
                </a:solidFill>
              </a:defRPr>
            </a:lvl1pPr>
          </a:lstStyle>
          <a:p>
            <a:pPr>
              <a:defRPr/>
            </a:pPr>
            <a:r>
              <a:rPr lang="en-US" dirty="0" smtClean="0"/>
              <a:t>Thin-Film Solar Cells, </a:t>
            </a:r>
            <a:r>
              <a:rPr lang="en-US" dirty="0" err="1" smtClean="0"/>
              <a:t>Postdam</a:t>
            </a:r>
            <a:r>
              <a:rPr lang="en-US" dirty="0" smtClean="0"/>
              <a:t>, November 2-7, 2014</a:t>
            </a:r>
            <a:endParaRPr lang="en-US" dirty="0"/>
          </a:p>
        </p:txBody>
      </p:sp>
      <p:sp>
        <p:nvSpPr>
          <p:cNvPr id="7" name="Espace réservé du numéro de diapositive 6"/>
          <p:cNvSpPr>
            <a:spLocks noGrp="1"/>
          </p:cNvSpPr>
          <p:nvPr>
            <p:ph type="sldNum" sz="quarter" idx="12"/>
          </p:nvPr>
        </p:nvSpPr>
        <p:spPr/>
        <p:txBody>
          <a:bodyPr/>
          <a:lstStyle>
            <a:lvl1pPr>
              <a:defRPr/>
            </a:lvl1pPr>
          </a:lstStyle>
          <a:p>
            <a:pPr>
              <a:defRPr/>
            </a:pPr>
            <a:fld id="{0369EC38-CDEB-4C20-9088-BEE52AFC12B3}"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13000">
              <a:schemeClr val="accent1">
                <a:lumMod val="60000"/>
                <a:lumOff val="40000"/>
                <a:alpha val="76000"/>
              </a:schemeClr>
            </a:gs>
            <a:gs pos="50000">
              <a:schemeClr val="bg1"/>
            </a:gs>
            <a:gs pos="100000">
              <a:schemeClr val="bg1"/>
            </a:gs>
          </a:gsLst>
          <a:lin ang="5400000" scaled="0"/>
        </a:gradFill>
        <a:effectLst/>
      </p:bgPr>
    </p:bg>
    <p:spTree>
      <p:nvGrpSpPr>
        <p:cNvPr id="1" name=""/>
        <p:cNvGrpSpPr/>
        <p:nvPr/>
      </p:nvGrpSpPr>
      <p:grpSpPr>
        <a:xfrm>
          <a:off x="0" y="0"/>
          <a:ext cx="0" cy="0"/>
          <a:chOff x="0" y="0"/>
          <a:chExt cx="0" cy="0"/>
        </a:xfrm>
      </p:grpSpPr>
      <p:sp>
        <p:nvSpPr>
          <p:cNvPr id="34818" name="Espace réservé du texte 29"/>
          <p:cNvSpPr>
            <a:spLocks noGrp="1"/>
          </p:cNvSpPr>
          <p:nvPr>
            <p:ph type="body" idx="1"/>
          </p:nvPr>
        </p:nvSpPr>
        <p:spPr bwMode="auto">
          <a:xfrm>
            <a:off x="457200" y="2143125"/>
            <a:ext cx="8229600" cy="41814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defRPr>
            </a:lvl1pPr>
          </a:lstStyle>
          <a:p>
            <a:pPr>
              <a:defRPr/>
            </a:pPr>
            <a:fld id="{0414A195-9F04-45A1-ABB7-B537A3E3F2D2}" type="datetime1">
              <a:rPr lang="en-GB"/>
              <a:pPr>
                <a:defRPr/>
              </a:pPr>
              <a:t>01/10/2015</a:t>
            </a:fld>
            <a:endParaRPr lang="en-US" dirty="0">
              <a:solidFill>
                <a:prstClr val="black">
                  <a:shade val="50000"/>
                </a:prstClr>
              </a:solidFill>
            </a:endParaRPr>
          </a:p>
        </p:txBody>
      </p:sp>
      <p:sp>
        <p:nvSpPr>
          <p:cNvPr id="22" name="Espace réservé du pied de page 21"/>
          <p:cNvSpPr>
            <a:spLocks noGrp="1"/>
          </p:cNvSpPr>
          <p:nvPr>
            <p:ph type="ftr" sz="quarter" idx="3"/>
          </p:nvPr>
        </p:nvSpPr>
        <p:spPr>
          <a:xfrm>
            <a:off x="2667000" y="6356350"/>
            <a:ext cx="4209256"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prstClr val="black">
                    <a:shade val="50000"/>
                  </a:prstClr>
                </a:solidFill>
                <a:latin typeface="+mn-lt"/>
              </a:defRPr>
            </a:lvl1pPr>
          </a:lstStyle>
          <a:p>
            <a:pPr>
              <a:defRPr/>
            </a:pPr>
            <a:r>
              <a:rPr lang="en-US" dirty="0" smtClean="0"/>
              <a:t>Thin-Film Solar Cells, </a:t>
            </a:r>
            <a:r>
              <a:rPr lang="en-US" dirty="0" err="1" smtClean="0"/>
              <a:t>Postdam</a:t>
            </a:r>
            <a:r>
              <a:rPr lang="en-US" dirty="0" smtClean="0"/>
              <a:t>, November 2-7, 2014</a:t>
            </a:r>
            <a:endParaRPr lang="en-US" dirty="0"/>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rgbClr val="04617B">
                    <a:shade val="90000"/>
                  </a:srgbClr>
                </a:solidFill>
                <a:latin typeface="+mn-lt"/>
              </a:defRPr>
            </a:lvl1pPr>
          </a:lstStyle>
          <a:p>
            <a:pPr>
              <a:defRPr/>
            </a:pPr>
            <a:fld id="{0F54337B-87B6-4A70-AC14-3D1B4A68E63F}" type="slidenum">
              <a:rPr lang="en-US"/>
              <a:pPr>
                <a:defRPr/>
              </a:pPr>
              <a:t>‹#›</a:t>
            </a:fld>
            <a:endParaRPr lang="en-US" dirty="0">
              <a:solidFill>
                <a:prstClr val="black">
                  <a:shade val="50000"/>
                </a:prstClr>
              </a:solidFill>
            </a:endParaRPr>
          </a:p>
        </p:txBody>
      </p:sp>
      <p:pic>
        <p:nvPicPr>
          <p:cNvPr id="34822" name="Image 10" descr="banner1288_290.png"/>
          <p:cNvPicPr>
            <a:picLocks noChangeAspect="1"/>
          </p:cNvPicPr>
          <p:nvPr/>
        </p:nvPicPr>
        <p:blipFill>
          <a:blip r:embed="rId10"/>
          <a:srcRect/>
          <a:stretch>
            <a:fillRect/>
          </a:stretch>
        </p:blipFill>
        <p:spPr bwMode="auto">
          <a:xfrm>
            <a:off x="0" y="0"/>
            <a:ext cx="9144000" cy="2058988"/>
          </a:xfrm>
          <a:prstGeom prst="rect">
            <a:avLst/>
          </a:prstGeom>
          <a:noFill/>
          <a:ln w="9525">
            <a:noFill/>
            <a:miter lim="800000"/>
            <a:headEnd/>
            <a:tailEnd/>
          </a:ln>
        </p:spPr>
      </p:pic>
      <p:sp>
        <p:nvSpPr>
          <p:cNvPr id="34823" name="Espace réservé du titre 8"/>
          <p:cNvSpPr>
            <a:spLocks noGrp="1"/>
          </p:cNvSpPr>
          <p:nvPr>
            <p:ph type="title"/>
          </p:nvPr>
        </p:nvSpPr>
        <p:spPr bwMode="auto">
          <a:xfrm>
            <a:off x="457200" y="928688"/>
            <a:ext cx="8229600" cy="1152525"/>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fr-FR" smtClean="0"/>
              <a:t>Cliquez pour modifier le style du titre</a:t>
            </a:r>
            <a:endParaRPr lang="en-US" smtClean="0"/>
          </a:p>
        </p:txBody>
      </p:sp>
    </p:spTree>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Lst>
  <p:hf hdr="0"/>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Lucida Sans" pitchFamily="34" charset="0"/>
        </a:defRPr>
      </a:lvl2pPr>
      <a:lvl3pPr algn="l" rtl="0" eaLnBrk="0" fontAlgn="base" hangingPunct="0">
        <a:spcBef>
          <a:spcPct val="0"/>
        </a:spcBef>
        <a:spcAft>
          <a:spcPct val="0"/>
        </a:spcAft>
        <a:defRPr sz="4000">
          <a:solidFill>
            <a:schemeClr val="tx2"/>
          </a:solidFill>
          <a:latin typeface="Lucida Sans" pitchFamily="34" charset="0"/>
        </a:defRPr>
      </a:lvl3pPr>
      <a:lvl4pPr algn="l" rtl="0" eaLnBrk="0" fontAlgn="base" hangingPunct="0">
        <a:spcBef>
          <a:spcPct val="0"/>
        </a:spcBef>
        <a:spcAft>
          <a:spcPct val="0"/>
        </a:spcAft>
        <a:defRPr sz="4000">
          <a:solidFill>
            <a:schemeClr val="tx2"/>
          </a:solidFill>
          <a:latin typeface="Lucida Sans" pitchFamily="34" charset="0"/>
        </a:defRPr>
      </a:lvl4pPr>
      <a:lvl5pPr algn="l" rtl="0" eaLnBrk="0" fontAlgn="base" hangingPunct="0">
        <a:spcBef>
          <a:spcPct val="0"/>
        </a:spcBef>
        <a:spcAft>
          <a:spcPct val="0"/>
        </a:spcAft>
        <a:defRPr sz="4000">
          <a:solidFill>
            <a:schemeClr val="tx2"/>
          </a:solidFill>
          <a:latin typeface="Lucida Sans" pitchFamily="34" charset="0"/>
        </a:defRPr>
      </a:lvl5pPr>
      <a:lvl6pPr marL="457200" algn="l" rtl="0" fontAlgn="base">
        <a:spcBef>
          <a:spcPct val="0"/>
        </a:spcBef>
        <a:spcAft>
          <a:spcPct val="0"/>
        </a:spcAft>
        <a:defRPr sz="4000">
          <a:solidFill>
            <a:schemeClr val="tx2"/>
          </a:solidFill>
          <a:latin typeface="Lucida Sans" pitchFamily="34" charset="0"/>
        </a:defRPr>
      </a:lvl6pPr>
      <a:lvl7pPr marL="914400" algn="l" rtl="0" fontAlgn="base">
        <a:spcBef>
          <a:spcPct val="0"/>
        </a:spcBef>
        <a:spcAft>
          <a:spcPct val="0"/>
        </a:spcAft>
        <a:defRPr sz="4000">
          <a:solidFill>
            <a:schemeClr val="tx2"/>
          </a:solidFill>
          <a:latin typeface="Lucida Sans" pitchFamily="34" charset="0"/>
        </a:defRPr>
      </a:lvl7pPr>
      <a:lvl8pPr marL="1371600" algn="l" rtl="0" fontAlgn="base">
        <a:spcBef>
          <a:spcPct val="0"/>
        </a:spcBef>
        <a:spcAft>
          <a:spcPct val="0"/>
        </a:spcAft>
        <a:defRPr sz="4000">
          <a:solidFill>
            <a:schemeClr val="tx2"/>
          </a:solidFill>
          <a:latin typeface="Lucida Sans" pitchFamily="34" charset="0"/>
        </a:defRPr>
      </a:lvl8pPr>
      <a:lvl9pPr marL="1828800" algn="l" rtl="0" fontAlgn="base">
        <a:spcBef>
          <a:spcPct val="0"/>
        </a:spcBef>
        <a:spcAft>
          <a:spcPct val="0"/>
        </a:spcAft>
        <a:defRPr sz="4000">
          <a:solidFill>
            <a:schemeClr val="tx2"/>
          </a:solidFill>
          <a:latin typeface="Lucida Sans"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4.xml"/><Relationship Id="rId7" Type="http://schemas.openxmlformats.org/officeDocument/2006/relationships/image" Target="../media/image7.w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6.png"/><Relationship Id="rId4" Type="http://schemas.openxmlformats.org/officeDocument/2006/relationships/oleObject" Target="../embeddings/oleObject1.bin"/><Relationship Id="rId9" Type="http://schemas.openxmlformats.org/officeDocument/2006/relationships/image" Target="../media/image8.w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12.wmf"/><Relationship Id="rId3" Type="http://schemas.openxmlformats.org/officeDocument/2006/relationships/notesSlide" Target="../notesSlides/notesSlide5.xml"/><Relationship Id="rId7" Type="http://schemas.openxmlformats.org/officeDocument/2006/relationships/image" Target="../media/image6.png"/><Relationship Id="rId12" Type="http://schemas.openxmlformats.org/officeDocument/2006/relationships/oleObject" Target="../embeddings/oleObject8.bin"/><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oleObject" Target="../embeddings/oleObject5.bin"/><Relationship Id="rId11" Type="http://schemas.openxmlformats.org/officeDocument/2006/relationships/image" Target="../media/image11.wmf"/><Relationship Id="rId5" Type="http://schemas.openxmlformats.org/officeDocument/2006/relationships/image" Target="../media/image9.png"/><Relationship Id="rId15" Type="http://schemas.openxmlformats.org/officeDocument/2006/relationships/image" Target="../media/image13.wmf"/><Relationship Id="rId10" Type="http://schemas.openxmlformats.org/officeDocument/2006/relationships/oleObject" Target="../embeddings/oleObject7.bin"/><Relationship Id="rId4" Type="http://schemas.openxmlformats.org/officeDocument/2006/relationships/oleObject" Target="../embeddings/oleObject4.bin"/><Relationship Id="rId9" Type="http://schemas.openxmlformats.org/officeDocument/2006/relationships/image" Target="../media/image10.wmf"/><Relationship Id="rId14" Type="http://schemas.openxmlformats.org/officeDocument/2006/relationships/oleObject" Target="../embeddings/oleObject9.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notesSlide" Target="../notesSlides/notesSlide6.xml"/><Relationship Id="rId7" Type="http://schemas.openxmlformats.org/officeDocument/2006/relationships/image" Target="../media/image15.wmf"/><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oleObject" Target="../embeddings/oleObject11.bin"/><Relationship Id="rId5" Type="http://schemas.openxmlformats.org/officeDocument/2006/relationships/image" Target="../media/image14.wmf"/><Relationship Id="rId4" Type="http://schemas.openxmlformats.org/officeDocument/2006/relationships/oleObject" Target="../embeddings/oleObject10.bin"/><Relationship Id="rId9" Type="http://schemas.openxmlformats.org/officeDocument/2006/relationships/image" Target="../media/image16.w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8.wmf"/><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oleObject" Target="../embeddings/oleObject14.bin"/><Relationship Id="rId5" Type="http://schemas.openxmlformats.org/officeDocument/2006/relationships/image" Target="../media/image17.wmf"/><Relationship Id="rId4" Type="http://schemas.openxmlformats.org/officeDocument/2006/relationships/oleObject" Target="../embeddings/oleObject13.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7.bin"/><Relationship Id="rId3" Type="http://schemas.openxmlformats.org/officeDocument/2006/relationships/notesSlide" Target="../notesSlides/notesSlide9.xml"/><Relationship Id="rId7" Type="http://schemas.openxmlformats.org/officeDocument/2006/relationships/image" Target="../media/image20.wmf"/><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oleObject" Target="../embeddings/oleObject16.bin"/><Relationship Id="rId11" Type="http://schemas.openxmlformats.org/officeDocument/2006/relationships/image" Target="../media/image22.wmf"/><Relationship Id="rId5" Type="http://schemas.openxmlformats.org/officeDocument/2006/relationships/image" Target="../media/image19.wmf"/><Relationship Id="rId10" Type="http://schemas.openxmlformats.org/officeDocument/2006/relationships/oleObject" Target="../embeddings/oleObject18.bin"/><Relationship Id="rId4" Type="http://schemas.openxmlformats.org/officeDocument/2006/relationships/oleObject" Target="../embeddings/oleObject15.bin"/><Relationship Id="rId9" Type="http://schemas.openxmlformats.org/officeDocument/2006/relationships/image" Target="../media/image21.wm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vmlDrawing" Target="../drawings/vmlDrawing6.vml"/><Relationship Id="rId5" Type="http://schemas.openxmlformats.org/officeDocument/2006/relationships/image" Target="../media/image23.png"/><Relationship Id="rId4" Type="http://schemas.openxmlformats.org/officeDocument/2006/relationships/oleObject" Target="../embeddings/oleObject19.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22.bin"/><Relationship Id="rId3" Type="http://schemas.openxmlformats.org/officeDocument/2006/relationships/notesSlide" Target="../notesSlides/notesSlide11.xml"/><Relationship Id="rId7" Type="http://schemas.openxmlformats.org/officeDocument/2006/relationships/image" Target="../media/image25.wmf"/><Relationship Id="rId2" Type="http://schemas.openxmlformats.org/officeDocument/2006/relationships/slideLayout" Target="../slideLayouts/slideLayout1.xml"/><Relationship Id="rId1" Type="http://schemas.openxmlformats.org/officeDocument/2006/relationships/vmlDrawing" Target="../drawings/vmlDrawing7.vml"/><Relationship Id="rId6" Type="http://schemas.openxmlformats.org/officeDocument/2006/relationships/oleObject" Target="../embeddings/oleObject21.bin"/><Relationship Id="rId5" Type="http://schemas.openxmlformats.org/officeDocument/2006/relationships/image" Target="../media/image24.wmf"/><Relationship Id="rId4" Type="http://schemas.openxmlformats.org/officeDocument/2006/relationships/oleObject" Target="../embeddings/oleObject20.bin"/><Relationship Id="rId9" Type="http://schemas.openxmlformats.org/officeDocument/2006/relationships/image" Target="../media/image26.w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25.bin"/><Relationship Id="rId13" Type="http://schemas.openxmlformats.org/officeDocument/2006/relationships/image" Target="../media/image31.wmf"/><Relationship Id="rId18" Type="http://schemas.openxmlformats.org/officeDocument/2006/relationships/image" Target="../media/image33.wmf"/><Relationship Id="rId3" Type="http://schemas.openxmlformats.org/officeDocument/2006/relationships/notesSlide" Target="../notesSlides/notesSlide13.xml"/><Relationship Id="rId7" Type="http://schemas.openxmlformats.org/officeDocument/2006/relationships/image" Target="../media/image28.wmf"/><Relationship Id="rId12" Type="http://schemas.openxmlformats.org/officeDocument/2006/relationships/oleObject" Target="../embeddings/oleObject27.bin"/><Relationship Id="rId17" Type="http://schemas.openxmlformats.org/officeDocument/2006/relationships/oleObject" Target="../embeddings/oleObject29.bin"/><Relationship Id="rId2" Type="http://schemas.openxmlformats.org/officeDocument/2006/relationships/slideLayout" Target="../slideLayouts/slideLayout1.xml"/><Relationship Id="rId16" Type="http://schemas.openxmlformats.org/officeDocument/2006/relationships/image" Target="../media/image32.wmf"/><Relationship Id="rId1" Type="http://schemas.openxmlformats.org/officeDocument/2006/relationships/vmlDrawing" Target="../drawings/vmlDrawing8.vml"/><Relationship Id="rId6" Type="http://schemas.openxmlformats.org/officeDocument/2006/relationships/oleObject" Target="../embeddings/oleObject24.bin"/><Relationship Id="rId11" Type="http://schemas.openxmlformats.org/officeDocument/2006/relationships/image" Target="../media/image30.wmf"/><Relationship Id="rId5" Type="http://schemas.openxmlformats.org/officeDocument/2006/relationships/image" Target="../media/image27.wmf"/><Relationship Id="rId15" Type="http://schemas.openxmlformats.org/officeDocument/2006/relationships/oleObject" Target="../embeddings/Microsoft_Word_97_-_2003_Document1.doc"/><Relationship Id="rId10" Type="http://schemas.openxmlformats.org/officeDocument/2006/relationships/oleObject" Target="../embeddings/oleObject26.bin"/><Relationship Id="rId4" Type="http://schemas.openxmlformats.org/officeDocument/2006/relationships/oleObject" Target="../embeddings/oleObject23.bin"/><Relationship Id="rId9" Type="http://schemas.openxmlformats.org/officeDocument/2006/relationships/image" Target="../media/image29.wmf"/><Relationship Id="rId14" Type="http://schemas.openxmlformats.org/officeDocument/2006/relationships/oleObject" Target="../embeddings/oleObject28.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vmlDrawing" Target="../drawings/vmlDrawing9.vml"/><Relationship Id="rId5" Type="http://schemas.openxmlformats.org/officeDocument/2006/relationships/image" Target="../media/image34.wmf"/><Relationship Id="rId4" Type="http://schemas.openxmlformats.org/officeDocument/2006/relationships/oleObject" Target="../embeddings/oleObject30.bin"/></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33.bin"/><Relationship Id="rId13" Type="http://schemas.openxmlformats.org/officeDocument/2006/relationships/image" Target="../media/image39.wmf"/><Relationship Id="rId3" Type="http://schemas.openxmlformats.org/officeDocument/2006/relationships/notesSlide" Target="../notesSlides/notesSlide15.xml"/><Relationship Id="rId7" Type="http://schemas.openxmlformats.org/officeDocument/2006/relationships/image" Target="../media/image36.wmf"/><Relationship Id="rId12" Type="http://schemas.openxmlformats.org/officeDocument/2006/relationships/oleObject" Target="../embeddings/oleObject35.bin"/><Relationship Id="rId2" Type="http://schemas.openxmlformats.org/officeDocument/2006/relationships/slideLayout" Target="../slideLayouts/slideLayout1.xml"/><Relationship Id="rId1" Type="http://schemas.openxmlformats.org/officeDocument/2006/relationships/vmlDrawing" Target="../drawings/vmlDrawing10.vml"/><Relationship Id="rId6" Type="http://schemas.openxmlformats.org/officeDocument/2006/relationships/oleObject" Target="../embeddings/oleObject32.bin"/><Relationship Id="rId11" Type="http://schemas.openxmlformats.org/officeDocument/2006/relationships/image" Target="../media/image38.wmf"/><Relationship Id="rId5" Type="http://schemas.openxmlformats.org/officeDocument/2006/relationships/image" Target="../media/image35.wmf"/><Relationship Id="rId15" Type="http://schemas.openxmlformats.org/officeDocument/2006/relationships/image" Target="../media/image40.wmf"/><Relationship Id="rId10" Type="http://schemas.openxmlformats.org/officeDocument/2006/relationships/oleObject" Target="../embeddings/oleObject34.bin"/><Relationship Id="rId4" Type="http://schemas.openxmlformats.org/officeDocument/2006/relationships/oleObject" Target="../embeddings/oleObject31.bin"/><Relationship Id="rId9" Type="http://schemas.openxmlformats.org/officeDocument/2006/relationships/image" Target="../media/image37.wmf"/><Relationship Id="rId14" Type="http://schemas.openxmlformats.org/officeDocument/2006/relationships/oleObject" Target="../embeddings/oleObject36.bin"/></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39.bin"/><Relationship Id="rId3" Type="http://schemas.openxmlformats.org/officeDocument/2006/relationships/notesSlide" Target="../notesSlides/notesSlide16.xml"/><Relationship Id="rId7" Type="http://schemas.openxmlformats.org/officeDocument/2006/relationships/image" Target="../media/image42.wmf"/><Relationship Id="rId2" Type="http://schemas.openxmlformats.org/officeDocument/2006/relationships/slideLayout" Target="../slideLayouts/slideLayout1.xml"/><Relationship Id="rId1" Type="http://schemas.openxmlformats.org/officeDocument/2006/relationships/vmlDrawing" Target="../drawings/vmlDrawing11.vml"/><Relationship Id="rId6" Type="http://schemas.openxmlformats.org/officeDocument/2006/relationships/oleObject" Target="../embeddings/oleObject38.bin"/><Relationship Id="rId5" Type="http://schemas.openxmlformats.org/officeDocument/2006/relationships/image" Target="../media/image41.wmf"/><Relationship Id="rId4" Type="http://schemas.openxmlformats.org/officeDocument/2006/relationships/oleObject" Target="../embeddings/oleObject37.bin"/><Relationship Id="rId9" Type="http://schemas.openxmlformats.org/officeDocument/2006/relationships/image" Target="../media/image43.wmf"/></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42.bin"/><Relationship Id="rId3" Type="http://schemas.openxmlformats.org/officeDocument/2006/relationships/notesSlide" Target="../notesSlides/notesSlide17.xml"/><Relationship Id="rId7" Type="http://schemas.openxmlformats.org/officeDocument/2006/relationships/image" Target="../media/image45.wmf"/><Relationship Id="rId2" Type="http://schemas.openxmlformats.org/officeDocument/2006/relationships/slideLayout" Target="../slideLayouts/slideLayout1.xml"/><Relationship Id="rId1" Type="http://schemas.openxmlformats.org/officeDocument/2006/relationships/vmlDrawing" Target="../drawings/vmlDrawing12.vml"/><Relationship Id="rId6" Type="http://schemas.openxmlformats.org/officeDocument/2006/relationships/oleObject" Target="../embeddings/oleObject41.bin"/><Relationship Id="rId5" Type="http://schemas.openxmlformats.org/officeDocument/2006/relationships/image" Target="../media/image44.wmf"/><Relationship Id="rId4" Type="http://schemas.openxmlformats.org/officeDocument/2006/relationships/oleObject" Target="../embeddings/oleObject40.bin"/><Relationship Id="rId9" Type="http://schemas.openxmlformats.org/officeDocument/2006/relationships/image" Target="../media/image46.wmf"/></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45.bin"/><Relationship Id="rId3" Type="http://schemas.openxmlformats.org/officeDocument/2006/relationships/notesSlide" Target="../notesSlides/notesSlide18.xml"/><Relationship Id="rId7" Type="http://schemas.openxmlformats.org/officeDocument/2006/relationships/image" Target="../media/image48.wmf"/><Relationship Id="rId2" Type="http://schemas.openxmlformats.org/officeDocument/2006/relationships/slideLayout" Target="../slideLayouts/slideLayout1.xml"/><Relationship Id="rId1" Type="http://schemas.openxmlformats.org/officeDocument/2006/relationships/vmlDrawing" Target="../drawings/vmlDrawing13.vml"/><Relationship Id="rId6" Type="http://schemas.openxmlformats.org/officeDocument/2006/relationships/oleObject" Target="../embeddings/oleObject44.bin"/><Relationship Id="rId5" Type="http://schemas.openxmlformats.org/officeDocument/2006/relationships/image" Target="../media/image47.wmf"/><Relationship Id="rId4" Type="http://schemas.openxmlformats.org/officeDocument/2006/relationships/oleObject" Target="../embeddings/oleObject43.bin"/><Relationship Id="rId9" Type="http://schemas.openxmlformats.org/officeDocument/2006/relationships/image" Target="../media/image49.wmf"/></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51.wmf"/><Relationship Id="rId2" Type="http://schemas.openxmlformats.org/officeDocument/2006/relationships/slideLayout" Target="../slideLayouts/slideLayout1.xml"/><Relationship Id="rId1" Type="http://schemas.openxmlformats.org/officeDocument/2006/relationships/vmlDrawing" Target="../drawings/vmlDrawing14.vml"/><Relationship Id="rId6" Type="http://schemas.openxmlformats.org/officeDocument/2006/relationships/oleObject" Target="../embeddings/oleObject47.bin"/><Relationship Id="rId5" Type="http://schemas.openxmlformats.org/officeDocument/2006/relationships/image" Target="../media/image50.wmf"/><Relationship Id="rId4" Type="http://schemas.openxmlformats.org/officeDocument/2006/relationships/oleObject" Target="../embeddings/oleObject46.bin"/></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50.bin"/><Relationship Id="rId3" Type="http://schemas.openxmlformats.org/officeDocument/2006/relationships/notesSlide" Target="../notesSlides/notesSlide20.xml"/><Relationship Id="rId7" Type="http://schemas.openxmlformats.org/officeDocument/2006/relationships/image" Target="../media/image53.wmf"/><Relationship Id="rId2" Type="http://schemas.openxmlformats.org/officeDocument/2006/relationships/slideLayout" Target="../slideLayouts/slideLayout1.xml"/><Relationship Id="rId1" Type="http://schemas.openxmlformats.org/officeDocument/2006/relationships/vmlDrawing" Target="../drawings/vmlDrawing15.vml"/><Relationship Id="rId6" Type="http://schemas.openxmlformats.org/officeDocument/2006/relationships/oleObject" Target="../embeddings/oleObject49.bin"/><Relationship Id="rId11" Type="http://schemas.openxmlformats.org/officeDocument/2006/relationships/image" Target="../media/image55.wmf"/><Relationship Id="rId5" Type="http://schemas.openxmlformats.org/officeDocument/2006/relationships/image" Target="../media/image52.wmf"/><Relationship Id="rId10" Type="http://schemas.openxmlformats.org/officeDocument/2006/relationships/oleObject" Target="../embeddings/oleObject51.bin"/><Relationship Id="rId4" Type="http://schemas.openxmlformats.org/officeDocument/2006/relationships/oleObject" Target="../embeddings/oleObject48.bin"/><Relationship Id="rId9" Type="http://schemas.openxmlformats.org/officeDocument/2006/relationships/image" Target="../media/image54.w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54.bin"/><Relationship Id="rId13" Type="http://schemas.openxmlformats.org/officeDocument/2006/relationships/image" Target="../media/image58.wmf"/><Relationship Id="rId3" Type="http://schemas.openxmlformats.org/officeDocument/2006/relationships/notesSlide" Target="../notesSlides/notesSlide21.xml"/><Relationship Id="rId7" Type="http://schemas.openxmlformats.org/officeDocument/2006/relationships/image" Target="../media/image56.wmf"/><Relationship Id="rId12" Type="http://schemas.openxmlformats.org/officeDocument/2006/relationships/oleObject" Target="../embeddings/oleObject56.bin"/><Relationship Id="rId2" Type="http://schemas.openxmlformats.org/officeDocument/2006/relationships/slideLayout" Target="../slideLayouts/slideLayout1.xml"/><Relationship Id="rId1" Type="http://schemas.openxmlformats.org/officeDocument/2006/relationships/vmlDrawing" Target="../drawings/vmlDrawing16.vml"/><Relationship Id="rId6" Type="http://schemas.openxmlformats.org/officeDocument/2006/relationships/oleObject" Target="../embeddings/oleObject53.bin"/><Relationship Id="rId11" Type="http://schemas.openxmlformats.org/officeDocument/2006/relationships/image" Target="../media/image57.wmf"/><Relationship Id="rId5" Type="http://schemas.openxmlformats.org/officeDocument/2006/relationships/image" Target="../media/image21.wmf"/><Relationship Id="rId10" Type="http://schemas.openxmlformats.org/officeDocument/2006/relationships/oleObject" Target="../embeddings/oleObject55.bin"/><Relationship Id="rId4" Type="http://schemas.openxmlformats.org/officeDocument/2006/relationships/oleObject" Target="../embeddings/oleObject52.bin"/><Relationship Id="rId9" Type="http://schemas.openxmlformats.org/officeDocument/2006/relationships/image" Target="../media/image55.wmf"/></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59.bin"/><Relationship Id="rId3" Type="http://schemas.openxmlformats.org/officeDocument/2006/relationships/notesSlide" Target="../notesSlides/notesSlide22.xml"/><Relationship Id="rId7" Type="http://schemas.openxmlformats.org/officeDocument/2006/relationships/image" Target="../media/image59.wmf"/><Relationship Id="rId2" Type="http://schemas.openxmlformats.org/officeDocument/2006/relationships/slideLayout" Target="../slideLayouts/slideLayout1.xml"/><Relationship Id="rId1" Type="http://schemas.openxmlformats.org/officeDocument/2006/relationships/vmlDrawing" Target="../drawings/vmlDrawing17.vml"/><Relationship Id="rId6" Type="http://schemas.openxmlformats.org/officeDocument/2006/relationships/oleObject" Target="../embeddings/oleObject58.bin"/><Relationship Id="rId11" Type="http://schemas.openxmlformats.org/officeDocument/2006/relationships/image" Target="../media/image60.wmf"/><Relationship Id="rId5" Type="http://schemas.openxmlformats.org/officeDocument/2006/relationships/image" Target="../media/image55.wmf"/><Relationship Id="rId10" Type="http://schemas.openxmlformats.org/officeDocument/2006/relationships/oleObject" Target="../embeddings/oleObject60.bin"/><Relationship Id="rId4" Type="http://schemas.openxmlformats.org/officeDocument/2006/relationships/oleObject" Target="../embeddings/oleObject57.bin"/><Relationship Id="rId9" Type="http://schemas.openxmlformats.org/officeDocument/2006/relationships/image" Target="../media/image58.wmf"/></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62.wmf"/><Relationship Id="rId2" Type="http://schemas.openxmlformats.org/officeDocument/2006/relationships/slideLayout" Target="../slideLayouts/slideLayout1.xml"/><Relationship Id="rId1" Type="http://schemas.openxmlformats.org/officeDocument/2006/relationships/vmlDrawing" Target="../drawings/vmlDrawing18.vml"/><Relationship Id="rId6" Type="http://schemas.openxmlformats.org/officeDocument/2006/relationships/oleObject" Target="../embeddings/oleObject62.bin"/><Relationship Id="rId5" Type="http://schemas.openxmlformats.org/officeDocument/2006/relationships/image" Target="../media/image61.wmf"/><Relationship Id="rId4" Type="http://schemas.openxmlformats.org/officeDocument/2006/relationships/oleObject" Target="../embeddings/oleObject61.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vmlDrawing" Target="../drawings/vmlDrawing19.vml"/><Relationship Id="rId5" Type="http://schemas.openxmlformats.org/officeDocument/2006/relationships/image" Target="../media/image63.wmf"/><Relationship Id="rId4" Type="http://schemas.openxmlformats.org/officeDocument/2006/relationships/oleObject" Target="../embeddings/oleObject63.bin"/></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66.bin"/><Relationship Id="rId3" Type="http://schemas.openxmlformats.org/officeDocument/2006/relationships/notesSlide" Target="../notesSlides/notesSlide25.xml"/><Relationship Id="rId7" Type="http://schemas.openxmlformats.org/officeDocument/2006/relationships/image" Target="../media/image65.wmf"/><Relationship Id="rId2" Type="http://schemas.openxmlformats.org/officeDocument/2006/relationships/slideLayout" Target="../slideLayouts/slideLayout1.xml"/><Relationship Id="rId1" Type="http://schemas.openxmlformats.org/officeDocument/2006/relationships/vmlDrawing" Target="../drawings/vmlDrawing20.vml"/><Relationship Id="rId6" Type="http://schemas.openxmlformats.org/officeDocument/2006/relationships/oleObject" Target="../embeddings/oleObject65.bin"/><Relationship Id="rId11" Type="http://schemas.openxmlformats.org/officeDocument/2006/relationships/image" Target="../media/image67.wmf"/><Relationship Id="rId5" Type="http://schemas.openxmlformats.org/officeDocument/2006/relationships/image" Target="../media/image64.wmf"/><Relationship Id="rId10" Type="http://schemas.openxmlformats.org/officeDocument/2006/relationships/oleObject" Target="../embeddings/oleObject67.bin"/><Relationship Id="rId4" Type="http://schemas.openxmlformats.org/officeDocument/2006/relationships/oleObject" Target="../embeddings/oleObject64.bin"/><Relationship Id="rId9" Type="http://schemas.openxmlformats.org/officeDocument/2006/relationships/image" Target="../media/image66.wmf"/></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vmlDrawing" Target="../drawings/vmlDrawing21.vml"/><Relationship Id="rId6" Type="http://schemas.openxmlformats.org/officeDocument/2006/relationships/image" Target="../media/image68.wmf"/><Relationship Id="rId5" Type="http://schemas.openxmlformats.org/officeDocument/2006/relationships/oleObject" Target="../embeddings/Microsoft_Word_97_-_2003_Document2.doc"/><Relationship Id="rId4" Type="http://schemas.openxmlformats.org/officeDocument/2006/relationships/oleObject" Target="../embeddings/oleObject68.bin"/></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71.bin"/><Relationship Id="rId3" Type="http://schemas.openxmlformats.org/officeDocument/2006/relationships/notesSlide" Target="../notesSlides/notesSlide27.xml"/><Relationship Id="rId7" Type="http://schemas.openxmlformats.org/officeDocument/2006/relationships/image" Target="../media/image70.wmf"/><Relationship Id="rId2" Type="http://schemas.openxmlformats.org/officeDocument/2006/relationships/slideLayout" Target="../slideLayouts/slideLayout1.xml"/><Relationship Id="rId1" Type="http://schemas.openxmlformats.org/officeDocument/2006/relationships/vmlDrawing" Target="../drawings/vmlDrawing22.vml"/><Relationship Id="rId6" Type="http://schemas.openxmlformats.org/officeDocument/2006/relationships/oleObject" Target="../embeddings/oleObject70.bin"/><Relationship Id="rId5" Type="http://schemas.openxmlformats.org/officeDocument/2006/relationships/image" Target="../media/image69.wmf"/><Relationship Id="rId4" Type="http://schemas.openxmlformats.org/officeDocument/2006/relationships/oleObject" Target="../embeddings/oleObject69.bin"/><Relationship Id="rId9" Type="http://schemas.openxmlformats.org/officeDocument/2006/relationships/image" Target="../media/image71.w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vmlDrawing" Target="../drawings/vmlDrawing23.vml"/><Relationship Id="rId6" Type="http://schemas.openxmlformats.org/officeDocument/2006/relationships/image" Target="../media/image73.wmf"/><Relationship Id="rId5" Type="http://schemas.openxmlformats.org/officeDocument/2006/relationships/oleObject" Target="../embeddings/oleObject72.bin"/><Relationship Id="rId4" Type="http://schemas.openxmlformats.org/officeDocument/2006/relationships/image" Target="../media/image74.png"/></Relationships>
</file>

<file path=ppt/slides/_rels/slide3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75.bin"/><Relationship Id="rId3" Type="http://schemas.openxmlformats.org/officeDocument/2006/relationships/notesSlide" Target="../notesSlides/notesSlide33.xml"/><Relationship Id="rId7" Type="http://schemas.openxmlformats.org/officeDocument/2006/relationships/image" Target="../media/image77.png"/><Relationship Id="rId2" Type="http://schemas.openxmlformats.org/officeDocument/2006/relationships/slideLayout" Target="../slideLayouts/slideLayout1.xml"/><Relationship Id="rId1" Type="http://schemas.openxmlformats.org/officeDocument/2006/relationships/vmlDrawing" Target="../drawings/vmlDrawing24.vml"/><Relationship Id="rId6" Type="http://schemas.openxmlformats.org/officeDocument/2006/relationships/oleObject" Target="../embeddings/oleObject74.bin"/><Relationship Id="rId11" Type="http://schemas.openxmlformats.org/officeDocument/2006/relationships/image" Target="../media/image79.png"/><Relationship Id="rId5" Type="http://schemas.openxmlformats.org/officeDocument/2006/relationships/image" Target="../media/image76.png"/><Relationship Id="rId10" Type="http://schemas.openxmlformats.org/officeDocument/2006/relationships/oleObject" Target="../embeddings/oleObject76.bin"/><Relationship Id="rId4" Type="http://schemas.openxmlformats.org/officeDocument/2006/relationships/oleObject" Target="../embeddings/oleObject73.bin"/><Relationship Id="rId9" Type="http://schemas.openxmlformats.org/officeDocument/2006/relationships/image" Target="../media/image78.png"/></Relationships>
</file>

<file path=ppt/slides/_rels/slide3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xml"/><Relationship Id="rId1" Type="http://schemas.openxmlformats.org/officeDocument/2006/relationships/vmlDrawing" Target="../drawings/vmlDrawing25.vml"/><Relationship Id="rId6" Type="http://schemas.openxmlformats.org/officeDocument/2006/relationships/image" Target="../media/image73.wmf"/><Relationship Id="rId5" Type="http://schemas.openxmlformats.org/officeDocument/2006/relationships/oleObject" Target="../embeddings/oleObject77.bin"/><Relationship Id="rId4" Type="http://schemas.openxmlformats.org/officeDocument/2006/relationships/image" Target="../media/image82.png"/></Relationships>
</file>

<file path=ppt/slides/_rels/slide3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86.png"/><Relationship Id="rId4" Type="http://schemas.openxmlformats.org/officeDocument/2006/relationships/image" Target="../media/image85.png"/></Relationships>
</file>

<file path=ppt/slides/_rels/slide39.xml.rels><?xml version="1.0" encoding="UTF-8" standalone="yes"?>
<Relationships xmlns="http://schemas.openxmlformats.org/package/2006/relationships"><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4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86.png"/></Relationships>
</file>

<file path=ppt/slides/_rels/slide4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94.png"/></Relationships>
</file>

<file path=ppt/slides/_rels/slide4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97.png"/><Relationship Id="rId4" Type="http://schemas.openxmlformats.org/officeDocument/2006/relationships/image" Target="../media/image96.png"/></Relationships>
</file>

<file path=ppt/slides/_rels/slide4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100.png"/></Relationships>
</file>

<file path=ppt/slides/_rels/slide4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image" Target="../media/image100.png"/><Relationship Id="rId4" Type="http://schemas.openxmlformats.org/officeDocument/2006/relationships/image" Target="../media/image99.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xml"/><Relationship Id="rId1" Type="http://schemas.openxmlformats.org/officeDocument/2006/relationships/vmlDrawing" Target="../drawings/vmlDrawing26.vml"/><Relationship Id="rId6" Type="http://schemas.openxmlformats.org/officeDocument/2006/relationships/image" Target="../media/image104.png"/><Relationship Id="rId5" Type="http://schemas.openxmlformats.org/officeDocument/2006/relationships/oleObject" Target="../embeddings/oleObject78.bin"/><Relationship Id="rId4" Type="http://schemas.openxmlformats.org/officeDocument/2006/relationships/image" Target="../media/image105.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xml"/><Relationship Id="rId1" Type="http://schemas.openxmlformats.org/officeDocument/2006/relationships/vmlDrawing" Target="../drawings/vmlDrawing27.vml"/><Relationship Id="rId5" Type="http://schemas.openxmlformats.org/officeDocument/2006/relationships/image" Target="../media/image106.png"/><Relationship Id="rId4" Type="http://schemas.openxmlformats.org/officeDocument/2006/relationships/oleObject" Target="../embeddings/oleObject79.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7" Type="http://schemas.openxmlformats.org/officeDocument/2006/relationships/image" Target="../media/image104.png"/><Relationship Id="rId2" Type="http://schemas.openxmlformats.org/officeDocument/2006/relationships/slideLayout" Target="../slideLayouts/slideLayout1.xml"/><Relationship Id="rId1" Type="http://schemas.openxmlformats.org/officeDocument/2006/relationships/vmlDrawing" Target="../drawings/vmlDrawing28.vml"/><Relationship Id="rId6" Type="http://schemas.openxmlformats.org/officeDocument/2006/relationships/oleObject" Target="../embeddings/oleObject81.bin"/><Relationship Id="rId5" Type="http://schemas.openxmlformats.org/officeDocument/2006/relationships/image" Target="../media/image106.png"/><Relationship Id="rId4" Type="http://schemas.openxmlformats.org/officeDocument/2006/relationships/oleObject" Target="../embeddings/oleObject80.bin"/></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8" Type="http://schemas.openxmlformats.org/officeDocument/2006/relationships/image" Target="../media/image112.tiff"/><Relationship Id="rId3" Type="http://schemas.openxmlformats.org/officeDocument/2006/relationships/image" Target="../media/image107.tiff"/><Relationship Id="rId7" Type="http://schemas.openxmlformats.org/officeDocument/2006/relationships/image" Target="../media/image111.tiff"/><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openxmlformats.org/officeDocument/2006/relationships/image" Target="../media/image110.tiff"/><Relationship Id="rId5" Type="http://schemas.openxmlformats.org/officeDocument/2006/relationships/image" Target="../media/image109.gif"/><Relationship Id="rId4" Type="http://schemas.openxmlformats.org/officeDocument/2006/relationships/image" Target="../media/image108.tiff"/></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14.tiff"/><Relationship Id="rId2" Type="http://schemas.openxmlformats.org/officeDocument/2006/relationships/notesSlide" Target="../notesSlides/notesSlide57.xml"/><Relationship Id="rId1" Type="http://schemas.openxmlformats.org/officeDocument/2006/relationships/slideLayout" Target="../slideLayouts/slideLayout1.xml"/><Relationship Id="rId5" Type="http://schemas.openxmlformats.org/officeDocument/2006/relationships/image" Target="../media/image116.tiff"/><Relationship Id="rId4" Type="http://schemas.openxmlformats.org/officeDocument/2006/relationships/image" Target="../media/image115.tiff"/></Relationships>
</file>

<file path=ppt/slides/_rels/slide58.xml.rels><?xml version="1.0" encoding="UTF-8" standalone="yes"?>
<Relationships xmlns="http://schemas.openxmlformats.org/package/2006/relationships"><Relationship Id="rId8" Type="http://schemas.openxmlformats.org/officeDocument/2006/relationships/oleObject" Target="../embeddings/oleObject84.bin"/><Relationship Id="rId13" Type="http://schemas.openxmlformats.org/officeDocument/2006/relationships/image" Target="../media/image121.wmf"/><Relationship Id="rId18" Type="http://schemas.openxmlformats.org/officeDocument/2006/relationships/oleObject" Target="../embeddings/oleObject89.bin"/><Relationship Id="rId3" Type="http://schemas.openxmlformats.org/officeDocument/2006/relationships/notesSlide" Target="../notesSlides/notesSlide58.xml"/><Relationship Id="rId7" Type="http://schemas.openxmlformats.org/officeDocument/2006/relationships/image" Target="../media/image118.wmf"/><Relationship Id="rId12" Type="http://schemas.openxmlformats.org/officeDocument/2006/relationships/oleObject" Target="../embeddings/oleObject86.bin"/><Relationship Id="rId17" Type="http://schemas.openxmlformats.org/officeDocument/2006/relationships/image" Target="../media/image123.wmf"/><Relationship Id="rId2" Type="http://schemas.openxmlformats.org/officeDocument/2006/relationships/slideLayout" Target="../slideLayouts/slideLayout1.xml"/><Relationship Id="rId16" Type="http://schemas.openxmlformats.org/officeDocument/2006/relationships/oleObject" Target="../embeddings/oleObject88.bin"/><Relationship Id="rId1" Type="http://schemas.openxmlformats.org/officeDocument/2006/relationships/vmlDrawing" Target="../drawings/vmlDrawing29.vml"/><Relationship Id="rId6" Type="http://schemas.openxmlformats.org/officeDocument/2006/relationships/oleObject" Target="../embeddings/oleObject83.bin"/><Relationship Id="rId11" Type="http://schemas.openxmlformats.org/officeDocument/2006/relationships/image" Target="../media/image120.wmf"/><Relationship Id="rId5" Type="http://schemas.openxmlformats.org/officeDocument/2006/relationships/image" Target="../media/image117.wmf"/><Relationship Id="rId15" Type="http://schemas.openxmlformats.org/officeDocument/2006/relationships/image" Target="../media/image122.wmf"/><Relationship Id="rId10" Type="http://schemas.openxmlformats.org/officeDocument/2006/relationships/oleObject" Target="../embeddings/oleObject85.bin"/><Relationship Id="rId19" Type="http://schemas.openxmlformats.org/officeDocument/2006/relationships/image" Target="../media/image124.wmf"/><Relationship Id="rId4" Type="http://schemas.openxmlformats.org/officeDocument/2006/relationships/oleObject" Target="../embeddings/oleObject82.bin"/><Relationship Id="rId9" Type="http://schemas.openxmlformats.org/officeDocument/2006/relationships/image" Target="../media/image119.wmf"/><Relationship Id="rId14" Type="http://schemas.openxmlformats.org/officeDocument/2006/relationships/oleObject" Target="../embeddings/oleObject87.bin"/></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7" Type="http://schemas.openxmlformats.org/officeDocument/2006/relationships/image" Target="../media/image126.wmf"/><Relationship Id="rId2" Type="http://schemas.openxmlformats.org/officeDocument/2006/relationships/slideLayout" Target="../slideLayouts/slideLayout1.xml"/><Relationship Id="rId1" Type="http://schemas.openxmlformats.org/officeDocument/2006/relationships/vmlDrawing" Target="../drawings/vmlDrawing30.vml"/><Relationship Id="rId6" Type="http://schemas.openxmlformats.org/officeDocument/2006/relationships/oleObject" Target="../embeddings/oleObject91.bin"/><Relationship Id="rId5" Type="http://schemas.openxmlformats.org/officeDocument/2006/relationships/image" Target="../media/image125.wmf"/><Relationship Id="rId4" Type="http://schemas.openxmlformats.org/officeDocument/2006/relationships/oleObject" Target="../embeddings/oleObject90.bin"/></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7" Type="http://schemas.openxmlformats.org/officeDocument/2006/relationships/image" Target="../media/image128.wmf"/><Relationship Id="rId2" Type="http://schemas.openxmlformats.org/officeDocument/2006/relationships/slideLayout" Target="../slideLayouts/slideLayout1.xml"/><Relationship Id="rId1" Type="http://schemas.openxmlformats.org/officeDocument/2006/relationships/vmlDrawing" Target="../drawings/vmlDrawing31.vml"/><Relationship Id="rId6" Type="http://schemas.openxmlformats.org/officeDocument/2006/relationships/oleObject" Target="../embeddings/oleObject93.bin"/><Relationship Id="rId5" Type="http://schemas.openxmlformats.org/officeDocument/2006/relationships/image" Target="../media/image127.wmf"/><Relationship Id="rId4" Type="http://schemas.openxmlformats.org/officeDocument/2006/relationships/oleObject" Target="../embeddings/oleObject92.bin"/></Relationships>
</file>

<file path=ppt/slides/_rels/slide61.xml.rels><?xml version="1.0" encoding="UTF-8" standalone="yes"?>
<Relationships xmlns="http://schemas.openxmlformats.org/package/2006/relationships"><Relationship Id="rId8" Type="http://schemas.openxmlformats.org/officeDocument/2006/relationships/oleObject" Target="../embeddings/oleObject96.bin"/><Relationship Id="rId3" Type="http://schemas.openxmlformats.org/officeDocument/2006/relationships/notesSlide" Target="../notesSlides/notesSlide61.xml"/><Relationship Id="rId7" Type="http://schemas.openxmlformats.org/officeDocument/2006/relationships/image" Target="../media/image130.wmf"/><Relationship Id="rId2" Type="http://schemas.openxmlformats.org/officeDocument/2006/relationships/slideLayout" Target="../slideLayouts/slideLayout1.xml"/><Relationship Id="rId1" Type="http://schemas.openxmlformats.org/officeDocument/2006/relationships/vmlDrawing" Target="../drawings/vmlDrawing32.vml"/><Relationship Id="rId6" Type="http://schemas.openxmlformats.org/officeDocument/2006/relationships/oleObject" Target="../embeddings/oleObject95.bin"/><Relationship Id="rId5" Type="http://schemas.openxmlformats.org/officeDocument/2006/relationships/image" Target="../media/image129.wmf"/><Relationship Id="rId4" Type="http://schemas.openxmlformats.org/officeDocument/2006/relationships/oleObject" Target="../embeddings/oleObject94.bin"/><Relationship Id="rId9" Type="http://schemas.openxmlformats.org/officeDocument/2006/relationships/image" Target="../media/image131.wmf"/></Relationships>
</file>

<file path=ppt/slides/_rels/slide62.xml.rels><?xml version="1.0" encoding="UTF-8" standalone="yes"?>
<Relationships xmlns="http://schemas.openxmlformats.org/package/2006/relationships"><Relationship Id="rId8" Type="http://schemas.openxmlformats.org/officeDocument/2006/relationships/oleObject" Target="../embeddings/oleObject99.bin"/><Relationship Id="rId3" Type="http://schemas.openxmlformats.org/officeDocument/2006/relationships/notesSlide" Target="../notesSlides/notesSlide62.xml"/><Relationship Id="rId7" Type="http://schemas.openxmlformats.org/officeDocument/2006/relationships/image" Target="../media/image133.wmf"/><Relationship Id="rId2" Type="http://schemas.openxmlformats.org/officeDocument/2006/relationships/slideLayout" Target="../slideLayouts/slideLayout1.xml"/><Relationship Id="rId1" Type="http://schemas.openxmlformats.org/officeDocument/2006/relationships/vmlDrawing" Target="../drawings/vmlDrawing33.vml"/><Relationship Id="rId6" Type="http://schemas.openxmlformats.org/officeDocument/2006/relationships/oleObject" Target="../embeddings/oleObject98.bin"/><Relationship Id="rId5" Type="http://schemas.openxmlformats.org/officeDocument/2006/relationships/image" Target="../media/image132.wmf"/><Relationship Id="rId4" Type="http://schemas.openxmlformats.org/officeDocument/2006/relationships/oleObject" Target="../embeddings/oleObject97.bin"/><Relationship Id="rId9" Type="http://schemas.openxmlformats.org/officeDocument/2006/relationships/image" Target="../media/image134.wmf"/></Relationships>
</file>

<file path=ppt/slides/_rels/slide63.xml.rels><?xml version="1.0" encoding="UTF-8" standalone="yes"?>
<Relationships xmlns="http://schemas.openxmlformats.org/package/2006/relationships"><Relationship Id="rId3" Type="http://schemas.openxmlformats.org/officeDocument/2006/relationships/image" Target="../media/image135.png"/><Relationship Id="rId7" Type="http://schemas.openxmlformats.org/officeDocument/2006/relationships/image" Target="../media/image139.png"/><Relationship Id="rId2" Type="http://schemas.openxmlformats.org/officeDocument/2006/relationships/notesSlide" Target="../notesSlides/notesSlide63.xml"/><Relationship Id="rId1" Type="http://schemas.openxmlformats.org/officeDocument/2006/relationships/slideLayout" Target="../slideLayouts/slideLayout1.xml"/><Relationship Id="rId6" Type="http://schemas.openxmlformats.org/officeDocument/2006/relationships/image" Target="../media/image138.png"/><Relationship Id="rId5" Type="http://schemas.openxmlformats.org/officeDocument/2006/relationships/image" Target="../media/image137.png"/><Relationship Id="rId4" Type="http://schemas.openxmlformats.org/officeDocument/2006/relationships/image" Target="../media/image136.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65.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41.png"/><Relationship Id="rId4" Type="http://schemas.openxmlformats.org/officeDocument/2006/relationships/image" Target="../media/image4.emf"/></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8" Type="http://schemas.openxmlformats.org/officeDocument/2006/relationships/image" Target="../media/image147.tiff"/><Relationship Id="rId3" Type="http://schemas.openxmlformats.org/officeDocument/2006/relationships/image" Target="../media/image142.tiff"/><Relationship Id="rId7" Type="http://schemas.openxmlformats.org/officeDocument/2006/relationships/image" Target="../media/image146.tiff"/><Relationship Id="rId2" Type="http://schemas.openxmlformats.org/officeDocument/2006/relationships/notesSlide" Target="../notesSlides/notesSlide69.xml"/><Relationship Id="rId1" Type="http://schemas.openxmlformats.org/officeDocument/2006/relationships/slideLayout" Target="../slideLayouts/slideLayout1.xml"/><Relationship Id="rId6" Type="http://schemas.openxmlformats.org/officeDocument/2006/relationships/image" Target="../media/image145.tiff"/><Relationship Id="rId5" Type="http://schemas.openxmlformats.org/officeDocument/2006/relationships/image" Target="../media/image144.tiff"/><Relationship Id="rId4" Type="http://schemas.openxmlformats.org/officeDocument/2006/relationships/image" Target="../media/image143.tiff"/></Relationships>
</file>

<file path=ppt/slides/_rels/slide70.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70.xml"/><Relationship Id="rId1" Type="http://schemas.openxmlformats.org/officeDocument/2006/relationships/slideLayout" Target="../slideLayouts/slideLayout1.xml"/><Relationship Id="rId6" Type="http://schemas.openxmlformats.org/officeDocument/2006/relationships/image" Target="../media/image151.tiff"/><Relationship Id="rId5" Type="http://schemas.openxmlformats.org/officeDocument/2006/relationships/image" Target="../media/image150.tiff"/><Relationship Id="rId4" Type="http://schemas.openxmlformats.org/officeDocument/2006/relationships/image" Target="../media/image149.png"/></Relationships>
</file>

<file path=ppt/slides/_rels/slide71.xml.rels><?xml version="1.0" encoding="UTF-8" standalone="yes"?>
<Relationships xmlns="http://schemas.openxmlformats.org/package/2006/relationships"><Relationship Id="rId3" Type="http://schemas.openxmlformats.org/officeDocument/2006/relationships/image" Target="../media/image152.emf"/><Relationship Id="rId2" Type="http://schemas.openxmlformats.org/officeDocument/2006/relationships/notesSlide" Target="../notesSlides/notesSlide71.xml"/><Relationship Id="rId1" Type="http://schemas.openxmlformats.org/officeDocument/2006/relationships/slideLayout" Target="../slideLayouts/slideLayout7.xml"/><Relationship Id="rId6" Type="http://schemas.openxmlformats.org/officeDocument/2006/relationships/image" Target="../media/image155.png"/><Relationship Id="rId5" Type="http://schemas.openxmlformats.org/officeDocument/2006/relationships/image" Target="../media/image154.emf"/><Relationship Id="rId4" Type="http://schemas.openxmlformats.org/officeDocument/2006/relationships/image" Target="../media/image153.emf"/></Relationships>
</file>

<file path=ppt/slides/_rels/slide72.xml.rels><?xml version="1.0" encoding="UTF-8" standalone="yes"?>
<Relationships xmlns="http://schemas.openxmlformats.org/package/2006/relationships"><Relationship Id="rId3" Type="http://schemas.openxmlformats.org/officeDocument/2006/relationships/image" Target="../media/image156.emf"/><Relationship Id="rId2" Type="http://schemas.openxmlformats.org/officeDocument/2006/relationships/notesSlide" Target="../notesSlides/notesSlide72.xml"/><Relationship Id="rId1" Type="http://schemas.openxmlformats.org/officeDocument/2006/relationships/slideLayout" Target="../slideLayouts/slideLayout6.xml"/><Relationship Id="rId6" Type="http://schemas.openxmlformats.org/officeDocument/2006/relationships/image" Target="../media/image152.emf"/><Relationship Id="rId5" Type="http://schemas.openxmlformats.org/officeDocument/2006/relationships/image" Target="../media/image158.emf"/><Relationship Id="rId4" Type="http://schemas.openxmlformats.org/officeDocument/2006/relationships/image" Target="../media/image157.emf"/></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Box 6"/>
          <p:cNvSpPr txBox="1">
            <a:spLocks noChangeArrowheads="1"/>
          </p:cNvSpPr>
          <p:nvPr/>
        </p:nvSpPr>
        <p:spPr bwMode="auto">
          <a:xfrm>
            <a:off x="250825" y="1538882"/>
            <a:ext cx="8572500" cy="4893633"/>
          </a:xfrm>
          <a:prstGeom prst="rect">
            <a:avLst/>
          </a:prstGeom>
          <a:noFill/>
          <a:ln w="9525">
            <a:noFill/>
            <a:miter lim="800000"/>
            <a:headEnd/>
            <a:tailEnd/>
          </a:ln>
        </p:spPr>
        <p:txBody>
          <a:bodyPr lIns="91425" tIns="45713" rIns="91425" bIns="45713">
            <a:spAutoFit/>
          </a:bodyPr>
          <a:lstStyle/>
          <a:p>
            <a:pPr algn="ctr"/>
            <a:r>
              <a:rPr lang="en-US" sz="4000" b="1" dirty="0"/>
              <a:t>Understanding defective materials using powder diffraction (FullProf).  </a:t>
            </a:r>
          </a:p>
          <a:p>
            <a:pPr algn="ctr"/>
            <a:r>
              <a:rPr lang="en-US" sz="4000" b="1" dirty="0"/>
              <a:t>The case of layered materials (FAULTS).</a:t>
            </a:r>
          </a:p>
          <a:p>
            <a:pPr algn="ctr"/>
            <a:r>
              <a:rPr lang="en-GB" sz="2800" b="1" dirty="0" smtClean="0">
                <a:solidFill>
                  <a:srgbClr val="FFFF00"/>
                </a:solidFill>
                <a:latin typeface="Verdana" pitchFamily="34" charset="0"/>
              </a:rPr>
              <a:t>J</a:t>
            </a:r>
            <a:r>
              <a:rPr lang="en-GB" sz="2800" b="1" dirty="0">
                <a:solidFill>
                  <a:srgbClr val="FFFF00"/>
                </a:solidFill>
                <a:latin typeface="Verdana" pitchFamily="34" charset="0"/>
              </a:rPr>
              <a:t>. Rodríguez-Carvajal </a:t>
            </a:r>
          </a:p>
          <a:p>
            <a:pPr algn="ctr" eaLnBrk="0" hangingPunct="0">
              <a:spcBef>
                <a:spcPct val="50000"/>
              </a:spcBef>
            </a:pPr>
            <a:r>
              <a:rPr lang="en-GB" sz="2800" b="1" dirty="0">
                <a:solidFill>
                  <a:srgbClr val="FFFF00"/>
                </a:solidFill>
                <a:latin typeface="Verdana" pitchFamily="34" charset="0"/>
              </a:rPr>
              <a:t>Diffraction </a:t>
            </a:r>
            <a:r>
              <a:rPr lang="en-GB" sz="2800" b="1" dirty="0" smtClean="0">
                <a:solidFill>
                  <a:srgbClr val="FFFF00"/>
                </a:solidFill>
                <a:latin typeface="Verdana" pitchFamily="34" charset="0"/>
              </a:rPr>
              <a:t>Group</a:t>
            </a:r>
            <a:endParaRPr lang="en-GB" sz="2800" b="1" dirty="0">
              <a:solidFill>
                <a:srgbClr val="FFFF00"/>
              </a:solidFill>
              <a:latin typeface="Verdana" pitchFamily="34" charset="0"/>
            </a:endParaRPr>
          </a:p>
          <a:p>
            <a:pPr algn="ctr" eaLnBrk="0" hangingPunct="0">
              <a:spcBef>
                <a:spcPct val="50000"/>
              </a:spcBef>
            </a:pPr>
            <a:r>
              <a:rPr lang="en-GB" sz="2800" b="1" dirty="0" err="1">
                <a:solidFill>
                  <a:srgbClr val="FFFF00"/>
                </a:solidFill>
                <a:latin typeface="Verdana" pitchFamily="34" charset="0"/>
              </a:rPr>
              <a:t>Institut</a:t>
            </a:r>
            <a:r>
              <a:rPr lang="en-GB" sz="2800" b="1" dirty="0">
                <a:solidFill>
                  <a:srgbClr val="FFFF00"/>
                </a:solidFill>
                <a:latin typeface="Verdana" pitchFamily="34" charset="0"/>
              </a:rPr>
              <a:t> Laue-</a:t>
            </a:r>
            <a:r>
              <a:rPr lang="en-GB" sz="2800" b="1" dirty="0" err="1">
                <a:solidFill>
                  <a:srgbClr val="FFFF00"/>
                </a:solidFill>
                <a:latin typeface="Verdana" pitchFamily="34" charset="0"/>
              </a:rPr>
              <a:t>Langevin</a:t>
            </a:r>
            <a:endParaRPr lang="en-GB" sz="2800" b="1" dirty="0">
              <a:solidFill>
                <a:srgbClr val="FFFF00"/>
              </a:solidFill>
              <a:latin typeface="Verdana" pitchFamily="34" charset="0"/>
            </a:endParaRPr>
          </a:p>
        </p:txBody>
      </p:sp>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1DACFD1B-B5C4-4657-84E0-6D9189B76436}" type="slidenum">
              <a:rPr lang="en-US" b="1" smtClean="0">
                <a:solidFill>
                  <a:schemeClr val="bg1"/>
                </a:solidFill>
              </a:rPr>
              <a:pPr algn="l" fontAlgn="base">
                <a:spcBef>
                  <a:spcPct val="0"/>
                </a:spcBef>
                <a:spcAft>
                  <a:spcPct val="0"/>
                </a:spcAft>
                <a:defRPr/>
              </a:pPr>
              <a:t>1</a:t>
            </a:fld>
            <a:endParaRPr lang="en-US" b="1" dirty="0" smtClean="0">
              <a:solidFill>
                <a:schemeClr val="bg1"/>
              </a:solidFill>
            </a:endParaRPr>
          </a:p>
        </p:txBody>
      </p:sp>
      <p:sp>
        <p:nvSpPr>
          <p:cNvPr id="6" name="Date Placeholder 5"/>
          <p:cNvSpPr>
            <a:spLocks noGrp="1"/>
          </p:cNvSpPr>
          <p:nvPr>
            <p:ph type="dt" sz="quarter" idx="10"/>
          </p:nvPr>
        </p:nvSpPr>
        <p:spPr/>
        <p:txBody>
          <a:bodyPr/>
          <a:lstStyle/>
          <a:p>
            <a:pPr>
              <a:defRPr/>
            </a:pPr>
            <a:fld id="{DEFCD473-9D61-4F7B-89C1-B35AFF8109E1}" type="datetime1">
              <a:rPr lang="en-GB"/>
              <a:pPr>
                <a:defRPr/>
              </a:pPr>
              <a:t>01/10/2015</a:t>
            </a:fld>
            <a:endParaRPr lang="en-US" dirty="0"/>
          </a:p>
        </p:txBody>
      </p:sp>
      <p:sp>
        <p:nvSpPr>
          <p:cNvPr id="2" name="Rectangle 1"/>
          <p:cNvSpPr/>
          <p:nvPr/>
        </p:nvSpPr>
        <p:spPr>
          <a:xfrm>
            <a:off x="250825" y="276274"/>
            <a:ext cx="2881015" cy="369332"/>
          </a:xfrm>
          <a:prstGeom prst="rect">
            <a:avLst/>
          </a:prstGeom>
        </p:spPr>
        <p:txBody>
          <a:bodyPr wrap="square">
            <a:spAutoFit/>
          </a:bodyPr>
          <a:lstStyle/>
          <a:p>
            <a:r>
              <a:rPr lang="en-US" b="1" dirty="0" smtClean="0">
                <a:solidFill>
                  <a:srgbClr val="FFFF00"/>
                </a:solidFill>
              </a:rPr>
              <a:t>Sofia, October 1, 2015</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443A4C22-F1C2-42D0-BA64-8200DF9B6DC7}" type="slidenum">
              <a:rPr lang="en-US" b="1" smtClean="0">
                <a:solidFill>
                  <a:schemeClr val="bg1"/>
                </a:solidFill>
              </a:rPr>
              <a:pPr algn="l" fontAlgn="base">
                <a:spcBef>
                  <a:spcPct val="0"/>
                </a:spcBef>
                <a:spcAft>
                  <a:spcPct val="0"/>
                </a:spcAft>
                <a:defRPr/>
              </a:pPr>
              <a:t>2</a:t>
            </a:fld>
            <a:endParaRPr lang="en-US" b="1" dirty="0" smtClean="0">
              <a:solidFill>
                <a:schemeClr val="bg1"/>
              </a:solidFill>
            </a:endParaRPr>
          </a:p>
        </p:txBody>
      </p:sp>
      <p:sp>
        <p:nvSpPr>
          <p:cNvPr id="7" name="Date Placeholder 6"/>
          <p:cNvSpPr>
            <a:spLocks noGrp="1"/>
          </p:cNvSpPr>
          <p:nvPr>
            <p:ph type="dt" sz="quarter" idx="10"/>
          </p:nvPr>
        </p:nvSpPr>
        <p:spPr/>
        <p:txBody>
          <a:bodyPr/>
          <a:lstStyle/>
          <a:p>
            <a:pPr>
              <a:defRPr/>
            </a:pPr>
            <a:fld id="{5AB3B85C-571C-4CDF-87BC-8C79493C156E}" type="datetime1">
              <a:rPr lang="en-GB"/>
              <a:pPr>
                <a:defRPr/>
              </a:pPr>
              <a:t>01/10/2015</a:t>
            </a:fld>
            <a:endParaRPr lang="en-US" dirty="0"/>
          </a:p>
        </p:txBody>
      </p:sp>
      <p:sp>
        <p:nvSpPr>
          <p:cNvPr id="6"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8" name="Picture 30"/>
          <p:cNvPicPr>
            <a:picLocks noChangeAspect="1" noChangeArrowheads="1"/>
          </p:cNvPicPr>
          <p:nvPr/>
        </p:nvPicPr>
        <p:blipFill>
          <a:blip r:embed="rId3" cstate="print">
            <a:extLst>
              <a:ext uri="{28A0092B-C50C-407E-A947-70E740481C1C}">
                <a14:useLocalDpi xmlns:a14="http://schemas.microsoft.com/office/drawing/2010/main" val="0"/>
              </a:ext>
            </a:extLst>
          </a:blip>
          <a:srcRect l="180" t="153" r="180" b="153"/>
          <a:stretch>
            <a:fillRect/>
          </a:stretch>
        </p:blipFill>
        <p:spPr bwMode="auto">
          <a:xfrm>
            <a:off x="4483000" y="2276872"/>
            <a:ext cx="2224985" cy="2614999"/>
          </a:xfrm>
          <a:prstGeom prst="rect">
            <a:avLst/>
          </a:prstGeom>
          <a:noFill/>
          <a:ln>
            <a:solidFill>
              <a:schemeClr val="bg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14"/>
          <p:cNvSpPr txBox="1">
            <a:spLocks noChangeArrowheads="1"/>
          </p:cNvSpPr>
          <p:nvPr/>
        </p:nvSpPr>
        <p:spPr bwMode="auto">
          <a:xfrm>
            <a:off x="6731248" y="2868679"/>
            <a:ext cx="259328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7599363">
              <a:defRPr>
                <a:solidFill>
                  <a:schemeClr val="tx1"/>
                </a:solidFill>
                <a:latin typeface="Arial" pitchFamily="34" charset="0"/>
              </a:defRPr>
            </a:lvl1pPr>
            <a:lvl2pPr defTabSz="7599363">
              <a:defRPr>
                <a:solidFill>
                  <a:schemeClr val="tx1"/>
                </a:solidFill>
                <a:latin typeface="Arial" pitchFamily="34" charset="0"/>
              </a:defRPr>
            </a:lvl2pPr>
            <a:lvl3pPr defTabSz="7599363">
              <a:defRPr>
                <a:solidFill>
                  <a:schemeClr val="tx1"/>
                </a:solidFill>
                <a:latin typeface="Arial" pitchFamily="34" charset="0"/>
              </a:defRPr>
            </a:lvl3pPr>
            <a:lvl4pPr defTabSz="7599363">
              <a:defRPr>
                <a:solidFill>
                  <a:schemeClr val="tx1"/>
                </a:solidFill>
                <a:latin typeface="Arial" pitchFamily="34" charset="0"/>
              </a:defRPr>
            </a:lvl4pPr>
            <a:lvl5pPr defTabSz="7599363">
              <a:defRPr>
                <a:solidFill>
                  <a:schemeClr val="tx1"/>
                </a:solidFill>
                <a:latin typeface="Arial" pitchFamily="34" charset="0"/>
              </a:defRPr>
            </a:lvl5pPr>
            <a:lvl6pPr defTabSz="7599363" fontAlgn="base">
              <a:spcBef>
                <a:spcPct val="0"/>
              </a:spcBef>
              <a:spcAft>
                <a:spcPct val="0"/>
              </a:spcAft>
              <a:defRPr>
                <a:solidFill>
                  <a:schemeClr val="tx1"/>
                </a:solidFill>
                <a:latin typeface="Arial" pitchFamily="34" charset="0"/>
              </a:defRPr>
            </a:lvl6pPr>
            <a:lvl7pPr defTabSz="7599363" fontAlgn="base">
              <a:spcBef>
                <a:spcPct val="0"/>
              </a:spcBef>
              <a:spcAft>
                <a:spcPct val="0"/>
              </a:spcAft>
              <a:defRPr>
                <a:solidFill>
                  <a:schemeClr val="tx1"/>
                </a:solidFill>
                <a:latin typeface="Arial" pitchFamily="34" charset="0"/>
              </a:defRPr>
            </a:lvl7pPr>
            <a:lvl8pPr defTabSz="7599363" fontAlgn="base">
              <a:spcBef>
                <a:spcPct val="0"/>
              </a:spcBef>
              <a:spcAft>
                <a:spcPct val="0"/>
              </a:spcAft>
              <a:defRPr>
                <a:solidFill>
                  <a:schemeClr val="tx1"/>
                </a:solidFill>
                <a:latin typeface="Arial" pitchFamily="34" charset="0"/>
              </a:defRPr>
            </a:lvl8pPr>
            <a:lvl9pPr defTabSz="7599363" fontAlgn="base">
              <a:spcBef>
                <a:spcPct val="0"/>
              </a:spcBef>
              <a:spcAft>
                <a:spcPct val="0"/>
              </a:spcAft>
              <a:defRPr>
                <a:solidFill>
                  <a:schemeClr val="tx1"/>
                </a:solidFill>
                <a:latin typeface="Arial" pitchFamily="34" charset="0"/>
              </a:defRPr>
            </a:lvl9pPr>
          </a:lstStyle>
          <a:p>
            <a:r>
              <a:rPr lang="es-ES" altLang="en-US" sz="1050" b="1" baseline="0" dirty="0" smtClean="0">
                <a:solidFill>
                  <a:srgbClr val="FF0000"/>
                </a:solidFill>
                <a:latin typeface="Frutiger 45 Light"/>
              </a:rPr>
              <a:t>A</a:t>
            </a:r>
            <a:r>
              <a:rPr lang="es-ES" altLang="en-US" sz="1050" b="1" dirty="0" smtClean="0">
                <a:solidFill>
                  <a:srgbClr val="FF0000"/>
                </a:solidFill>
                <a:latin typeface="Frutiger 45 Light"/>
              </a:rPr>
              <a:t>          </a:t>
            </a:r>
            <a:r>
              <a:rPr lang="es-ES" altLang="en-US" sz="1050" b="1" baseline="0" dirty="0" err="1" smtClean="0">
                <a:latin typeface="Frutiger 45 Light"/>
              </a:rPr>
              <a:t>antiphase</a:t>
            </a:r>
            <a:r>
              <a:rPr lang="es-ES" altLang="en-US" sz="1050" b="1" baseline="0" dirty="0" smtClean="0">
                <a:latin typeface="Frutiger 45 Light"/>
              </a:rPr>
              <a:t> </a:t>
            </a:r>
            <a:r>
              <a:rPr lang="es-ES" altLang="en-US" sz="1050" b="1" baseline="0" dirty="0" err="1">
                <a:latin typeface="Frutiger 45 Light"/>
              </a:rPr>
              <a:t>domain</a:t>
            </a:r>
            <a:endParaRPr lang="es-ES" altLang="en-US" sz="1050" b="1" baseline="0" dirty="0">
              <a:latin typeface="Frutiger 45 Light"/>
            </a:endParaRPr>
          </a:p>
          <a:p>
            <a:r>
              <a:rPr lang="es-ES" altLang="en-US" sz="1050" b="1" baseline="0" dirty="0">
                <a:solidFill>
                  <a:srgbClr val="FF0000"/>
                </a:solidFill>
                <a:latin typeface="Frutiger 45 Light"/>
              </a:rPr>
              <a:t>B</a:t>
            </a:r>
            <a:r>
              <a:rPr lang="es-ES" altLang="en-US" sz="1050" b="1" baseline="0" dirty="0">
                <a:latin typeface="Frutiger 45 Light"/>
              </a:rPr>
              <a:t>          </a:t>
            </a:r>
            <a:r>
              <a:rPr lang="es-ES" altLang="en-US" sz="1050" b="1" baseline="0" dirty="0" err="1" smtClean="0">
                <a:latin typeface="Frutiger 45 Light"/>
              </a:rPr>
              <a:t>interstitial</a:t>
            </a:r>
            <a:r>
              <a:rPr lang="es-ES" altLang="en-US" sz="1050" b="1" baseline="0" dirty="0" smtClean="0">
                <a:latin typeface="Frutiger 45 Light"/>
              </a:rPr>
              <a:t> </a:t>
            </a:r>
            <a:r>
              <a:rPr lang="es-ES" altLang="en-US" sz="1050" b="1" baseline="0" dirty="0" err="1">
                <a:latin typeface="Frutiger 45 Light"/>
              </a:rPr>
              <a:t>atom</a:t>
            </a:r>
            <a:endParaRPr lang="es-ES" altLang="en-US" sz="1050" b="1" baseline="0" dirty="0">
              <a:latin typeface="Frutiger 45 Light"/>
            </a:endParaRPr>
          </a:p>
          <a:p>
            <a:r>
              <a:rPr lang="es-ES" altLang="en-US" sz="1050" b="1" baseline="0" dirty="0">
                <a:solidFill>
                  <a:srgbClr val="FF0000"/>
                </a:solidFill>
                <a:latin typeface="Frutiger 45 Light"/>
              </a:rPr>
              <a:t>G, K</a:t>
            </a:r>
            <a:r>
              <a:rPr lang="es-ES" altLang="en-US" sz="1050" b="1" baseline="0" dirty="0">
                <a:latin typeface="Frutiger 45 Light"/>
              </a:rPr>
              <a:t>     </a:t>
            </a:r>
            <a:r>
              <a:rPr lang="es-ES" altLang="en-US" sz="1050" b="1" baseline="0" dirty="0" err="1" smtClean="0">
                <a:latin typeface="Frutiger 45 Light"/>
              </a:rPr>
              <a:t>grain</a:t>
            </a:r>
            <a:r>
              <a:rPr lang="es-ES" altLang="en-US" sz="1050" b="1" baseline="0" dirty="0" smtClean="0">
                <a:latin typeface="Frutiger 45 Light"/>
              </a:rPr>
              <a:t> </a:t>
            </a:r>
            <a:r>
              <a:rPr lang="es-ES" altLang="en-US" sz="1050" b="1" baseline="0" dirty="0" err="1">
                <a:latin typeface="Frutiger 45 Light"/>
              </a:rPr>
              <a:t>boundary</a:t>
            </a:r>
            <a:endParaRPr lang="es-ES" altLang="en-US" sz="1050" b="1" baseline="0" dirty="0">
              <a:latin typeface="Frutiger 45 Light"/>
            </a:endParaRPr>
          </a:p>
          <a:p>
            <a:r>
              <a:rPr lang="es-ES" altLang="en-US" sz="1050" b="1" baseline="0" dirty="0">
                <a:solidFill>
                  <a:srgbClr val="FF0000"/>
                </a:solidFill>
                <a:latin typeface="Frutiger 45 Light"/>
              </a:rPr>
              <a:t>L  </a:t>
            </a:r>
            <a:r>
              <a:rPr lang="es-ES" altLang="en-US" sz="1050" b="1" baseline="0" dirty="0">
                <a:latin typeface="Frutiger 45 Light"/>
              </a:rPr>
              <a:t>        </a:t>
            </a:r>
            <a:r>
              <a:rPr lang="es-ES" altLang="en-US" sz="1050" b="1" baseline="0" dirty="0" err="1" smtClean="0">
                <a:latin typeface="Frutiger 45 Light"/>
              </a:rPr>
              <a:t>vacancy</a:t>
            </a:r>
            <a:endParaRPr lang="es-ES" altLang="en-US" sz="1050" b="1" baseline="0" dirty="0">
              <a:latin typeface="Frutiger 45 Light"/>
            </a:endParaRPr>
          </a:p>
          <a:p>
            <a:r>
              <a:rPr lang="es-ES" altLang="en-US" sz="1050" b="1" baseline="0" dirty="0">
                <a:solidFill>
                  <a:srgbClr val="FF0000"/>
                </a:solidFill>
                <a:latin typeface="Frutiger 45 Light"/>
              </a:rPr>
              <a:t>S</a:t>
            </a:r>
            <a:r>
              <a:rPr lang="es-ES" altLang="en-US" sz="1050" b="1" baseline="0" dirty="0">
                <a:latin typeface="Frutiger 45 Light"/>
              </a:rPr>
              <a:t>  </a:t>
            </a:r>
            <a:r>
              <a:rPr lang="es-ES" altLang="en-US" sz="1050" b="1" dirty="0" smtClean="0">
                <a:latin typeface="Frutiger 45 Light"/>
              </a:rPr>
              <a:t>        </a:t>
            </a:r>
            <a:r>
              <a:rPr lang="es-ES" altLang="en-US" sz="1050" b="1" dirty="0" err="1" smtClean="0">
                <a:latin typeface="Frutiger 45 Light"/>
              </a:rPr>
              <a:t>s</a:t>
            </a:r>
            <a:r>
              <a:rPr lang="es-ES" altLang="en-US" sz="1050" b="1" baseline="0" dirty="0" err="1" smtClean="0">
                <a:latin typeface="Frutiger 45 Light"/>
              </a:rPr>
              <a:t>ubstitutional</a:t>
            </a:r>
            <a:r>
              <a:rPr lang="es-ES" altLang="en-US" sz="1050" b="1" baseline="0" dirty="0" smtClean="0">
                <a:latin typeface="Frutiger 45 Light"/>
              </a:rPr>
              <a:t> </a:t>
            </a:r>
            <a:r>
              <a:rPr lang="es-ES" altLang="en-US" sz="1050" b="1" baseline="0" dirty="0" err="1">
                <a:latin typeface="Frutiger 45 Light"/>
              </a:rPr>
              <a:t>impurity</a:t>
            </a:r>
            <a:endParaRPr lang="es-ES" altLang="en-US" sz="1050" b="1" baseline="0" dirty="0">
              <a:latin typeface="Frutiger 45 Light"/>
            </a:endParaRPr>
          </a:p>
          <a:p>
            <a:r>
              <a:rPr lang="es-ES" altLang="en-US" sz="1050" b="1" baseline="0" dirty="0">
                <a:solidFill>
                  <a:srgbClr val="FF0000"/>
                </a:solidFill>
                <a:latin typeface="Frutiger 45 Light"/>
              </a:rPr>
              <a:t>S’</a:t>
            </a:r>
            <a:r>
              <a:rPr lang="es-ES" altLang="en-US" sz="1050" b="1" baseline="0" dirty="0">
                <a:latin typeface="Frutiger 45 Light"/>
              </a:rPr>
              <a:t>       </a:t>
            </a:r>
            <a:r>
              <a:rPr lang="es-ES" altLang="en-US" sz="1050" b="1" baseline="0" dirty="0" smtClean="0">
                <a:latin typeface="Frutiger 45 Light"/>
              </a:rPr>
              <a:t>  </a:t>
            </a:r>
            <a:r>
              <a:rPr lang="es-ES" altLang="en-US" sz="1050" b="1" baseline="0" dirty="0" err="1" smtClean="0">
                <a:latin typeface="Frutiger 45 Light"/>
              </a:rPr>
              <a:t>interstitial</a:t>
            </a:r>
            <a:r>
              <a:rPr lang="es-ES" altLang="en-US" sz="1050" b="1" baseline="0" dirty="0" smtClean="0">
                <a:latin typeface="Frutiger 45 Light"/>
              </a:rPr>
              <a:t> </a:t>
            </a:r>
            <a:r>
              <a:rPr lang="es-ES" altLang="en-US" sz="1050" b="1" baseline="0" dirty="0" err="1">
                <a:latin typeface="Frutiger 45 Light"/>
              </a:rPr>
              <a:t>impurity</a:t>
            </a:r>
            <a:endParaRPr lang="es-ES" altLang="en-US" sz="1050" b="1" baseline="0" dirty="0">
              <a:latin typeface="Frutiger 45 Light"/>
            </a:endParaRPr>
          </a:p>
          <a:p>
            <a:r>
              <a:rPr lang="es-ES" altLang="en-US" sz="1050" b="1" baseline="0" dirty="0">
                <a:solidFill>
                  <a:srgbClr val="FF0000"/>
                </a:solidFill>
                <a:latin typeface="Frutiger 45 Light"/>
              </a:rPr>
              <a:t>P, Z</a:t>
            </a:r>
            <a:r>
              <a:rPr lang="es-ES" altLang="en-US" sz="1050" b="1" baseline="0" dirty="0">
                <a:latin typeface="Frutiger 45 Light"/>
              </a:rPr>
              <a:t>      </a:t>
            </a:r>
            <a:r>
              <a:rPr lang="es-ES" altLang="en-US" sz="1050" b="1" baseline="0" dirty="0" err="1" smtClean="0">
                <a:latin typeface="Frutiger 45 Light"/>
              </a:rPr>
              <a:t>stacking</a:t>
            </a:r>
            <a:r>
              <a:rPr lang="es-ES" altLang="en-US" sz="1050" b="1" baseline="0" dirty="0" smtClean="0">
                <a:latin typeface="Frutiger 45 Light"/>
              </a:rPr>
              <a:t> </a:t>
            </a:r>
            <a:r>
              <a:rPr lang="es-ES" altLang="en-US" sz="1050" b="1" baseline="0" dirty="0" err="1">
                <a:latin typeface="Frutiger 45 Light"/>
              </a:rPr>
              <a:t>faults</a:t>
            </a:r>
            <a:endParaRPr lang="es-ES" altLang="en-US" sz="1050" b="1" baseline="0" dirty="0">
              <a:latin typeface="Frutiger 45 Light"/>
            </a:endParaRPr>
          </a:p>
          <a:p>
            <a:r>
              <a:rPr lang="es-ES" altLang="en-US" sz="1050" b="1" baseline="0" dirty="0">
                <a:solidFill>
                  <a:srgbClr val="FF0000"/>
                </a:solidFill>
                <a:latin typeface="Frutiger 45 Light"/>
                <a:cs typeface="Arial" pitchFamily="34" charset="0"/>
              </a:rPr>
              <a:t>┴  </a:t>
            </a:r>
            <a:r>
              <a:rPr lang="es-ES" altLang="en-US" sz="1050" b="1" baseline="0" dirty="0">
                <a:latin typeface="Frutiger 45 Light"/>
                <a:cs typeface="Arial" pitchFamily="34" charset="0"/>
              </a:rPr>
              <a:t>       </a:t>
            </a:r>
            <a:r>
              <a:rPr lang="es-ES" altLang="en-US" sz="1050" b="1" dirty="0" smtClean="0">
                <a:latin typeface="Frutiger 45 Light"/>
                <a:cs typeface="Arial" pitchFamily="34" charset="0"/>
              </a:rPr>
              <a:t> </a:t>
            </a:r>
            <a:r>
              <a:rPr lang="es-ES" altLang="en-US" sz="1050" b="1" baseline="0" dirty="0" err="1" smtClean="0">
                <a:latin typeface="Frutiger 45 Light"/>
                <a:cs typeface="Arial" pitchFamily="34" charset="0"/>
              </a:rPr>
              <a:t>dislocations</a:t>
            </a:r>
            <a:endParaRPr lang="es-ES" altLang="en-US" sz="1050" b="1" baseline="0" dirty="0">
              <a:latin typeface="Frutiger 45 Light"/>
              <a:cs typeface="Arial" pitchFamily="34" charset="0"/>
            </a:endParaRPr>
          </a:p>
        </p:txBody>
      </p:sp>
      <p:sp>
        <p:nvSpPr>
          <p:cNvPr id="10" name="ZoneTexte 10"/>
          <p:cNvSpPr txBox="1"/>
          <p:nvPr/>
        </p:nvSpPr>
        <p:spPr>
          <a:xfrm>
            <a:off x="323528" y="1713002"/>
            <a:ext cx="3399780" cy="461665"/>
          </a:xfrm>
          <a:prstGeom prst="rect">
            <a:avLst/>
          </a:prstGeom>
          <a:noFill/>
        </p:spPr>
        <p:txBody>
          <a:bodyPr wrap="square" rtlCol="0">
            <a:spAutoFit/>
          </a:bodyPr>
          <a:lstStyle/>
          <a:p>
            <a:pPr>
              <a:buFont typeface="Arial" pitchFamily="34" charset="0"/>
              <a:buChar char="•"/>
            </a:pPr>
            <a:r>
              <a:rPr lang="en-US" b="1" dirty="0" smtClean="0">
                <a:solidFill>
                  <a:schemeClr val="bg2">
                    <a:lumMod val="75000"/>
                  </a:schemeClr>
                </a:solidFill>
                <a:latin typeface="Frutiger 45 Light"/>
              </a:rPr>
              <a:t> </a:t>
            </a:r>
            <a:r>
              <a:rPr lang="en-US" sz="2400" b="1" dirty="0" smtClean="0">
                <a:solidFill>
                  <a:srgbClr val="FFC000"/>
                </a:solidFill>
                <a:latin typeface="Frutiger 45 Light"/>
              </a:rPr>
              <a:t>Finite crystallite size </a:t>
            </a:r>
            <a:endParaRPr lang="en-US" sz="2400" b="1" dirty="0">
              <a:solidFill>
                <a:srgbClr val="FFC000"/>
              </a:solidFill>
              <a:latin typeface="Frutiger 45 Light"/>
            </a:endParaRPr>
          </a:p>
        </p:txBody>
      </p:sp>
      <p:sp>
        <p:nvSpPr>
          <p:cNvPr id="11" name="ZoneTexte 11"/>
          <p:cNvSpPr txBox="1"/>
          <p:nvPr/>
        </p:nvSpPr>
        <p:spPr>
          <a:xfrm>
            <a:off x="323527" y="2780928"/>
            <a:ext cx="3600449" cy="461665"/>
          </a:xfrm>
          <a:prstGeom prst="rect">
            <a:avLst/>
          </a:prstGeom>
          <a:noFill/>
        </p:spPr>
        <p:txBody>
          <a:bodyPr wrap="square" rtlCol="0">
            <a:spAutoFit/>
          </a:bodyPr>
          <a:lstStyle/>
          <a:p>
            <a:pPr>
              <a:buFont typeface="Arial" pitchFamily="34" charset="0"/>
              <a:buChar char="•"/>
            </a:pPr>
            <a:r>
              <a:rPr lang="en-US" b="1" dirty="0" smtClean="0">
                <a:solidFill>
                  <a:schemeClr val="bg2">
                    <a:lumMod val="75000"/>
                  </a:schemeClr>
                </a:solidFill>
                <a:latin typeface="Frutiger 45 Light"/>
              </a:rPr>
              <a:t> </a:t>
            </a:r>
            <a:r>
              <a:rPr lang="en-US" sz="2400" b="1" dirty="0" smtClean="0">
                <a:solidFill>
                  <a:srgbClr val="FFC000"/>
                </a:solidFill>
                <a:latin typeface="Frutiger 45 Light"/>
              </a:rPr>
              <a:t>Lattice microstrains</a:t>
            </a:r>
            <a:endParaRPr lang="en-US" sz="2400" b="1" dirty="0">
              <a:solidFill>
                <a:srgbClr val="FFC000"/>
              </a:solidFill>
              <a:latin typeface="Frutiger 45 Light"/>
            </a:endParaRPr>
          </a:p>
        </p:txBody>
      </p:sp>
      <p:sp>
        <p:nvSpPr>
          <p:cNvPr id="12" name="ZoneTexte 12"/>
          <p:cNvSpPr txBox="1"/>
          <p:nvPr/>
        </p:nvSpPr>
        <p:spPr>
          <a:xfrm>
            <a:off x="-108520" y="4139788"/>
            <a:ext cx="4644008" cy="461665"/>
          </a:xfrm>
          <a:prstGeom prst="rect">
            <a:avLst/>
          </a:prstGeom>
          <a:noFill/>
        </p:spPr>
        <p:txBody>
          <a:bodyPr wrap="square" rtlCol="0">
            <a:spAutoFit/>
          </a:bodyPr>
          <a:lstStyle/>
          <a:p>
            <a:pPr>
              <a:buFont typeface="Arial" pitchFamily="34" charset="0"/>
              <a:buChar char="•"/>
            </a:pPr>
            <a:r>
              <a:rPr lang="en-US" b="1" dirty="0" smtClean="0">
                <a:solidFill>
                  <a:schemeClr val="bg2">
                    <a:lumMod val="75000"/>
                  </a:schemeClr>
                </a:solidFill>
                <a:latin typeface="Frutiger 45 Light"/>
              </a:rPr>
              <a:t> </a:t>
            </a:r>
            <a:r>
              <a:rPr lang="en-US" sz="2400" b="1" dirty="0" smtClean="0">
                <a:solidFill>
                  <a:srgbClr val="FFC000"/>
                </a:solidFill>
                <a:latin typeface="Frutiger 45 Light"/>
              </a:rPr>
              <a:t>Extended defects / Disorder</a:t>
            </a:r>
            <a:endParaRPr lang="en-US" sz="2400" b="1" dirty="0">
              <a:solidFill>
                <a:srgbClr val="FFC000"/>
              </a:solidFill>
              <a:latin typeface="Frutiger 45 Light"/>
            </a:endParaRPr>
          </a:p>
        </p:txBody>
      </p:sp>
      <p:sp>
        <p:nvSpPr>
          <p:cNvPr id="13" name="ZoneTexte 13"/>
          <p:cNvSpPr txBox="1"/>
          <p:nvPr/>
        </p:nvSpPr>
        <p:spPr>
          <a:xfrm>
            <a:off x="724768" y="2076008"/>
            <a:ext cx="2479080" cy="400110"/>
          </a:xfrm>
          <a:prstGeom prst="rect">
            <a:avLst/>
          </a:prstGeom>
          <a:noFill/>
        </p:spPr>
        <p:txBody>
          <a:bodyPr wrap="square" rtlCol="0">
            <a:spAutoFit/>
          </a:bodyPr>
          <a:lstStyle/>
          <a:p>
            <a:r>
              <a:rPr lang="en-US" sz="2000" dirty="0" smtClean="0">
                <a:latin typeface="Frutiger 45 Light"/>
              </a:rPr>
              <a:t>FWHM </a:t>
            </a:r>
            <a:r>
              <a:rPr lang="en-US" sz="2000" dirty="0" smtClean="0">
                <a:latin typeface="Frutiger 45 Light"/>
                <a:sym typeface="Symbol"/>
              </a:rPr>
              <a:t> cos</a:t>
            </a:r>
            <a:r>
              <a:rPr lang="en-US" sz="2000" baseline="30000" dirty="0" smtClean="0">
                <a:latin typeface="Frutiger 45 Light"/>
                <a:sym typeface="Symbol"/>
              </a:rPr>
              <a:t>-1</a:t>
            </a:r>
            <a:r>
              <a:rPr lang="en-US" sz="2000" dirty="0" smtClean="0">
                <a:latin typeface="Frutiger 45 Light"/>
                <a:sym typeface="Symbol"/>
              </a:rPr>
              <a:t>() </a:t>
            </a:r>
            <a:r>
              <a:rPr lang="en-US" sz="2000" dirty="0" smtClean="0">
                <a:latin typeface="Frutiger 45 Light"/>
              </a:rPr>
              <a:t> </a:t>
            </a:r>
            <a:endParaRPr lang="en-US" sz="2000" dirty="0">
              <a:latin typeface="Frutiger 45 Light"/>
            </a:endParaRPr>
          </a:p>
        </p:txBody>
      </p:sp>
      <p:sp>
        <p:nvSpPr>
          <p:cNvPr id="14" name="ZoneTexte 14"/>
          <p:cNvSpPr txBox="1"/>
          <p:nvPr/>
        </p:nvSpPr>
        <p:spPr>
          <a:xfrm>
            <a:off x="827584" y="2337147"/>
            <a:ext cx="1539391" cy="400110"/>
          </a:xfrm>
          <a:prstGeom prst="rect">
            <a:avLst/>
          </a:prstGeom>
          <a:noFill/>
        </p:spPr>
        <p:txBody>
          <a:bodyPr wrap="square" rtlCol="0">
            <a:spAutoFit/>
          </a:bodyPr>
          <a:lstStyle/>
          <a:p>
            <a:r>
              <a:rPr lang="en-US" sz="2000" dirty="0" smtClean="0">
                <a:latin typeface="Frutiger 45 Light"/>
              </a:rPr>
              <a:t>size &lt; 1 µm</a:t>
            </a:r>
            <a:endParaRPr lang="en-US" sz="2000" dirty="0">
              <a:latin typeface="Frutiger 45 Light"/>
            </a:endParaRPr>
          </a:p>
        </p:txBody>
      </p:sp>
      <p:sp>
        <p:nvSpPr>
          <p:cNvPr id="15" name="ZoneTexte 15"/>
          <p:cNvSpPr txBox="1"/>
          <p:nvPr/>
        </p:nvSpPr>
        <p:spPr>
          <a:xfrm>
            <a:off x="760016" y="3230885"/>
            <a:ext cx="2160241" cy="400110"/>
          </a:xfrm>
          <a:prstGeom prst="rect">
            <a:avLst/>
          </a:prstGeom>
          <a:noFill/>
        </p:spPr>
        <p:txBody>
          <a:bodyPr wrap="square" rtlCol="0">
            <a:spAutoFit/>
          </a:bodyPr>
          <a:lstStyle/>
          <a:p>
            <a:r>
              <a:rPr lang="en-US" sz="2000" dirty="0" smtClean="0">
                <a:latin typeface="Frutiger 45 Light"/>
              </a:rPr>
              <a:t>FWHM </a:t>
            </a:r>
            <a:r>
              <a:rPr lang="en-US" sz="2000" dirty="0" smtClean="0">
                <a:latin typeface="Frutiger 45 Light"/>
                <a:sym typeface="Symbol"/>
              </a:rPr>
              <a:t> tan()</a:t>
            </a:r>
            <a:endParaRPr lang="en-US" sz="1400" dirty="0">
              <a:latin typeface="Frutiger 45 Light"/>
            </a:endParaRPr>
          </a:p>
        </p:txBody>
      </p:sp>
      <p:sp>
        <p:nvSpPr>
          <p:cNvPr id="16" name="ZoneTexte 16"/>
          <p:cNvSpPr txBox="1"/>
          <p:nvPr/>
        </p:nvSpPr>
        <p:spPr>
          <a:xfrm>
            <a:off x="323528" y="3601278"/>
            <a:ext cx="3672408" cy="400110"/>
          </a:xfrm>
          <a:prstGeom prst="rect">
            <a:avLst/>
          </a:prstGeom>
          <a:noFill/>
        </p:spPr>
        <p:txBody>
          <a:bodyPr wrap="square" rtlCol="0">
            <a:spAutoFit/>
          </a:bodyPr>
          <a:lstStyle/>
          <a:p>
            <a:r>
              <a:rPr lang="en-US" sz="2000" dirty="0" smtClean="0">
                <a:latin typeface="Frutiger 45 Light"/>
              </a:rPr>
              <a:t>fluctuations in cell parameters</a:t>
            </a:r>
            <a:endParaRPr lang="en-US" sz="2000" dirty="0">
              <a:latin typeface="Frutiger 45 Light"/>
            </a:endParaRPr>
          </a:p>
        </p:txBody>
      </p:sp>
      <p:sp>
        <p:nvSpPr>
          <p:cNvPr id="17" name="ZoneTexte 18"/>
          <p:cNvSpPr txBox="1"/>
          <p:nvPr/>
        </p:nvSpPr>
        <p:spPr>
          <a:xfrm>
            <a:off x="668164" y="4492639"/>
            <a:ext cx="2967732" cy="400110"/>
          </a:xfrm>
          <a:prstGeom prst="rect">
            <a:avLst/>
          </a:prstGeom>
          <a:noFill/>
        </p:spPr>
        <p:txBody>
          <a:bodyPr wrap="square" rtlCol="0">
            <a:spAutoFit/>
          </a:bodyPr>
          <a:lstStyle/>
          <a:p>
            <a:r>
              <a:rPr lang="en-US" sz="1600" dirty="0" smtClean="0">
                <a:solidFill>
                  <a:schemeClr val="tx2"/>
                </a:solidFill>
                <a:latin typeface="Frutiger 45 Light"/>
              </a:rPr>
              <a:t>- </a:t>
            </a:r>
            <a:r>
              <a:rPr lang="en-US" sz="2000" dirty="0" err="1" smtClean="0">
                <a:solidFill>
                  <a:schemeClr val="tx2"/>
                </a:solidFill>
                <a:latin typeface="Frutiger 45 Light"/>
              </a:rPr>
              <a:t>Antiphase</a:t>
            </a:r>
            <a:r>
              <a:rPr lang="en-US" sz="2000" dirty="0" smtClean="0">
                <a:solidFill>
                  <a:schemeClr val="tx2"/>
                </a:solidFill>
                <a:latin typeface="Frutiger 45 Light"/>
              </a:rPr>
              <a:t> boundaries</a:t>
            </a:r>
            <a:endParaRPr lang="en-US" sz="2000" dirty="0">
              <a:solidFill>
                <a:schemeClr val="tx2"/>
              </a:solidFill>
              <a:latin typeface="Frutiger 45 Light"/>
            </a:endParaRPr>
          </a:p>
        </p:txBody>
      </p:sp>
      <p:sp>
        <p:nvSpPr>
          <p:cNvPr id="18" name="ZoneTexte 19"/>
          <p:cNvSpPr txBox="1"/>
          <p:nvPr/>
        </p:nvSpPr>
        <p:spPr>
          <a:xfrm>
            <a:off x="1264600" y="5162242"/>
            <a:ext cx="4191868" cy="400110"/>
          </a:xfrm>
          <a:prstGeom prst="rect">
            <a:avLst/>
          </a:prstGeom>
          <a:noFill/>
        </p:spPr>
        <p:txBody>
          <a:bodyPr wrap="square" rtlCol="0">
            <a:spAutoFit/>
          </a:bodyPr>
          <a:lstStyle/>
          <a:p>
            <a:r>
              <a:rPr lang="en-US" sz="2000" dirty="0" smtClean="0">
                <a:solidFill>
                  <a:schemeClr val="tx2"/>
                </a:solidFill>
                <a:latin typeface="Frutiger 45 Light"/>
              </a:rPr>
              <a:t>- Stacking Faults</a:t>
            </a:r>
            <a:endParaRPr lang="en-US" sz="2000" dirty="0">
              <a:solidFill>
                <a:schemeClr val="tx2"/>
              </a:solidFill>
              <a:latin typeface="Frutiger 45 Light"/>
            </a:endParaRPr>
          </a:p>
        </p:txBody>
      </p:sp>
      <p:sp>
        <p:nvSpPr>
          <p:cNvPr id="19" name="Right Brace 1"/>
          <p:cNvSpPr/>
          <p:nvPr/>
        </p:nvSpPr>
        <p:spPr>
          <a:xfrm>
            <a:off x="4067976" y="980728"/>
            <a:ext cx="313580" cy="4140504"/>
          </a:xfrm>
          <a:prstGeom prst="righ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latin typeface="Frutiger 45 Light"/>
            </a:endParaRPr>
          </a:p>
        </p:txBody>
      </p:sp>
      <p:sp>
        <p:nvSpPr>
          <p:cNvPr id="20" name="TextBox 2"/>
          <p:cNvSpPr txBox="1"/>
          <p:nvPr/>
        </p:nvSpPr>
        <p:spPr>
          <a:xfrm>
            <a:off x="4427984" y="2636912"/>
            <a:ext cx="3888432" cy="646331"/>
          </a:xfrm>
          <a:prstGeom prst="rect">
            <a:avLst/>
          </a:prstGeom>
          <a:noFill/>
        </p:spPr>
        <p:txBody>
          <a:bodyPr wrap="square" rtlCol="0">
            <a:spAutoFit/>
          </a:bodyPr>
          <a:lstStyle/>
          <a:p>
            <a:r>
              <a:rPr lang="es-ES" b="1" dirty="0" smtClean="0">
                <a:latin typeface="Frutiger 45 Light"/>
              </a:rPr>
              <a:t>Can be </a:t>
            </a:r>
            <a:r>
              <a:rPr lang="es-ES" b="1" dirty="0" err="1" smtClean="0">
                <a:latin typeface="Frutiger 45 Light"/>
              </a:rPr>
              <a:t>included</a:t>
            </a:r>
            <a:r>
              <a:rPr lang="es-ES" b="1" dirty="0" smtClean="0">
                <a:latin typeface="Frutiger 45 Light"/>
              </a:rPr>
              <a:t> in </a:t>
            </a:r>
            <a:br>
              <a:rPr lang="es-ES" b="1" dirty="0" smtClean="0">
                <a:latin typeface="Frutiger 45 Light"/>
              </a:rPr>
            </a:br>
            <a:r>
              <a:rPr lang="es-ES" b="1" dirty="0" smtClean="0">
                <a:latin typeface="Frutiger 45 Light"/>
              </a:rPr>
              <a:t>Rietveld </a:t>
            </a:r>
            <a:r>
              <a:rPr lang="es-ES" b="1" dirty="0" err="1" smtClean="0">
                <a:latin typeface="Frutiger 45 Light"/>
              </a:rPr>
              <a:t>refinement</a:t>
            </a:r>
            <a:endParaRPr lang="en-GB" b="1" dirty="0">
              <a:latin typeface="Frutiger 45 Light"/>
            </a:endParaRPr>
          </a:p>
        </p:txBody>
      </p:sp>
      <p:grpSp>
        <p:nvGrpSpPr>
          <p:cNvPr id="21" name="Groupe 25"/>
          <p:cNvGrpSpPr>
            <a:grpSpLocks noChangeAspect="1"/>
          </p:cNvGrpSpPr>
          <p:nvPr/>
        </p:nvGrpSpPr>
        <p:grpSpPr>
          <a:xfrm>
            <a:off x="4866131" y="1037576"/>
            <a:ext cx="2578789" cy="1455320"/>
            <a:chOff x="3511673" y="782048"/>
            <a:chExt cx="3170082" cy="1789013"/>
          </a:xfrm>
        </p:grpSpPr>
        <p:pic>
          <p:nvPicPr>
            <p:cNvPr id="22" name="Picture 47"/>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1256" t="1851" r="12557" b="14806"/>
            <a:stretch>
              <a:fillRect/>
            </a:stretch>
          </p:blipFill>
          <p:spPr bwMode="auto">
            <a:xfrm>
              <a:off x="4572000" y="782048"/>
              <a:ext cx="2109755" cy="1382617"/>
            </a:xfrm>
            <a:prstGeom prst="rect">
              <a:avLst/>
            </a:prstGeom>
            <a:noFill/>
            <a:ln>
              <a:solidFill>
                <a:schemeClr val="bg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ZoneTexte 23"/>
            <p:cNvSpPr txBox="1"/>
            <p:nvPr/>
          </p:nvSpPr>
          <p:spPr>
            <a:xfrm>
              <a:off x="5549582" y="2082334"/>
              <a:ext cx="1110649" cy="488727"/>
            </a:xfrm>
            <a:prstGeom prst="rect">
              <a:avLst/>
            </a:prstGeom>
            <a:noFill/>
          </p:spPr>
          <p:txBody>
            <a:bodyPr wrap="square" rtlCol="0">
              <a:spAutoFit/>
            </a:bodyPr>
            <a:lstStyle/>
            <a:p>
              <a:pPr algn="ctr"/>
              <a:r>
                <a:rPr lang="en-US" sz="1400" dirty="0" smtClean="0">
                  <a:latin typeface="Frutiger 45 Light"/>
                  <a:cs typeface="Arial" pitchFamily="34" charset="0"/>
                </a:rPr>
                <a:t>2</a:t>
              </a:r>
              <a:r>
                <a:rPr lang="en-US" sz="1600" dirty="0" smtClean="0">
                  <a:latin typeface="Frutiger 45 Light"/>
                  <a:cs typeface="Arial" pitchFamily="34" charset="0"/>
                  <a:sym typeface="Symbol"/>
                </a:rPr>
                <a:t></a:t>
              </a:r>
              <a:r>
                <a:rPr lang="en-US" sz="1400" dirty="0" smtClean="0">
                  <a:latin typeface="Frutiger 45 Light"/>
                  <a:cs typeface="Arial" pitchFamily="34" charset="0"/>
                  <a:sym typeface="Symbol"/>
                </a:rPr>
                <a:t> (°)</a:t>
              </a:r>
              <a:endParaRPr lang="en-US" sz="1400" dirty="0">
                <a:latin typeface="Frutiger 45 Light"/>
                <a:cs typeface="Arial" pitchFamily="34" charset="0"/>
              </a:endParaRPr>
            </a:p>
          </p:txBody>
        </p:sp>
        <p:sp>
          <p:nvSpPr>
            <p:cNvPr id="24" name="ZoneTexte 24"/>
            <p:cNvSpPr txBox="1"/>
            <p:nvPr/>
          </p:nvSpPr>
          <p:spPr>
            <a:xfrm>
              <a:off x="3511673" y="1298668"/>
              <a:ext cx="1592540" cy="444298"/>
            </a:xfrm>
            <a:prstGeom prst="rect">
              <a:avLst/>
            </a:prstGeom>
            <a:noFill/>
          </p:spPr>
          <p:txBody>
            <a:bodyPr wrap="square" rtlCol="0">
              <a:spAutoFit/>
            </a:bodyPr>
            <a:lstStyle/>
            <a:p>
              <a:pPr algn="r"/>
              <a:r>
                <a:rPr lang="en-US" sz="1400" b="1" dirty="0" smtClean="0">
                  <a:latin typeface="Frutiger 45 Light"/>
                  <a:cs typeface="Arial" pitchFamily="34" charset="0"/>
                </a:rPr>
                <a:t>FWHM</a:t>
              </a:r>
              <a:endParaRPr lang="en-US" sz="1400" b="1" dirty="0">
                <a:latin typeface="Frutiger 45 Light"/>
                <a:cs typeface="Arial" pitchFamily="34" charset="0"/>
              </a:endParaRPr>
            </a:p>
          </p:txBody>
        </p:sp>
      </p:grpSp>
      <p:sp>
        <p:nvSpPr>
          <p:cNvPr id="25" name="Right Brace 1"/>
          <p:cNvSpPr>
            <a:spLocks/>
          </p:cNvSpPr>
          <p:nvPr/>
        </p:nvSpPr>
        <p:spPr>
          <a:xfrm>
            <a:off x="1151848" y="5121231"/>
            <a:ext cx="2340128" cy="441121"/>
          </a:xfrm>
          <a:prstGeom prst="ellipse">
            <a:avLst/>
          </a:prstGeom>
          <a:ln>
            <a:solidFill>
              <a:srgbClr val="BCD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latin typeface="Frutiger 45 Light"/>
            </a:endParaRPr>
          </a:p>
        </p:txBody>
      </p:sp>
      <p:sp>
        <p:nvSpPr>
          <p:cNvPr id="26" name="ZoneTexte 10"/>
          <p:cNvSpPr txBox="1"/>
          <p:nvPr/>
        </p:nvSpPr>
        <p:spPr>
          <a:xfrm>
            <a:off x="251520" y="980728"/>
            <a:ext cx="4248472" cy="461665"/>
          </a:xfrm>
          <a:prstGeom prst="rect">
            <a:avLst/>
          </a:prstGeom>
          <a:noFill/>
        </p:spPr>
        <p:txBody>
          <a:bodyPr wrap="square" rtlCol="0">
            <a:spAutoFit/>
          </a:bodyPr>
          <a:lstStyle/>
          <a:p>
            <a:pPr>
              <a:buFont typeface="Arial" pitchFamily="34" charset="0"/>
              <a:buChar char="•"/>
            </a:pPr>
            <a:r>
              <a:rPr lang="en-US" sz="2400" b="1" dirty="0" smtClean="0">
                <a:solidFill>
                  <a:schemeClr val="bg2">
                    <a:lumMod val="75000"/>
                  </a:schemeClr>
                </a:solidFill>
                <a:latin typeface="Frutiger 45 Light"/>
              </a:rPr>
              <a:t> </a:t>
            </a:r>
            <a:r>
              <a:rPr lang="en-US" sz="2400" b="1" dirty="0" smtClean="0">
                <a:solidFill>
                  <a:srgbClr val="FFC000"/>
                </a:solidFill>
                <a:latin typeface="Frutiger 45 Light"/>
              </a:rPr>
              <a:t>Instrumental broadening</a:t>
            </a:r>
            <a:endParaRPr lang="en-US" sz="2400" b="1" dirty="0">
              <a:solidFill>
                <a:srgbClr val="FFC000"/>
              </a:solidFill>
              <a:latin typeface="Frutiger 45 Light"/>
            </a:endParaRPr>
          </a:p>
        </p:txBody>
      </p:sp>
      <p:pic>
        <p:nvPicPr>
          <p:cNvPr id="27" name="Picture 2"/>
          <p:cNvPicPr>
            <a:picLocks noChangeAspect="1" noChangeArrowheads="1"/>
          </p:cNvPicPr>
          <p:nvPr/>
        </p:nvPicPr>
        <p:blipFill>
          <a:blip r:embed="rId5">
            <a:clrChange>
              <a:clrFrom>
                <a:srgbClr val="FFFFFF"/>
              </a:clrFrom>
              <a:clrTo>
                <a:srgbClr val="FFFFFF">
                  <a:alpha val="0"/>
                </a:srgbClr>
              </a:clrTo>
            </a:clrChange>
          </a:blip>
          <a:srcRect t="63509" r="58624"/>
          <a:stretch>
            <a:fillRect/>
          </a:stretch>
        </p:blipFill>
        <p:spPr bwMode="auto">
          <a:xfrm>
            <a:off x="6448342" y="4936567"/>
            <a:ext cx="2722620" cy="1660786"/>
          </a:xfrm>
          <a:prstGeom prst="rect">
            <a:avLst/>
          </a:prstGeom>
          <a:noFill/>
          <a:ln w="9525">
            <a:noFill/>
            <a:miter lim="800000"/>
            <a:headEnd/>
            <a:tailEnd/>
          </a:ln>
        </p:spPr>
      </p:pic>
      <p:pic>
        <p:nvPicPr>
          <p:cNvPr id="28" name="Picture 2"/>
          <p:cNvPicPr>
            <a:picLocks noChangeAspect="1" noChangeArrowheads="1"/>
          </p:cNvPicPr>
          <p:nvPr/>
        </p:nvPicPr>
        <p:blipFill>
          <a:blip r:embed="rId5">
            <a:clrChange>
              <a:clrFrom>
                <a:srgbClr val="FEFEFE"/>
              </a:clrFrom>
              <a:clrTo>
                <a:srgbClr val="FEFEFE">
                  <a:alpha val="0"/>
                </a:srgbClr>
              </a:clrTo>
            </a:clrChange>
          </a:blip>
          <a:srcRect t="34954" r="58624" b="35188"/>
          <a:stretch>
            <a:fillRect/>
          </a:stretch>
        </p:blipFill>
        <p:spPr bwMode="auto">
          <a:xfrm>
            <a:off x="3635896" y="5263214"/>
            <a:ext cx="2961541" cy="1478154"/>
          </a:xfrm>
          <a:prstGeom prst="rect">
            <a:avLst/>
          </a:prstGeom>
          <a:noFill/>
          <a:ln w="9525">
            <a:noFill/>
            <a:miter lim="800000"/>
            <a:headEnd/>
            <a:tailEnd/>
          </a:ln>
        </p:spPr>
      </p:pic>
      <p:sp>
        <p:nvSpPr>
          <p:cNvPr id="29" name="ZoneTexte 19"/>
          <p:cNvSpPr txBox="1"/>
          <p:nvPr/>
        </p:nvSpPr>
        <p:spPr>
          <a:xfrm>
            <a:off x="1264600" y="5519758"/>
            <a:ext cx="4191868" cy="400110"/>
          </a:xfrm>
          <a:prstGeom prst="rect">
            <a:avLst/>
          </a:prstGeom>
          <a:noFill/>
        </p:spPr>
        <p:txBody>
          <a:bodyPr wrap="square" rtlCol="0">
            <a:spAutoFit/>
          </a:bodyPr>
          <a:lstStyle/>
          <a:p>
            <a:r>
              <a:rPr lang="en-US" sz="1600" dirty="0" smtClean="0">
                <a:solidFill>
                  <a:schemeClr val="tx2"/>
                </a:solidFill>
                <a:latin typeface="Frutiger 45 Light"/>
              </a:rPr>
              <a:t>- </a:t>
            </a:r>
            <a:r>
              <a:rPr lang="en-US" sz="2000" dirty="0" err="1" smtClean="0">
                <a:solidFill>
                  <a:schemeClr val="tx2"/>
                </a:solidFill>
                <a:latin typeface="Frutiger 45 Light"/>
              </a:rPr>
              <a:t>Turbostraticity</a:t>
            </a:r>
            <a:endParaRPr lang="en-US" sz="2000" dirty="0">
              <a:solidFill>
                <a:schemeClr val="tx2"/>
              </a:solidFill>
              <a:latin typeface="Frutiger 45 Light"/>
            </a:endParaRPr>
          </a:p>
        </p:txBody>
      </p:sp>
      <p:sp>
        <p:nvSpPr>
          <p:cNvPr id="30" name="ZoneTexte 19"/>
          <p:cNvSpPr txBox="1"/>
          <p:nvPr/>
        </p:nvSpPr>
        <p:spPr>
          <a:xfrm>
            <a:off x="1280004" y="5877272"/>
            <a:ext cx="2355892" cy="400110"/>
          </a:xfrm>
          <a:prstGeom prst="rect">
            <a:avLst/>
          </a:prstGeom>
          <a:noFill/>
        </p:spPr>
        <p:txBody>
          <a:bodyPr wrap="square" rtlCol="0">
            <a:spAutoFit/>
          </a:bodyPr>
          <a:lstStyle/>
          <a:p>
            <a:r>
              <a:rPr lang="en-US" sz="2000" dirty="0" smtClean="0">
                <a:solidFill>
                  <a:schemeClr val="tx2"/>
                </a:solidFill>
                <a:latin typeface="Frutiger 45 Light"/>
              </a:rPr>
              <a:t>- </a:t>
            </a:r>
            <a:r>
              <a:rPr lang="en-US" sz="2000" dirty="0" err="1" smtClean="0">
                <a:solidFill>
                  <a:schemeClr val="tx2"/>
                </a:solidFill>
                <a:latin typeface="Frutiger 45 Light"/>
              </a:rPr>
              <a:t>Interstratification</a:t>
            </a:r>
            <a:endParaRPr lang="en-US" sz="2000" dirty="0">
              <a:solidFill>
                <a:schemeClr val="tx2"/>
              </a:solidFill>
              <a:latin typeface="Frutiger 45 Light"/>
            </a:endParaRPr>
          </a:p>
        </p:txBody>
      </p:sp>
      <p:sp>
        <p:nvSpPr>
          <p:cNvPr id="31" name="ZoneTexte 19"/>
          <p:cNvSpPr txBox="1"/>
          <p:nvPr/>
        </p:nvSpPr>
        <p:spPr>
          <a:xfrm>
            <a:off x="611560" y="4818638"/>
            <a:ext cx="3744416" cy="400110"/>
          </a:xfrm>
          <a:prstGeom prst="rect">
            <a:avLst/>
          </a:prstGeom>
          <a:noFill/>
        </p:spPr>
        <p:txBody>
          <a:bodyPr wrap="square" rtlCol="0">
            <a:spAutoFit/>
          </a:bodyPr>
          <a:lstStyle/>
          <a:p>
            <a:r>
              <a:rPr lang="en-US" sz="2000" dirty="0" smtClean="0">
                <a:solidFill>
                  <a:schemeClr val="tx2"/>
                </a:solidFill>
                <a:latin typeface="Frutiger 45 Light"/>
              </a:rPr>
              <a:t>- Vacancies / Atomic disorder</a:t>
            </a:r>
            <a:endParaRPr lang="en-US" sz="2000" dirty="0">
              <a:solidFill>
                <a:schemeClr val="tx2"/>
              </a:solidFill>
              <a:latin typeface="Frutiger 45 Light"/>
            </a:endParaRPr>
          </a:p>
        </p:txBody>
      </p:sp>
      <p:cxnSp>
        <p:nvCxnSpPr>
          <p:cNvPr id="32" name="38 Conector recto de flecha"/>
          <p:cNvCxnSpPr/>
          <p:nvPr/>
        </p:nvCxnSpPr>
        <p:spPr>
          <a:xfrm>
            <a:off x="3491976" y="5373216"/>
            <a:ext cx="889580"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3" name="TextBox 2"/>
          <p:cNvSpPr txBox="1"/>
          <p:nvPr/>
        </p:nvSpPr>
        <p:spPr>
          <a:xfrm>
            <a:off x="4436440" y="5162242"/>
            <a:ext cx="3888432" cy="461665"/>
          </a:xfrm>
          <a:prstGeom prst="rect">
            <a:avLst/>
          </a:prstGeom>
          <a:noFill/>
        </p:spPr>
        <p:txBody>
          <a:bodyPr wrap="square" rtlCol="0">
            <a:spAutoFit/>
          </a:bodyPr>
          <a:lstStyle/>
          <a:p>
            <a:r>
              <a:rPr lang="es-ES" sz="2400" b="1" dirty="0" err="1" smtClean="0">
                <a:latin typeface="Frutiger 45 Light"/>
              </a:rPr>
              <a:t>Simulation</a:t>
            </a:r>
            <a:r>
              <a:rPr lang="es-ES" sz="2400" b="1" dirty="0" smtClean="0">
                <a:latin typeface="Frutiger 45 Light"/>
              </a:rPr>
              <a:t> </a:t>
            </a:r>
            <a:r>
              <a:rPr lang="es-ES" sz="2400" b="1" dirty="0" err="1" smtClean="0">
                <a:latin typeface="Frutiger 45 Light"/>
              </a:rPr>
              <a:t>with</a:t>
            </a:r>
            <a:r>
              <a:rPr lang="es-ES" sz="2400" b="1" dirty="0" smtClean="0">
                <a:latin typeface="Frutiger 45 Light"/>
              </a:rPr>
              <a:t> </a:t>
            </a:r>
            <a:r>
              <a:rPr lang="es-ES" sz="2400" b="1" dirty="0" err="1" smtClean="0">
                <a:latin typeface="Frutiger 45 Light"/>
              </a:rPr>
              <a:t>DIFFaX</a:t>
            </a:r>
            <a:endParaRPr lang="es-ES" sz="2400" b="1" dirty="0" smtClean="0">
              <a:latin typeface="Frutiger 45 Light"/>
            </a:endParaRPr>
          </a:p>
        </p:txBody>
      </p:sp>
      <p:sp>
        <p:nvSpPr>
          <p:cNvPr id="35" name="Text Box 2"/>
          <p:cNvSpPr txBox="1">
            <a:spLocks noChangeArrowheads="1"/>
          </p:cNvSpPr>
          <p:nvPr/>
        </p:nvSpPr>
        <p:spPr bwMode="auto">
          <a:xfrm>
            <a:off x="253826" y="228600"/>
            <a:ext cx="7774062" cy="558078"/>
          </a:xfrm>
          <a:prstGeom prst="rect">
            <a:avLst/>
          </a:prstGeom>
          <a:noFill/>
          <a:ln w="9525">
            <a:noFill/>
            <a:miter lim="800000"/>
            <a:headEnd/>
            <a:tailEnd/>
          </a:ln>
        </p:spPr>
        <p:txBody>
          <a:bodyPr lIns="0" rIns="0" bIns="0" anchor="b"/>
          <a:lstStyle/>
          <a:p>
            <a:pPr eaLnBrk="0" hangingPunct="0">
              <a:spcBef>
                <a:spcPts val="0"/>
              </a:spcBef>
              <a:defRPr/>
            </a:pPr>
            <a:r>
              <a:rPr lang="en-GB" sz="3600" b="1" dirty="0" smtClean="0">
                <a:solidFill>
                  <a:srgbClr val="FFFF00"/>
                </a:solidFill>
                <a:latin typeface="+mj-lt"/>
                <a:ea typeface="+mj-ea"/>
                <a:cs typeface="+mj-cs"/>
              </a:rPr>
              <a:t>Microstructure: defects in crystals</a:t>
            </a:r>
            <a:endParaRPr lang="en-GB" sz="1200" b="1" dirty="0" smtClean="0">
              <a:solidFill>
                <a:srgbClr val="FFFF00"/>
              </a:solidFill>
              <a:latin typeface="+mj-lt"/>
              <a:ea typeface="+mj-ea"/>
              <a:cs typeface="+mj-cs"/>
            </a:endParaRPr>
          </a:p>
        </p:txBody>
      </p:sp>
      <p:sp>
        <p:nvSpPr>
          <p:cNvPr id="34" name="TextBox 2"/>
          <p:cNvSpPr txBox="1"/>
          <p:nvPr/>
        </p:nvSpPr>
        <p:spPr>
          <a:xfrm>
            <a:off x="4499992" y="5766960"/>
            <a:ext cx="4320481" cy="707886"/>
          </a:xfrm>
          <a:prstGeom prst="rect">
            <a:avLst/>
          </a:prstGeom>
          <a:noFill/>
        </p:spPr>
        <p:txBody>
          <a:bodyPr wrap="square" rtlCol="0">
            <a:spAutoFit/>
          </a:bodyPr>
          <a:lstStyle/>
          <a:p>
            <a:pPr>
              <a:tabLst>
                <a:tab pos="622300" algn="l"/>
              </a:tabLst>
            </a:pPr>
            <a:r>
              <a:rPr lang="es-ES" sz="2000" b="1" dirty="0" err="1" smtClean="0">
                <a:latin typeface="Frutiger 45 Light"/>
              </a:rPr>
              <a:t>Now</a:t>
            </a:r>
            <a:r>
              <a:rPr lang="es-ES" sz="2000" b="1" dirty="0" smtClean="0">
                <a:latin typeface="Frutiger 45 Light"/>
              </a:rPr>
              <a:t>: </a:t>
            </a:r>
            <a:r>
              <a:rPr lang="es-ES" sz="2000" b="1" dirty="0" err="1" smtClean="0">
                <a:latin typeface="Frutiger 45 Light"/>
              </a:rPr>
              <a:t>simulation</a:t>
            </a:r>
            <a:r>
              <a:rPr lang="es-ES" sz="2000" b="1" dirty="0" smtClean="0">
                <a:latin typeface="Frutiger 45 Light"/>
              </a:rPr>
              <a:t> and </a:t>
            </a:r>
            <a:r>
              <a:rPr lang="es-ES" sz="2000" b="1" i="1" dirty="0" err="1" smtClean="0">
                <a:latin typeface="Frutiger 45 Light"/>
              </a:rPr>
              <a:t>refinement</a:t>
            </a:r>
            <a:r>
              <a:rPr lang="es-ES" sz="2000" b="1" dirty="0" smtClean="0">
                <a:latin typeface="Frutiger 45 Light"/>
              </a:rPr>
              <a:t> </a:t>
            </a:r>
          </a:p>
          <a:p>
            <a:pPr>
              <a:tabLst>
                <a:tab pos="622300" algn="l"/>
              </a:tabLst>
            </a:pPr>
            <a:r>
              <a:rPr lang="es-ES" sz="2000" b="1" dirty="0" err="1" smtClean="0">
                <a:latin typeface="Frutiger 45 Light"/>
              </a:rPr>
              <a:t>with</a:t>
            </a:r>
            <a:r>
              <a:rPr lang="es-ES" sz="2000" b="1" dirty="0" smtClean="0">
                <a:latin typeface="Frutiger 45 Light"/>
              </a:rPr>
              <a:t> </a:t>
            </a:r>
            <a:r>
              <a:rPr lang="es-ES" sz="2000" b="1" dirty="0" smtClean="0">
                <a:solidFill>
                  <a:schemeClr val="tx2"/>
                </a:solidFill>
                <a:latin typeface="Frutiger 45 Light"/>
              </a:rPr>
              <a:t>FAULTS</a:t>
            </a:r>
          </a:p>
        </p:txBody>
      </p:sp>
    </p:spTree>
    <p:extLst>
      <p:ext uri="{BB962C8B-B14F-4D97-AF65-F5344CB8AC3E}">
        <p14:creationId xmlns:p14="http://schemas.microsoft.com/office/powerpoint/2010/main" val="678323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rctx="PPT">
                                        <p:cTn id="6" dur="indefinite"/>
                                        <p:tgtEl>
                                          <p:spTgt spid="9"/>
                                        </p:tgtEl>
                                        <p:attrNameLst>
                                          <p:attrName>style.opacity</p:attrName>
                                        </p:attrNameLst>
                                      </p:cBhvr>
                                      <p:to>
                                        <p:strVal val="0.05"/>
                                      </p:to>
                                    </p:set>
                                    <p:animEffect filter="image" prLst="opacity: 0.05">
                                      <p:cBhvr rctx="IE">
                                        <p:cTn id="7" dur="indefinite"/>
                                        <p:tgtEl>
                                          <p:spTgt spid="9"/>
                                        </p:tgtEl>
                                      </p:cBhvr>
                                    </p:animEffect>
                                  </p:childTnLst>
                                </p:cTn>
                              </p:par>
                              <p:par>
                                <p:cTn id="8" presetID="9" presetClass="emph" presetSubtype="0" nodeType="withEffect">
                                  <p:stCondLst>
                                    <p:cond delay="0"/>
                                  </p:stCondLst>
                                  <p:childTnLst>
                                    <p:set>
                                      <p:cBhvr rctx="PPT">
                                        <p:cTn id="9" dur="indefinite"/>
                                        <p:tgtEl>
                                          <p:spTgt spid="8"/>
                                        </p:tgtEl>
                                        <p:attrNameLst>
                                          <p:attrName>style.opacity</p:attrName>
                                        </p:attrNameLst>
                                      </p:cBhvr>
                                      <p:to>
                                        <p:strVal val="0.05"/>
                                      </p:to>
                                    </p:set>
                                    <p:animEffect filter="image" prLst="opacity: 0.05">
                                      <p:cBhvr rctx="IE">
                                        <p:cTn id="10" dur="indefinite"/>
                                        <p:tgtEl>
                                          <p:spTgt spid="8"/>
                                        </p:tgtEl>
                                      </p:cBhvr>
                                    </p:animEffect>
                                  </p:childTnLst>
                                </p:cTn>
                              </p:par>
                              <p:par>
                                <p:cTn id="11" presetID="9" presetClass="emph" presetSubtype="0" nodeType="withEffect">
                                  <p:stCondLst>
                                    <p:cond delay="0"/>
                                  </p:stCondLst>
                                  <p:childTnLst>
                                    <p:set>
                                      <p:cBhvr rctx="PPT">
                                        <p:cTn id="12" dur="indefinite"/>
                                        <p:tgtEl>
                                          <p:spTgt spid="21"/>
                                        </p:tgtEl>
                                        <p:attrNameLst>
                                          <p:attrName>style.opacity</p:attrName>
                                        </p:attrNameLst>
                                      </p:cBhvr>
                                      <p:to>
                                        <p:strVal val="0.05"/>
                                      </p:to>
                                    </p:set>
                                    <p:animEffect filter="image" prLst="opacity: 0.05">
                                      <p:cBhvr rctx="IE">
                                        <p:cTn id="13" dur="indefinite"/>
                                        <p:tgtEl>
                                          <p:spTgt spid="21"/>
                                        </p:tgtEl>
                                      </p:cBhvr>
                                    </p:animEffect>
                                  </p:childTnLst>
                                </p:cTn>
                              </p:par>
                              <p:par>
                                <p:cTn id="14" presetID="9" presetClass="emph" presetSubtype="0" nodeType="withEffect">
                                  <p:stCondLst>
                                    <p:cond delay="0"/>
                                  </p:stCondLst>
                                  <p:childTnLst>
                                    <p:set>
                                      <p:cBhvr rctx="PPT">
                                        <p:cTn id="15" dur="indefinite"/>
                                        <p:tgtEl>
                                          <p:spTgt spid="27"/>
                                        </p:tgtEl>
                                        <p:attrNameLst>
                                          <p:attrName>style.opacity</p:attrName>
                                        </p:attrNameLst>
                                      </p:cBhvr>
                                      <p:to>
                                        <p:strVal val="0.05"/>
                                      </p:to>
                                    </p:set>
                                    <p:animEffect filter="image" prLst="opacity: 0.05">
                                      <p:cBhvr rctx="IE">
                                        <p:cTn id="16" dur="indefinite"/>
                                        <p:tgtEl>
                                          <p:spTgt spid="27"/>
                                        </p:tgtEl>
                                      </p:cBhvr>
                                    </p:animEffect>
                                  </p:childTnLst>
                                </p:cTn>
                              </p:par>
                              <p:par>
                                <p:cTn id="17" presetID="9" presetClass="emph" presetSubtype="0" nodeType="withEffect">
                                  <p:stCondLst>
                                    <p:cond delay="0"/>
                                  </p:stCondLst>
                                  <p:childTnLst>
                                    <p:set>
                                      <p:cBhvr rctx="PPT">
                                        <p:cTn id="18" dur="indefinite"/>
                                        <p:tgtEl>
                                          <p:spTgt spid="28"/>
                                        </p:tgtEl>
                                        <p:attrNameLst>
                                          <p:attrName>style.opacity</p:attrName>
                                        </p:attrNameLst>
                                      </p:cBhvr>
                                      <p:to>
                                        <p:strVal val="0.05"/>
                                      </p:to>
                                    </p:set>
                                    <p:animEffect filter="image" prLst="opacity: 0.05">
                                      <p:cBhvr rctx="IE">
                                        <p:cTn id="19" dur="indefinite"/>
                                        <p:tgtEl>
                                          <p:spTgt spid="28"/>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5" presetClass="emph" presetSubtype="1" grpId="0" nodeType="clickEffect">
                                  <p:stCondLst>
                                    <p:cond delay="0"/>
                                  </p:stCondLst>
                                  <p:childTnLst>
                                    <p:set>
                                      <p:cBhvr override="childStyle">
                                        <p:cTn id="29" dur="indefinite"/>
                                        <p:tgtEl>
                                          <p:spTgt spid="18"/>
                                        </p:tgtEl>
                                        <p:attrNameLst>
                                          <p:attrName>style.fontStyle</p:attrName>
                                        </p:attrNameLst>
                                      </p:cBhvr>
                                      <p:to>
                                        <p:strVal val="normal"/>
                                      </p:to>
                                    </p:set>
                                    <p:set>
                                      <p:cBhvr override="childStyle">
                                        <p:cTn id="30" dur="indefinite"/>
                                        <p:tgtEl>
                                          <p:spTgt spid="18"/>
                                        </p:tgtEl>
                                        <p:attrNameLst>
                                          <p:attrName>style.fontWeight</p:attrName>
                                        </p:attrNameLst>
                                      </p:cBhvr>
                                      <p:to>
                                        <p:strVal val="bold"/>
                                      </p:to>
                                    </p:set>
                                    <p:set>
                                      <p:cBhvr override="childStyle">
                                        <p:cTn id="31" dur="indefinite"/>
                                        <p:tgtEl>
                                          <p:spTgt spid="18"/>
                                        </p:tgtEl>
                                        <p:attrNameLst>
                                          <p:attrName>style.textDecorationUnderline</p:attrName>
                                        </p:attrNameLst>
                                      </p:cBhvr>
                                      <p:to>
                                        <p:strVal val="false"/>
                                      </p:to>
                                    </p:set>
                                  </p:childTnLst>
                                </p:cTn>
                              </p:par>
                              <p:par>
                                <p:cTn id="32" presetID="3" presetClass="emph" presetSubtype="2" fill="hold" grpId="1" nodeType="withEffect">
                                  <p:stCondLst>
                                    <p:cond delay="0"/>
                                  </p:stCondLst>
                                  <p:childTnLst>
                                    <p:animClr clrSpc="rgb" dir="cw">
                                      <p:cBhvr override="childStyle">
                                        <p:cTn id="33" dur="500" fill="hold"/>
                                        <p:tgtEl>
                                          <p:spTgt spid="18"/>
                                        </p:tgtEl>
                                        <p:attrNameLst>
                                          <p:attrName>style.color</p:attrName>
                                        </p:attrNameLst>
                                      </p:cBhvr>
                                      <p:to>
                                        <a:schemeClr val="tx1"/>
                                      </p:to>
                                    </p:animClr>
                                  </p:childTnLst>
                                </p:cTn>
                              </p:par>
                              <p:par>
                                <p:cTn id="34" presetID="1" presetClass="entr" presetSubtype="0"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3"/>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18" grpId="1"/>
      <p:bldP spid="19" grpId="0" animBg="1"/>
      <p:bldP spid="20" grpId="0"/>
      <p:bldP spid="25" grpId="0" animBg="1"/>
      <p:bldP spid="33" grpId="0"/>
      <p:bldP spid="3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F8F88F6B-3D03-40D0-B0C6-F715ED49C762}" type="slidenum">
              <a:rPr lang="en-US" b="1" smtClean="0">
                <a:solidFill>
                  <a:schemeClr val="bg1"/>
                </a:solidFill>
              </a:rPr>
              <a:pPr algn="l" fontAlgn="base">
                <a:spcBef>
                  <a:spcPct val="0"/>
                </a:spcBef>
                <a:spcAft>
                  <a:spcPct val="0"/>
                </a:spcAft>
                <a:defRPr/>
              </a:pPr>
              <a:t>3</a:t>
            </a:fld>
            <a:endParaRPr lang="en-US" b="1" dirty="0" smtClean="0">
              <a:solidFill>
                <a:schemeClr val="bg1"/>
              </a:solidFill>
            </a:endParaRPr>
          </a:p>
        </p:txBody>
      </p:sp>
      <p:sp>
        <p:nvSpPr>
          <p:cNvPr id="5" name="Text Box 2"/>
          <p:cNvSpPr txBox="1">
            <a:spLocks noChangeArrowheads="1"/>
          </p:cNvSpPr>
          <p:nvPr/>
        </p:nvSpPr>
        <p:spPr bwMode="auto">
          <a:xfrm>
            <a:off x="535267" y="1363315"/>
            <a:ext cx="7056438" cy="765175"/>
          </a:xfrm>
          <a:prstGeom prst="rect">
            <a:avLst/>
          </a:prstGeom>
          <a:noFill/>
          <a:ln w="9525">
            <a:noFill/>
            <a:miter lim="800000"/>
            <a:headEnd/>
            <a:tailEnd/>
          </a:ln>
        </p:spPr>
        <p:txBody>
          <a:bodyPr lIns="0" rIns="0" bIns="0" anchor="b"/>
          <a:lstStyle/>
          <a:p>
            <a:pPr eaLnBrk="0" hangingPunct="0">
              <a:spcBef>
                <a:spcPct val="50000"/>
              </a:spcBef>
              <a:defRPr/>
            </a:pPr>
            <a:r>
              <a:rPr lang="en-GB" sz="3600" b="1" dirty="0">
                <a:solidFill>
                  <a:srgbClr val="FFFF00"/>
                </a:solidFill>
                <a:latin typeface="+mj-lt"/>
                <a:ea typeface="+mj-ea"/>
                <a:cs typeface="+mj-cs"/>
              </a:rPr>
              <a:t>Outline of the talk</a:t>
            </a:r>
          </a:p>
        </p:txBody>
      </p:sp>
      <p:sp>
        <p:nvSpPr>
          <p:cNvPr id="45060" name="Text Box 4"/>
          <p:cNvSpPr txBox="1">
            <a:spLocks noChangeArrowheads="1"/>
          </p:cNvSpPr>
          <p:nvPr/>
        </p:nvSpPr>
        <p:spPr bwMode="auto">
          <a:xfrm>
            <a:off x="529339" y="2682498"/>
            <a:ext cx="7062366" cy="523220"/>
          </a:xfrm>
          <a:prstGeom prst="rect">
            <a:avLst/>
          </a:prstGeom>
          <a:noFill/>
          <a:ln w="9525">
            <a:noFill/>
            <a:miter lim="800000"/>
            <a:headEnd/>
            <a:tailEnd/>
          </a:ln>
        </p:spPr>
        <p:txBody>
          <a:bodyPr wrap="square" anchor="ctr">
            <a:spAutoFit/>
          </a:bodyPr>
          <a:lstStyle/>
          <a:p>
            <a:pPr>
              <a:buFont typeface="Wingdings 3" pitchFamily="18" charset="2"/>
              <a:buChar char="â"/>
            </a:pPr>
            <a:r>
              <a:rPr lang="en-US" sz="2800" b="1" dirty="0" smtClean="0">
                <a:sym typeface="Wingdings 3" pitchFamily="18" charset="2"/>
              </a:rPr>
              <a:t> Diffraction patterns of real crystals</a:t>
            </a:r>
            <a:endParaRPr lang="fr-FR" sz="2800" b="1" dirty="0"/>
          </a:p>
        </p:txBody>
      </p:sp>
      <p:sp>
        <p:nvSpPr>
          <p:cNvPr id="45061" name="Text Box 4"/>
          <p:cNvSpPr txBox="1">
            <a:spLocks noChangeArrowheads="1"/>
          </p:cNvSpPr>
          <p:nvPr/>
        </p:nvSpPr>
        <p:spPr bwMode="auto">
          <a:xfrm>
            <a:off x="468313" y="3573016"/>
            <a:ext cx="7416800" cy="954088"/>
          </a:xfrm>
          <a:prstGeom prst="rect">
            <a:avLst/>
          </a:prstGeom>
          <a:noFill/>
          <a:ln w="9525">
            <a:noFill/>
            <a:miter lim="800000"/>
            <a:headEnd/>
            <a:tailEnd/>
          </a:ln>
        </p:spPr>
        <p:txBody>
          <a:bodyPr anchor="ctr">
            <a:spAutoFit/>
          </a:bodyPr>
          <a:lstStyle/>
          <a:p>
            <a:pPr>
              <a:buFont typeface="Wingdings 3" pitchFamily="18" charset="2"/>
              <a:buChar char="â"/>
            </a:pPr>
            <a:r>
              <a:rPr lang="en-US" sz="2800" b="1" dirty="0">
                <a:sym typeface="Wingdings 3" pitchFamily="18" charset="2"/>
              </a:rPr>
              <a:t> Conventional microstructure analysis</a:t>
            </a:r>
          </a:p>
          <a:p>
            <a:r>
              <a:rPr lang="en-US" sz="2800" b="1" dirty="0">
                <a:sym typeface="Wingdings 3" pitchFamily="18" charset="2"/>
              </a:rPr>
              <a:t>     Examples using FullProf</a:t>
            </a:r>
            <a:endParaRPr lang="fr-FR" sz="2800" b="1" dirty="0"/>
          </a:p>
        </p:txBody>
      </p:sp>
      <p:sp>
        <p:nvSpPr>
          <p:cNvPr id="10" name="Date Placeholder 9"/>
          <p:cNvSpPr>
            <a:spLocks noGrp="1"/>
          </p:cNvSpPr>
          <p:nvPr>
            <p:ph type="dt" sz="quarter" idx="10"/>
          </p:nvPr>
        </p:nvSpPr>
        <p:spPr/>
        <p:txBody>
          <a:bodyPr/>
          <a:lstStyle/>
          <a:p>
            <a:pPr>
              <a:defRPr/>
            </a:pPr>
            <a:fld id="{BD48605D-E21E-4F57-B38F-3D00CE52CF83}" type="datetime1">
              <a:rPr lang="en-GB"/>
              <a:pPr>
                <a:defRPr/>
              </a:pPr>
              <a:t>01/10/2015</a:t>
            </a:fld>
            <a:endParaRPr lang="en-US" dirty="0"/>
          </a:p>
        </p:txBody>
      </p:sp>
      <p:sp>
        <p:nvSpPr>
          <p:cNvPr id="9" name="Text Box 4"/>
          <p:cNvSpPr txBox="1">
            <a:spLocks noChangeArrowheads="1"/>
          </p:cNvSpPr>
          <p:nvPr/>
        </p:nvSpPr>
        <p:spPr bwMode="auto">
          <a:xfrm>
            <a:off x="535267" y="4869160"/>
            <a:ext cx="7416800" cy="954107"/>
          </a:xfrm>
          <a:prstGeom prst="rect">
            <a:avLst/>
          </a:prstGeom>
          <a:noFill/>
          <a:ln w="9525">
            <a:noFill/>
            <a:miter lim="800000"/>
            <a:headEnd/>
            <a:tailEnd/>
          </a:ln>
        </p:spPr>
        <p:txBody>
          <a:bodyPr anchor="ctr">
            <a:spAutoFit/>
          </a:bodyPr>
          <a:lstStyle/>
          <a:p>
            <a:pPr>
              <a:buFont typeface="Wingdings 3" pitchFamily="18" charset="2"/>
              <a:buChar char="â"/>
            </a:pPr>
            <a:r>
              <a:rPr lang="en-US" sz="2800" b="1" dirty="0">
                <a:sym typeface="Wingdings 3" pitchFamily="18" charset="2"/>
              </a:rPr>
              <a:t> </a:t>
            </a:r>
            <a:r>
              <a:rPr lang="en-US" sz="2800" b="1" dirty="0" smtClean="0">
                <a:sym typeface="Wingdings 3" pitchFamily="18" charset="2"/>
              </a:rPr>
              <a:t>Diffraction by layered materials. </a:t>
            </a:r>
          </a:p>
          <a:p>
            <a:r>
              <a:rPr lang="en-US" sz="2800" b="1" dirty="0">
                <a:sym typeface="Wingdings 3" pitchFamily="18" charset="2"/>
              </a:rPr>
              <a:t> </a:t>
            </a:r>
            <a:r>
              <a:rPr lang="en-US" sz="2800" b="1" dirty="0" smtClean="0">
                <a:sym typeface="Wingdings 3" pitchFamily="18" charset="2"/>
              </a:rPr>
              <a:t>   The program FAULTS</a:t>
            </a:r>
            <a:endParaRPr lang="fr-FR" sz="28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8B5E9EB4-D131-428C-B113-E827E8AB1D3A}" type="slidenum">
              <a:rPr lang="en-US" b="1" smtClean="0">
                <a:solidFill>
                  <a:schemeClr val="bg1"/>
                </a:solidFill>
              </a:rPr>
              <a:pPr algn="l" fontAlgn="base">
                <a:spcBef>
                  <a:spcPct val="0"/>
                </a:spcBef>
                <a:spcAft>
                  <a:spcPct val="0"/>
                </a:spcAft>
                <a:defRPr/>
              </a:pPr>
              <a:t>4</a:t>
            </a:fld>
            <a:endParaRPr lang="en-US" b="1" dirty="0" smtClean="0">
              <a:solidFill>
                <a:schemeClr val="bg1"/>
              </a:solidFill>
            </a:endParaRPr>
          </a:p>
        </p:txBody>
      </p:sp>
      <p:sp>
        <p:nvSpPr>
          <p:cNvPr id="5" name="Text Box 2"/>
          <p:cNvSpPr txBox="1">
            <a:spLocks noChangeArrowheads="1"/>
          </p:cNvSpPr>
          <p:nvPr/>
        </p:nvSpPr>
        <p:spPr bwMode="auto">
          <a:xfrm>
            <a:off x="213521" y="410412"/>
            <a:ext cx="8290173" cy="594320"/>
          </a:xfrm>
          <a:prstGeom prst="rect">
            <a:avLst/>
          </a:prstGeom>
          <a:noFill/>
          <a:ln w="9525">
            <a:noFill/>
            <a:miter lim="800000"/>
            <a:headEnd/>
            <a:tailEnd/>
          </a:ln>
        </p:spPr>
        <p:txBody>
          <a:bodyPr lIns="0" rIns="0" bIns="0" anchor="b"/>
          <a:lstStyle/>
          <a:p>
            <a:pPr eaLnBrk="0" hangingPunct="0">
              <a:spcBef>
                <a:spcPct val="50000"/>
              </a:spcBef>
              <a:defRPr/>
            </a:pPr>
            <a:r>
              <a:rPr lang="en-GB" sz="3600" b="1" dirty="0">
                <a:solidFill>
                  <a:srgbClr val="FFFF00"/>
                </a:solidFill>
                <a:latin typeface="+mj-lt"/>
                <a:ea typeface="+mj-ea"/>
                <a:cs typeface="+mj-cs"/>
              </a:rPr>
              <a:t>Scattered Intensity of a Finite Crystal</a:t>
            </a:r>
          </a:p>
        </p:txBody>
      </p:sp>
      <p:sp>
        <p:nvSpPr>
          <p:cNvPr id="1031" name="Rectangle 2"/>
          <p:cNvSpPr>
            <a:spLocks noChangeArrowheads="1"/>
          </p:cNvSpPr>
          <p:nvPr/>
        </p:nvSpPr>
        <p:spPr bwMode="auto">
          <a:xfrm>
            <a:off x="428625" y="1143000"/>
            <a:ext cx="7572375" cy="830263"/>
          </a:xfrm>
          <a:prstGeom prst="rect">
            <a:avLst/>
          </a:prstGeom>
          <a:noFill/>
          <a:ln w="9525">
            <a:noFill/>
            <a:miter lim="800000"/>
            <a:headEnd/>
            <a:tailEnd/>
          </a:ln>
        </p:spPr>
        <p:txBody>
          <a:bodyPr>
            <a:spAutoFit/>
          </a:bodyPr>
          <a:lstStyle/>
          <a:p>
            <a:r>
              <a:rPr lang="en-GB" sz="2400">
                <a:solidFill>
                  <a:srgbClr val="FFFF00"/>
                </a:solidFill>
                <a:latin typeface="Times New Roman" pitchFamily="18" charset="0"/>
              </a:rPr>
              <a:t>Shape function: </a:t>
            </a:r>
            <a:r>
              <a:rPr lang="en-GB" sz="2400" i="1">
                <a:solidFill>
                  <a:srgbClr val="FFFF00"/>
                </a:solidFill>
                <a:latin typeface="Times New Roman" pitchFamily="18" charset="0"/>
              </a:rPr>
              <a:t>g</a:t>
            </a:r>
            <a:r>
              <a:rPr lang="en-GB" sz="2400">
                <a:solidFill>
                  <a:srgbClr val="FFFF00"/>
                </a:solidFill>
                <a:latin typeface="Times New Roman" pitchFamily="18" charset="0"/>
              </a:rPr>
              <a:t>(</a:t>
            </a:r>
            <a:r>
              <a:rPr lang="en-GB" sz="2400" b="1">
                <a:solidFill>
                  <a:srgbClr val="FFFF00"/>
                </a:solidFill>
                <a:latin typeface="Times New Roman" pitchFamily="18" charset="0"/>
              </a:rPr>
              <a:t>r</a:t>
            </a:r>
            <a:r>
              <a:rPr lang="en-GB" sz="2400">
                <a:solidFill>
                  <a:srgbClr val="FFFF00"/>
                </a:solidFill>
                <a:latin typeface="Times New Roman" pitchFamily="18" charset="0"/>
              </a:rPr>
              <a:t>) is defined as </a:t>
            </a:r>
            <a:r>
              <a:rPr lang="en-GB" sz="2400" i="1">
                <a:solidFill>
                  <a:srgbClr val="FFFF00"/>
                </a:solidFill>
                <a:latin typeface="Times New Roman" pitchFamily="18" charset="0"/>
              </a:rPr>
              <a:t>g</a:t>
            </a:r>
            <a:r>
              <a:rPr lang="en-GB" sz="2400">
                <a:solidFill>
                  <a:srgbClr val="FFFF00"/>
                </a:solidFill>
                <a:latin typeface="Times New Roman" pitchFamily="18" charset="0"/>
              </a:rPr>
              <a:t>(</a:t>
            </a:r>
            <a:r>
              <a:rPr lang="en-GB" sz="2400" b="1">
                <a:solidFill>
                  <a:srgbClr val="FFFF00"/>
                </a:solidFill>
                <a:latin typeface="Times New Roman" pitchFamily="18" charset="0"/>
              </a:rPr>
              <a:t>r</a:t>
            </a:r>
            <a:r>
              <a:rPr lang="en-GB" sz="2400">
                <a:solidFill>
                  <a:srgbClr val="FFFF00"/>
                </a:solidFill>
                <a:latin typeface="Times New Roman" pitchFamily="18" charset="0"/>
              </a:rPr>
              <a:t>)=1 for </a:t>
            </a:r>
            <a:r>
              <a:rPr lang="en-GB" sz="2400" b="1">
                <a:solidFill>
                  <a:srgbClr val="FFFF00"/>
                </a:solidFill>
                <a:latin typeface="Times New Roman" pitchFamily="18" charset="0"/>
              </a:rPr>
              <a:t>r</a:t>
            </a:r>
            <a:r>
              <a:rPr lang="en-GB" sz="2400">
                <a:solidFill>
                  <a:srgbClr val="FFFF00"/>
                </a:solidFill>
                <a:latin typeface="Times New Roman" pitchFamily="18" charset="0"/>
              </a:rPr>
              <a:t> inside the crystal, and </a:t>
            </a:r>
            <a:r>
              <a:rPr lang="en-GB" sz="2400" i="1">
                <a:solidFill>
                  <a:srgbClr val="FFFF00"/>
                </a:solidFill>
                <a:latin typeface="Times New Roman" pitchFamily="18" charset="0"/>
              </a:rPr>
              <a:t>g</a:t>
            </a:r>
            <a:r>
              <a:rPr lang="en-GB" sz="2400">
                <a:solidFill>
                  <a:srgbClr val="FFFF00"/>
                </a:solidFill>
                <a:latin typeface="Times New Roman" pitchFamily="18" charset="0"/>
              </a:rPr>
              <a:t>(</a:t>
            </a:r>
            <a:r>
              <a:rPr lang="en-GB" sz="2400" b="1">
                <a:solidFill>
                  <a:srgbClr val="FFFF00"/>
                </a:solidFill>
                <a:latin typeface="Times New Roman" pitchFamily="18" charset="0"/>
              </a:rPr>
              <a:t>r</a:t>
            </a:r>
            <a:r>
              <a:rPr lang="en-GB" sz="2400">
                <a:solidFill>
                  <a:srgbClr val="FFFF00"/>
                </a:solidFill>
                <a:latin typeface="Times New Roman" pitchFamily="18" charset="0"/>
              </a:rPr>
              <a:t>)=0 for </a:t>
            </a:r>
            <a:r>
              <a:rPr lang="en-GB" sz="2400" b="1">
                <a:solidFill>
                  <a:srgbClr val="FFFF00"/>
                </a:solidFill>
                <a:latin typeface="Times New Roman" pitchFamily="18" charset="0"/>
              </a:rPr>
              <a:t>r</a:t>
            </a:r>
            <a:r>
              <a:rPr lang="en-GB" sz="2400">
                <a:solidFill>
                  <a:srgbClr val="FFFF00"/>
                </a:solidFill>
                <a:latin typeface="Times New Roman" pitchFamily="18" charset="0"/>
              </a:rPr>
              <a:t> outside </a:t>
            </a:r>
            <a:r>
              <a:rPr lang="en-GB" sz="2400">
                <a:solidFill>
                  <a:srgbClr val="FFFF00"/>
                </a:solidFill>
                <a:latin typeface="Times New Roman" pitchFamily="18" charset="0"/>
                <a:sym typeface="Symbol" pitchFamily="18" charset="2"/>
              </a:rPr>
              <a:t></a:t>
            </a:r>
            <a:r>
              <a:rPr lang="en-GB" sz="2400">
                <a:solidFill>
                  <a:srgbClr val="FFFF00"/>
                </a:solidFill>
                <a:latin typeface="Times New Roman" pitchFamily="18" charset="0"/>
              </a:rPr>
              <a:t> </a:t>
            </a:r>
            <a:r>
              <a:rPr lang="en-GB" sz="2400" i="1">
                <a:solidFill>
                  <a:srgbClr val="FFFF00"/>
                </a:solidFill>
                <a:latin typeface="Times New Roman" pitchFamily="18" charset="0"/>
              </a:rPr>
              <a:t>G</a:t>
            </a:r>
            <a:r>
              <a:rPr lang="en-GB" sz="2400">
                <a:solidFill>
                  <a:srgbClr val="FFFF00"/>
                </a:solidFill>
                <a:latin typeface="Times New Roman" pitchFamily="18" charset="0"/>
              </a:rPr>
              <a:t>(</a:t>
            </a:r>
            <a:r>
              <a:rPr lang="en-GB" sz="2400" b="1">
                <a:solidFill>
                  <a:srgbClr val="FFFF00"/>
                </a:solidFill>
                <a:latin typeface="Times New Roman" pitchFamily="18" charset="0"/>
              </a:rPr>
              <a:t>s</a:t>
            </a:r>
            <a:r>
              <a:rPr lang="en-GB" sz="2400">
                <a:solidFill>
                  <a:srgbClr val="FFFF00"/>
                </a:solidFill>
                <a:latin typeface="Times New Roman" pitchFamily="18" charset="0"/>
              </a:rPr>
              <a:t>)=</a:t>
            </a:r>
            <a:r>
              <a:rPr lang="en-GB" sz="2400" i="1">
                <a:solidFill>
                  <a:srgbClr val="FFFF00"/>
                </a:solidFill>
                <a:latin typeface="Times New Roman" pitchFamily="18" charset="0"/>
              </a:rPr>
              <a:t>FT</a:t>
            </a:r>
            <a:r>
              <a:rPr lang="en-GB" sz="2400">
                <a:solidFill>
                  <a:srgbClr val="FFFF00"/>
                </a:solidFill>
                <a:latin typeface="Times New Roman" pitchFamily="18" charset="0"/>
              </a:rPr>
              <a:t>{</a:t>
            </a:r>
            <a:r>
              <a:rPr lang="en-GB" sz="2400" i="1">
                <a:solidFill>
                  <a:srgbClr val="FFFF00"/>
                </a:solidFill>
                <a:latin typeface="Times New Roman" pitchFamily="18" charset="0"/>
              </a:rPr>
              <a:t>g</a:t>
            </a:r>
            <a:r>
              <a:rPr lang="en-GB" sz="2400">
                <a:solidFill>
                  <a:srgbClr val="FFFF00"/>
                </a:solidFill>
                <a:latin typeface="Times New Roman" pitchFamily="18" charset="0"/>
              </a:rPr>
              <a:t>(</a:t>
            </a:r>
            <a:r>
              <a:rPr lang="en-GB" sz="2400" b="1">
                <a:solidFill>
                  <a:srgbClr val="FFFF00"/>
                </a:solidFill>
                <a:latin typeface="Times New Roman" pitchFamily="18" charset="0"/>
              </a:rPr>
              <a:t>r</a:t>
            </a:r>
            <a:r>
              <a:rPr lang="en-GB" sz="2400">
                <a:solidFill>
                  <a:srgbClr val="FFFF00"/>
                </a:solidFill>
                <a:latin typeface="Times New Roman" pitchFamily="18" charset="0"/>
              </a:rPr>
              <a:t>)}.</a:t>
            </a:r>
            <a:endParaRPr lang="fr-FR" sz="2400">
              <a:solidFill>
                <a:srgbClr val="FFFF00"/>
              </a:solidFill>
              <a:latin typeface="Times New Roman" pitchFamily="18" charset="0"/>
            </a:endParaRPr>
          </a:p>
        </p:txBody>
      </p:sp>
      <p:sp>
        <p:nvSpPr>
          <p:cNvPr id="1032" name="Rectangle 3"/>
          <p:cNvSpPr>
            <a:spLocks noChangeArrowheads="1"/>
          </p:cNvSpPr>
          <p:nvPr/>
        </p:nvSpPr>
        <p:spPr bwMode="auto">
          <a:xfrm>
            <a:off x="1042988" y="2060575"/>
            <a:ext cx="7038975" cy="830263"/>
          </a:xfrm>
          <a:prstGeom prst="rect">
            <a:avLst/>
          </a:prstGeom>
          <a:noFill/>
          <a:ln w="9525">
            <a:noFill/>
            <a:miter lim="800000"/>
            <a:headEnd/>
            <a:tailEnd/>
          </a:ln>
        </p:spPr>
        <p:txBody>
          <a:bodyPr>
            <a:spAutoFit/>
          </a:bodyPr>
          <a:lstStyle/>
          <a:p>
            <a:r>
              <a:rPr lang="en-GB" sz="2400" i="1">
                <a:solidFill>
                  <a:srgbClr val="FFFF00"/>
                </a:solidFill>
                <a:latin typeface="Times New Roman" pitchFamily="18" charset="0"/>
              </a:rPr>
              <a:t>G</a:t>
            </a:r>
            <a:r>
              <a:rPr lang="en-GB" sz="2400" baseline="30000">
                <a:solidFill>
                  <a:srgbClr val="FFFF00"/>
                </a:solidFill>
                <a:latin typeface="Times New Roman" pitchFamily="18" charset="0"/>
              </a:rPr>
              <a:t>2</a:t>
            </a:r>
            <a:r>
              <a:rPr lang="en-GB" sz="2400">
                <a:solidFill>
                  <a:srgbClr val="FFFF00"/>
                </a:solidFill>
                <a:latin typeface="Times New Roman" pitchFamily="18" charset="0"/>
              </a:rPr>
              <a:t>(</a:t>
            </a:r>
            <a:r>
              <a:rPr lang="en-GB" sz="2400" b="1">
                <a:solidFill>
                  <a:srgbClr val="FFFF00"/>
                </a:solidFill>
                <a:latin typeface="Times New Roman" pitchFamily="18" charset="0"/>
              </a:rPr>
              <a:t>s </a:t>
            </a:r>
            <a:r>
              <a:rPr lang="en-GB" sz="2400">
                <a:solidFill>
                  <a:srgbClr val="FFFF00"/>
                </a:solidFill>
                <a:latin typeface="Times New Roman" pitchFamily="18" charset="0"/>
              </a:rPr>
              <a:t>)=</a:t>
            </a:r>
            <a:r>
              <a:rPr lang="en-GB" sz="2400" i="1">
                <a:solidFill>
                  <a:srgbClr val="FFFF00"/>
                </a:solidFill>
                <a:latin typeface="Times New Roman" pitchFamily="18" charset="0"/>
              </a:rPr>
              <a:t>FT</a:t>
            </a:r>
            <a:r>
              <a:rPr lang="en-GB" sz="2400">
                <a:solidFill>
                  <a:srgbClr val="FFFF00"/>
                </a:solidFill>
                <a:latin typeface="Times New Roman" pitchFamily="18" charset="0"/>
              </a:rPr>
              <a:t>{</a:t>
            </a:r>
            <a:r>
              <a:rPr lang="en-GB" sz="2400" i="1">
                <a:solidFill>
                  <a:srgbClr val="FFFF00"/>
                </a:solidFill>
                <a:latin typeface="Times New Roman" pitchFamily="18" charset="0"/>
              </a:rPr>
              <a:t>g</a:t>
            </a:r>
            <a:r>
              <a:rPr lang="en-GB" sz="2400">
                <a:solidFill>
                  <a:srgbClr val="FFFF00"/>
                </a:solidFill>
                <a:latin typeface="Times New Roman" pitchFamily="18" charset="0"/>
              </a:rPr>
              <a:t>(</a:t>
            </a:r>
            <a:r>
              <a:rPr lang="en-GB" sz="2400" b="1">
                <a:solidFill>
                  <a:srgbClr val="FFFF00"/>
                </a:solidFill>
                <a:latin typeface="Times New Roman" pitchFamily="18" charset="0"/>
              </a:rPr>
              <a:t>r</a:t>
            </a:r>
            <a:r>
              <a:rPr lang="en-GB" sz="2400">
                <a:solidFill>
                  <a:srgbClr val="FFFF00"/>
                </a:solidFill>
                <a:latin typeface="Times New Roman" pitchFamily="18" charset="0"/>
              </a:rPr>
              <a:t>)</a:t>
            </a:r>
            <a:r>
              <a:rPr lang="en-GB" sz="2400">
                <a:solidFill>
                  <a:srgbClr val="FFFF00"/>
                </a:solidFill>
                <a:latin typeface="Times New Roman" pitchFamily="18" charset="0"/>
                <a:sym typeface="Symbol" pitchFamily="18" charset="2"/>
              </a:rPr>
              <a:t>g(-</a:t>
            </a:r>
            <a:r>
              <a:rPr lang="en-GB" sz="2400" b="1">
                <a:solidFill>
                  <a:srgbClr val="FFFF00"/>
                </a:solidFill>
                <a:latin typeface="Times New Roman" pitchFamily="18" charset="0"/>
                <a:sym typeface="Symbol" pitchFamily="18" charset="2"/>
              </a:rPr>
              <a:t>r</a:t>
            </a:r>
            <a:r>
              <a:rPr lang="en-GB" sz="2400">
                <a:solidFill>
                  <a:srgbClr val="FFFF00"/>
                </a:solidFill>
                <a:latin typeface="Times New Roman" pitchFamily="18" charset="0"/>
                <a:sym typeface="Symbol" pitchFamily="18" charset="2"/>
              </a:rPr>
              <a:t>)</a:t>
            </a:r>
            <a:r>
              <a:rPr lang="en-GB" sz="2400">
                <a:solidFill>
                  <a:srgbClr val="FFFF00"/>
                </a:solidFill>
                <a:latin typeface="Times New Roman" pitchFamily="18" charset="0"/>
              </a:rPr>
              <a:t>} is Fourier transform of the auto-correlation function: </a:t>
            </a:r>
            <a:endParaRPr lang="fr-FR" sz="2400">
              <a:solidFill>
                <a:srgbClr val="FFFF00"/>
              </a:solidFill>
              <a:latin typeface="Times New Roman" pitchFamily="18" charset="0"/>
            </a:endParaRPr>
          </a:p>
        </p:txBody>
      </p:sp>
      <p:grpSp>
        <p:nvGrpSpPr>
          <p:cNvPr id="1033" name="Group 4"/>
          <p:cNvGrpSpPr>
            <a:grpSpLocks/>
          </p:cNvGrpSpPr>
          <p:nvPr/>
        </p:nvGrpSpPr>
        <p:grpSpPr bwMode="auto">
          <a:xfrm>
            <a:off x="6572250" y="2524125"/>
            <a:ext cx="1600200" cy="1619250"/>
            <a:chOff x="3648" y="1536"/>
            <a:chExt cx="1008" cy="1020"/>
          </a:xfrm>
        </p:grpSpPr>
        <p:graphicFrame>
          <p:nvGraphicFramePr>
            <p:cNvPr id="1028" name="Object 5"/>
            <p:cNvGraphicFramePr>
              <a:graphicFrameLocks noChangeAspect="1"/>
            </p:cNvGraphicFramePr>
            <p:nvPr/>
          </p:nvGraphicFramePr>
          <p:xfrm>
            <a:off x="3648" y="1536"/>
            <a:ext cx="1008" cy="920"/>
          </p:xfrm>
          <a:graphic>
            <a:graphicData uri="http://schemas.openxmlformats.org/presentationml/2006/ole">
              <mc:AlternateContent xmlns:mc="http://schemas.openxmlformats.org/markup-compatibility/2006">
                <mc:Choice xmlns:v="urn:schemas-microsoft-com:vml" Requires="v">
                  <p:oleObj spid="_x0000_s1284" name="Bitmap Image" r:id="rId4" imgW="1961905" imgH="1790476" progId="PBrush">
                    <p:embed/>
                  </p:oleObj>
                </mc:Choice>
                <mc:Fallback>
                  <p:oleObj name="Bitmap Image" r:id="rId4" imgW="1961905" imgH="1790476" progId="PBrush">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48" y="1536"/>
                          <a:ext cx="1008" cy="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38" name="Line 6"/>
            <p:cNvSpPr>
              <a:spLocks noChangeShapeType="1"/>
            </p:cNvSpPr>
            <p:nvPr/>
          </p:nvSpPr>
          <p:spPr bwMode="auto">
            <a:xfrm flipV="1">
              <a:off x="3990" y="2304"/>
              <a:ext cx="390" cy="132"/>
            </a:xfrm>
            <a:prstGeom prst="line">
              <a:avLst/>
            </a:prstGeom>
            <a:noFill/>
            <a:ln w="25400">
              <a:solidFill>
                <a:srgbClr val="000000"/>
              </a:solidFill>
              <a:round/>
              <a:headEnd/>
              <a:tailEnd type="triangle" w="med" len="med"/>
            </a:ln>
          </p:spPr>
          <p:txBody>
            <a:bodyPr wrap="none" anchor="ctr"/>
            <a:lstStyle/>
            <a:p>
              <a:endParaRPr lang="en-GB"/>
            </a:p>
          </p:txBody>
        </p:sp>
        <p:sp>
          <p:nvSpPr>
            <p:cNvPr id="1039" name="Rectangle 7"/>
            <p:cNvSpPr>
              <a:spLocks noChangeArrowheads="1"/>
            </p:cNvSpPr>
            <p:nvPr/>
          </p:nvSpPr>
          <p:spPr bwMode="auto">
            <a:xfrm>
              <a:off x="4206" y="2268"/>
              <a:ext cx="201" cy="288"/>
            </a:xfrm>
            <a:prstGeom prst="rect">
              <a:avLst/>
            </a:prstGeom>
            <a:noFill/>
            <a:ln w="9525">
              <a:noFill/>
              <a:miter lim="800000"/>
              <a:headEnd/>
              <a:tailEnd/>
            </a:ln>
          </p:spPr>
          <p:txBody>
            <a:bodyPr wrap="none">
              <a:spAutoFit/>
            </a:bodyPr>
            <a:lstStyle/>
            <a:p>
              <a:r>
                <a:rPr lang="en-GB" sz="2400" b="1">
                  <a:solidFill>
                    <a:srgbClr val="000000"/>
                  </a:solidFill>
                  <a:latin typeface="Times New Roman" pitchFamily="18" charset="0"/>
                </a:rPr>
                <a:t>r</a:t>
              </a:r>
              <a:endParaRPr lang="fr-FR" sz="2400" b="1">
                <a:solidFill>
                  <a:srgbClr val="000000"/>
                </a:solidFill>
                <a:latin typeface="Times New Roman" pitchFamily="18" charset="0"/>
              </a:endParaRPr>
            </a:p>
          </p:txBody>
        </p:sp>
      </p:grpSp>
      <p:graphicFrame>
        <p:nvGraphicFramePr>
          <p:cNvPr id="1026" name="Object 9"/>
          <p:cNvGraphicFramePr>
            <a:graphicFrameLocks noChangeAspect="1"/>
          </p:cNvGraphicFramePr>
          <p:nvPr/>
        </p:nvGraphicFramePr>
        <p:xfrm>
          <a:off x="1268413" y="5251450"/>
          <a:ext cx="5902325" cy="1201738"/>
        </p:xfrm>
        <a:graphic>
          <a:graphicData uri="http://schemas.openxmlformats.org/presentationml/2006/ole">
            <mc:AlternateContent xmlns:mc="http://schemas.openxmlformats.org/markup-compatibility/2006">
              <mc:Choice xmlns:v="urn:schemas-microsoft-com:vml" Requires="v">
                <p:oleObj spid="_x0000_s1285" name="Equation" r:id="rId6" imgW="2120760" imgH="431640" progId="Equation.DSMT4">
                  <p:embed/>
                </p:oleObj>
              </mc:Choice>
              <mc:Fallback>
                <p:oleObj name="Equation" r:id="rId6" imgW="2120760" imgH="431640" progId="Equation.DSMT4">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68413" y="5251450"/>
                        <a:ext cx="5902325" cy="1201738"/>
                      </a:xfrm>
                      <a:prstGeom prst="rect">
                        <a:avLst/>
                      </a:prstGeom>
                      <a:solidFill>
                        <a:srgbClr val="FFFF99"/>
                      </a:solidFill>
                      <a:ln w="38100">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7" name="Object 10"/>
          <p:cNvGraphicFramePr>
            <a:graphicFrameLocks noChangeAspect="1"/>
          </p:cNvGraphicFramePr>
          <p:nvPr/>
        </p:nvGraphicFramePr>
        <p:xfrm>
          <a:off x="1165225" y="3014663"/>
          <a:ext cx="3992563" cy="614362"/>
        </p:xfrm>
        <a:graphic>
          <a:graphicData uri="http://schemas.openxmlformats.org/presentationml/2006/ole">
            <mc:AlternateContent xmlns:mc="http://schemas.openxmlformats.org/markup-compatibility/2006">
              <mc:Choice xmlns:v="urn:schemas-microsoft-com:vml" Requires="v">
                <p:oleObj spid="_x0000_s1286" name="Equation" r:id="rId8" imgW="1815840" imgH="279360" progId="Equation.DSMT4">
                  <p:embed/>
                </p:oleObj>
              </mc:Choice>
              <mc:Fallback>
                <p:oleObj name="Equation" r:id="rId8" imgW="1815840" imgH="279360" progId="Equation.DSMT4">
                  <p:embed/>
                  <p:pic>
                    <p:nvPicPr>
                      <p:cNvPr id="0"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65225" y="3014663"/>
                        <a:ext cx="3992563" cy="614362"/>
                      </a:xfrm>
                      <a:prstGeom prst="rect">
                        <a:avLst/>
                      </a:prstGeom>
                      <a:solidFill>
                        <a:srgbClr val="FFFF99"/>
                      </a:solidFill>
                      <a:ln w="38100">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34" name="Line 11"/>
          <p:cNvSpPr>
            <a:spLocks noChangeShapeType="1"/>
          </p:cNvSpPr>
          <p:nvPr/>
        </p:nvSpPr>
        <p:spPr bwMode="auto">
          <a:xfrm>
            <a:off x="5172075" y="3324225"/>
            <a:ext cx="2162175" cy="0"/>
          </a:xfrm>
          <a:prstGeom prst="line">
            <a:avLst/>
          </a:prstGeom>
          <a:noFill/>
          <a:ln w="12700">
            <a:solidFill>
              <a:srgbClr val="FF3300"/>
            </a:solidFill>
            <a:round/>
            <a:headEnd/>
            <a:tailEnd type="triangle" w="med" len="med"/>
          </a:ln>
        </p:spPr>
        <p:txBody>
          <a:bodyPr wrap="none" anchor="ctr"/>
          <a:lstStyle/>
          <a:p>
            <a:endParaRPr lang="en-GB"/>
          </a:p>
        </p:txBody>
      </p:sp>
      <p:sp>
        <p:nvSpPr>
          <p:cNvPr id="1035" name="Text Box 12"/>
          <p:cNvSpPr txBox="1">
            <a:spLocks noChangeArrowheads="1"/>
          </p:cNvSpPr>
          <p:nvPr/>
        </p:nvSpPr>
        <p:spPr bwMode="auto">
          <a:xfrm>
            <a:off x="395288" y="3789363"/>
            <a:ext cx="7921625" cy="1476375"/>
          </a:xfrm>
          <a:prstGeom prst="rect">
            <a:avLst/>
          </a:prstGeom>
          <a:noFill/>
          <a:ln w="12700">
            <a:noFill/>
            <a:miter lim="800000"/>
            <a:headEnd/>
            <a:tailEnd/>
          </a:ln>
        </p:spPr>
        <p:txBody>
          <a:bodyPr anchor="ctr">
            <a:spAutoFit/>
          </a:bodyPr>
          <a:lstStyle/>
          <a:p>
            <a:pPr eaLnBrk="0" hangingPunct="0">
              <a:lnSpc>
                <a:spcPct val="150000"/>
              </a:lnSpc>
            </a:pPr>
            <a:r>
              <a:rPr lang="en-GB" sz="2000" i="1" dirty="0">
                <a:solidFill>
                  <a:srgbClr val="000000"/>
                </a:solidFill>
                <a:latin typeface="Times New Roman" pitchFamily="18" charset="0"/>
              </a:rPr>
              <a:t>A</a:t>
            </a:r>
            <a:r>
              <a:rPr lang="en-GB" sz="2000" i="1" baseline="-25000" dirty="0">
                <a:solidFill>
                  <a:srgbClr val="000000"/>
                </a:solidFill>
                <a:latin typeface="Times New Roman" pitchFamily="18" charset="0"/>
              </a:rPr>
              <a:t>S</a:t>
            </a:r>
            <a:r>
              <a:rPr lang="en-GB" sz="2000" dirty="0">
                <a:solidFill>
                  <a:srgbClr val="000000"/>
                </a:solidFill>
                <a:latin typeface="Times New Roman" pitchFamily="18" charset="0"/>
              </a:rPr>
              <a:t>(</a:t>
            </a:r>
            <a:r>
              <a:rPr lang="en-GB" sz="2000" b="1" dirty="0">
                <a:solidFill>
                  <a:srgbClr val="000000"/>
                </a:solidFill>
                <a:latin typeface="Times New Roman" pitchFamily="18" charset="0"/>
              </a:rPr>
              <a:t>r</a:t>
            </a:r>
            <a:r>
              <a:rPr lang="en-GB" sz="2000" dirty="0">
                <a:solidFill>
                  <a:srgbClr val="000000"/>
                </a:solidFill>
                <a:latin typeface="Times New Roman" pitchFamily="18" charset="0"/>
              </a:rPr>
              <a:t>) is the fraction of the total volume shared in common between the object and its "ghost" displaced by the vector </a:t>
            </a:r>
            <a:r>
              <a:rPr lang="en-GB" sz="2000" b="1" dirty="0">
                <a:solidFill>
                  <a:srgbClr val="000000"/>
                </a:solidFill>
                <a:latin typeface="Times New Roman" pitchFamily="18" charset="0"/>
              </a:rPr>
              <a:t>r</a:t>
            </a:r>
            <a:r>
              <a:rPr lang="en-GB" sz="2000" dirty="0">
                <a:solidFill>
                  <a:srgbClr val="000000"/>
                </a:solidFill>
                <a:latin typeface="Times New Roman" pitchFamily="18" charset="0"/>
              </a:rPr>
              <a:t>. </a:t>
            </a:r>
            <a:r>
              <a:rPr lang="en-GB" sz="2000" i="1" dirty="0">
                <a:solidFill>
                  <a:srgbClr val="000000"/>
                </a:solidFill>
                <a:latin typeface="Times New Roman" pitchFamily="18" charset="0"/>
              </a:rPr>
              <a:t>A</a:t>
            </a:r>
            <a:r>
              <a:rPr lang="en-GB" sz="2000" i="1" baseline="-25000" dirty="0">
                <a:solidFill>
                  <a:srgbClr val="000000"/>
                </a:solidFill>
                <a:latin typeface="Times New Roman" pitchFamily="18" charset="0"/>
              </a:rPr>
              <a:t>S</a:t>
            </a:r>
            <a:r>
              <a:rPr lang="en-GB" sz="2000" dirty="0">
                <a:solidFill>
                  <a:srgbClr val="000000"/>
                </a:solidFill>
                <a:latin typeface="Times New Roman" pitchFamily="18" charset="0"/>
              </a:rPr>
              <a:t>(0)=1 and decreases as </a:t>
            </a:r>
            <a:r>
              <a:rPr lang="en-GB" sz="2000" b="1" dirty="0">
                <a:solidFill>
                  <a:srgbClr val="000000"/>
                </a:solidFill>
                <a:latin typeface="Times New Roman" pitchFamily="18" charset="0"/>
              </a:rPr>
              <a:t>r</a:t>
            </a:r>
            <a:r>
              <a:rPr lang="en-GB" sz="2000" dirty="0">
                <a:solidFill>
                  <a:srgbClr val="000000"/>
                </a:solidFill>
                <a:latin typeface="Times New Roman" pitchFamily="18" charset="0"/>
              </a:rPr>
              <a:t> increases. </a:t>
            </a:r>
            <a:r>
              <a:rPr lang="en-GB" sz="2000" i="1" dirty="0">
                <a:solidFill>
                  <a:srgbClr val="000000"/>
                </a:solidFill>
                <a:latin typeface="Times New Roman" pitchFamily="18" charset="0"/>
              </a:rPr>
              <a:t>G</a:t>
            </a:r>
            <a:r>
              <a:rPr lang="en-GB" sz="2000" baseline="30000" dirty="0">
                <a:solidFill>
                  <a:srgbClr val="000000"/>
                </a:solidFill>
                <a:latin typeface="Times New Roman" pitchFamily="18" charset="0"/>
              </a:rPr>
              <a:t>2</a:t>
            </a:r>
            <a:r>
              <a:rPr lang="en-GB" sz="2000" dirty="0">
                <a:solidFill>
                  <a:srgbClr val="000000"/>
                </a:solidFill>
                <a:latin typeface="Times New Roman" pitchFamily="18" charset="0"/>
              </a:rPr>
              <a:t>(</a:t>
            </a:r>
            <a:r>
              <a:rPr lang="en-GB" sz="2000" b="1" dirty="0">
                <a:solidFill>
                  <a:srgbClr val="000000"/>
                </a:solidFill>
                <a:latin typeface="Times New Roman" pitchFamily="18" charset="0"/>
              </a:rPr>
              <a:t>s</a:t>
            </a:r>
            <a:r>
              <a:rPr lang="en-GB" sz="2000" dirty="0">
                <a:solidFill>
                  <a:srgbClr val="000000"/>
                </a:solidFill>
                <a:latin typeface="Times New Roman" pitchFamily="18" charset="0"/>
              </a:rPr>
              <a:t>)=</a:t>
            </a:r>
            <a:r>
              <a:rPr lang="en-GB" sz="2000" i="1" dirty="0">
                <a:solidFill>
                  <a:srgbClr val="000000"/>
                </a:solidFill>
                <a:latin typeface="Times New Roman" pitchFamily="18" charset="0"/>
              </a:rPr>
              <a:t>V</a:t>
            </a:r>
            <a:r>
              <a:rPr lang="en-GB" sz="2000" dirty="0">
                <a:solidFill>
                  <a:srgbClr val="000000"/>
                </a:solidFill>
                <a:latin typeface="Times New Roman" pitchFamily="18" charset="0"/>
              </a:rPr>
              <a:t> </a:t>
            </a:r>
            <a:r>
              <a:rPr lang="en-GB" sz="2000" i="1" dirty="0">
                <a:solidFill>
                  <a:srgbClr val="000000"/>
                </a:solidFill>
                <a:latin typeface="Times New Roman" pitchFamily="18" charset="0"/>
              </a:rPr>
              <a:t>FT</a:t>
            </a:r>
            <a:r>
              <a:rPr lang="en-GB" sz="2000" dirty="0">
                <a:solidFill>
                  <a:srgbClr val="000000"/>
                </a:solidFill>
                <a:latin typeface="Times New Roman" pitchFamily="18" charset="0"/>
              </a:rPr>
              <a:t>{</a:t>
            </a:r>
            <a:r>
              <a:rPr lang="en-GB" sz="2000" i="1" dirty="0">
                <a:solidFill>
                  <a:srgbClr val="000000"/>
                </a:solidFill>
                <a:latin typeface="Times New Roman" pitchFamily="18" charset="0"/>
              </a:rPr>
              <a:t>A</a:t>
            </a:r>
            <a:r>
              <a:rPr lang="en-GB" sz="2000" i="1" baseline="-25000" dirty="0">
                <a:solidFill>
                  <a:srgbClr val="000000"/>
                </a:solidFill>
                <a:latin typeface="Times New Roman" pitchFamily="18" charset="0"/>
              </a:rPr>
              <a:t>S</a:t>
            </a:r>
            <a:r>
              <a:rPr lang="en-GB" sz="2000" dirty="0">
                <a:solidFill>
                  <a:srgbClr val="000000"/>
                </a:solidFill>
                <a:latin typeface="Times New Roman" pitchFamily="18" charset="0"/>
              </a:rPr>
              <a:t>(</a:t>
            </a:r>
            <a:r>
              <a:rPr lang="en-GB" sz="2000" b="1" dirty="0">
                <a:solidFill>
                  <a:srgbClr val="000000"/>
                </a:solidFill>
                <a:latin typeface="Times New Roman" pitchFamily="18" charset="0"/>
              </a:rPr>
              <a:t>r</a:t>
            </a:r>
            <a:r>
              <a:rPr lang="en-GB" sz="2000" dirty="0">
                <a:solidFill>
                  <a:srgbClr val="000000"/>
                </a:solidFill>
                <a:latin typeface="Times New Roman" pitchFamily="18" charset="0"/>
              </a:rPr>
              <a:t>)}</a:t>
            </a:r>
          </a:p>
        </p:txBody>
      </p:sp>
      <p:sp>
        <p:nvSpPr>
          <p:cNvPr id="15" name="Date Placeholder 14"/>
          <p:cNvSpPr>
            <a:spLocks noGrp="1"/>
          </p:cNvSpPr>
          <p:nvPr>
            <p:ph type="dt" sz="quarter" idx="10"/>
          </p:nvPr>
        </p:nvSpPr>
        <p:spPr/>
        <p:txBody>
          <a:bodyPr/>
          <a:lstStyle/>
          <a:p>
            <a:pPr>
              <a:defRPr/>
            </a:pPr>
            <a:fld id="{BACF5226-F214-41B9-B642-48F25DDBF5DB}" type="datetime1">
              <a:rPr lang="en-GB"/>
              <a:pPr>
                <a:defRPr/>
              </a:pPr>
              <a:t>01/10/2015</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C365DD6C-A8D5-4C4D-914A-2C3226B9B39B}" type="slidenum">
              <a:rPr lang="en-US" b="1" smtClean="0">
                <a:solidFill>
                  <a:schemeClr val="bg1"/>
                </a:solidFill>
              </a:rPr>
              <a:pPr algn="l" fontAlgn="base">
                <a:spcBef>
                  <a:spcPct val="0"/>
                </a:spcBef>
                <a:spcAft>
                  <a:spcPct val="0"/>
                </a:spcAft>
                <a:defRPr/>
              </a:pPr>
              <a:t>5</a:t>
            </a:fld>
            <a:endParaRPr lang="en-US" b="1" dirty="0" smtClean="0">
              <a:solidFill>
                <a:schemeClr val="bg1"/>
              </a:solidFill>
            </a:endParaRPr>
          </a:p>
        </p:txBody>
      </p:sp>
      <p:sp>
        <p:nvSpPr>
          <p:cNvPr id="5" name="Text Box 2"/>
          <p:cNvSpPr txBox="1">
            <a:spLocks noChangeArrowheads="1"/>
          </p:cNvSpPr>
          <p:nvPr/>
        </p:nvSpPr>
        <p:spPr bwMode="auto">
          <a:xfrm>
            <a:off x="642938" y="0"/>
            <a:ext cx="7143750" cy="714375"/>
          </a:xfrm>
          <a:prstGeom prst="rect">
            <a:avLst/>
          </a:prstGeom>
          <a:noFill/>
          <a:ln w="9525">
            <a:noFill/>
            <a:miter lim="800000"/>
            <a:headEnd/>
            <a:tailEnd/>
          </a:ln>
        </p:spPr>
        <p:txBody>
          <a:bodyPr lIns="0" rIns="0" bIns="0" anchor="b"/>
          <a:lstStyle/>
          <a:p>
            <a:pPr eaLnBrk="0" hangingPunct="0">
              <a:spcBef>
                <a:spcPct val="50000"/>
              </a:spcBef>
              <a:defRPr/>
            </a:pPr>
            <a:r>
              <a:rPr lang="en-GB" sz="3600" b="1" dirty="0">
                <a:solidFill>
                  <a:srgbClr val="FFFF00"/>
                </a:solidFill>
                <a:latin typeface="+mj-lt"/>
                <a:ea typeface="+mj-ea"/>
                <a:cs typeface="+mj-cs"/>
              </a:rPr>
              <a:t>Size effects in reciprocal space</a:t>
            </a:r>
          </a:p>
        </p:txBody>
      </p:sp>
      <p:graphicFrame>
        <p:nvGraphicFramePr>
          <p:cNvPr id="2050" name="Object 3"/>
          <p:cNvGraphicFramePr>
            <a:graphicFrameLocks noChangeAspect="1"/>
          </p:cNvGraphicFramePr>
          <p:nvPr/>
        </p:nvGraphicFramePr>
        <p:xfrm>
          <a:off x="214313" y="838200"/>
          <a:ext cx="3898900" cy="5791200"/>
        </p:xfrm>
        <a:graphic>
          <a:graphicData uri="http://schemas.openxmlformats.org/presentationml/2006/ole">
            <mc:AlternateContent xmlns:mc="http://schemas.openxmlformats.org/markup-compatibility/2006">
              <mc:Choice xmlns:v="urn:schemas-microsoft-com:vml" Requires="v">
                <p:oleObj spid="_x0000_s2560" name="Bitmap Image" r:id="rId4" imgW="2924583" imgH="4342857" progId="PBrush">
                  <p:embed/>
                </p:oleObj>
              </mc:Choice>
              <mc:Fallback>
                <p:oleObj name="Bitmap Image" r:id="rId4" imgW="2924583" imgH="4342857" progId="PBrush">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313" y="838200"/>
                        <a:ext cx="3898900"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057" name="Group 4"/>
          <p:cNvGrpSpPr>
            <a:grpSpLocks/>
          </p:cNvGrpSpPr>
          <p:nvPr/>
        </p:nvGrpSpPr>
        <p:grpSpPr bwMode="auto">
          <a:xfrm>
            <a:off x="4419600" y="838200"/>
            <a:ext cx="1600200" cy="1619250"/>
            <a:chOff x="3648" y="1536"/>
            <a:chExt cx="1008" cy="1020"/>
          </a:xfrm>
        </p:grpSpPr>
        <p:graphicFrame>
          <p:nvGraphicFramePr>
            <p:cNvPr id="2054" name="Object 5"/>
            <p:cNvGraphicFramePr>
              <a:graphicFrameLocks noChangeAspect="1"/>
            </p:cNvGraphicFramePr>
            <p:nvPr/>
          </p:nvGraphicFramePr>
          <p:xfrm>
            <a:off x="3648" y="1536"/>
            <a:ext cx="1008" cy="920"/>
          </p:xfrm>
          <a:graphic>
            <a:graphicData uri="http://schemas.openxmlformats.org/presentationml/2006/ole">
              <mc:AlternateContent xmlns:mc="http://schemas.openxmlformats.org/markup-compatibility/2006">
                <mc:Choice xmlns:v="urn:schemas-microsoft-com:vml" Requires="v">
                  <p:oleObj spid="_x0000_s2561" name="Bitmap Image" r:id="rId6" imgW="1961905" imgH="1790476" progId="PBrush">
                    <p:embed/>
                  </p:oleObj>
                </mc:Choice>
                <mc:Fallback>
                  <p:oleObj name="Bitmap Image" r:id="rId6" imgW="1961905" imgH="1790476" progId="PBrush">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48" y="1536"/>
                          <a:ext cx="1008" cy="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62" name="Line 6"/>
            <p:cNvSpPr>
              <a:spLocks noChangeShapeType="1"/>
            </p:cNvSpPr>
            <p:nvPr/>
          </p:nvSpPr>
          <p:spPr bwMode="auto">
            <a:xfrm flipV="1">
              <a:off x="3990" y="2304"/>
              <a:ext cx="390" cy="132"/>
            </a:xfrm>
            <a:prstGeom prst="line">
              <a:avLst/>
            </a:prstGeom>
            <a:noFill/>
            <a:ln w="25400">
              <a:solidFill>
                <a:srgbClr val="000000"/>
              </a:solidFill>
              <a:round/>
              <a:headEnd/>
              <a:tailEnd type="triangle" w="med" len="med"/>
            </a:ln>
          </p:spPr>
          <p:txBody>
            <a:bodyPr wrap="none" anchor="ctr"/>
            <a:lstStyle/>
            <a:p>
              <a:endParaRPr lang="en-GB"/>
            </a:p>
          </p:txBody>
        </p:sp>
        <p:sp>
          <p:nvSpPr>
            <p:cNvPr id="2063" name="Rectangle 7"/>
            <p:cNvSpPr>
              <a:spLocks noChangeArrowheads="1"/>
            </p:cNvSpPr>
            <p:nvPr/>
          </p:nvSpPr>
          <p:spPr bwMode="auto">
            <a:xfrm>
              <a:off x="4206" y="2268"/>
              <a:ext cx="201" cy="288"/>
            </a:xfrm>
            <a:prstGeom prst="rect">
              <a:avLst/>
            </a:prstGeom>
            <a:noFill/>
            <a:ln w="9525">
              <a:noFill/>
              <a:miter lim="800000"/>
              <a:headEnd/>
              <a:tailEnd/>
            </a:ln>
          </p:spPr>
          <p:txBody>
            <a:bodyPr wrap="none">
              <a:spAutoFit/>
            </a:bodyPr>
            <a:lstStyle/>
            <a:p>
              <a:r>
                <a:rPr lang="en-GB" sz="2400" b="1">
                  <a:solidFill>
                    <a:srgbClr val="000000"/>
                  </a:solidFill>
                  <a:latin typeface="Times New Roman" pitchFamily="18" charset="0"/>
                </a:rPr>
                <a:t>r</a:t>
              </a:r>
              <a:endParaRPr lang="fr-FR" sz="2400" b="1">
                <a:solidFill>
                  <a:srgbClr val="000000"/>
                </a:solidFill>
                <a:latin typeface="Times New Roman" pitchFamily="18" charset="0"/>
              </a:endParaRPr>
            </a:p>
          </p:txBody>
        </p:sp>
      </p:grpSp>
      <p:graphicFrame>
        <p:nvGraphicFramePr>
          <p:cNvPr id="2051" name="Object 8"/>
          <p:cNvGraphicFramePr>
            <a:graphicFrameLocks noChangeAspect="1"/>
          </p:cNvGraphicFramePr>
          <p:nvPr>
            <p:extLst>
              <p:ext uri="{D42A27DB-BD31-4B8C-83A1-F6EECF244321}">
                <p14:modId xmlns:p14="http://schemas.microsoft.com/office/powerpoint/2010/main" val="3942356391"/>
              </p:ext>
            </p:extLst>
          </p:nvPr>
        </p:nvGraphicFramePr>
        <p:xfrm>
          <a:off x="6084168" y="980728"/>
          <a:ext cx="2928938" cy="481013"/>
        </p:xfrm>
        <a:graphic>
          <a:graphicData uri="http://schemas.openxmlformats.org/presentationml/2006/ole">
            <mc:AlternateContent xmlns:mc="http://schemas.openxmlformats.org/markup-compatibility/2006">
              <mc:Choice xmlns:v="urn:schemas-microsoft-com:vml" Requires="v">
                <p:oleObj spid="_x0000_s2562" name="Equation" r:id="rId8" imgW="1701720" imgH="279360" progId="Equation.DSMT4">
                  <p:embed/>
                </p:oleObj>
              </mc:Choice>
              <mc:Fallback>
                <p:oleObj name="Equation" r:id="rId8" imgW="1701720" imgH="279360" progId="Equation.DSMT4">
                  <p:embed/>
                  <p:pic>
                    <p:nvPicPr>
                      <p:cNvPr id="0"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84168" y="980728"/>
                        <a:ext cx="2928938" cy="481013"/>
                      </a:xfrm>
                      <a:prstGeom prst="rect">
                        <a:avLst/>
                      </a:prstGeom>
                      <a:noFill/>
                      <a:ln w="38100">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2" name="Object 9"/>
          <p:cNvGraphicFramePr>
            <a:graphicFrameLocks noChangeAspect="1"/>
          </p:cNvGraphicFramePr>
          <p:nvPr>
            <p:extLst>
              <p:ext uri="{D42A27DB-BD31-4B8C-83A1-F6EECF244321}">
                <p14:modId xmlns:p14="http://schemas.microsoft.com/office/powerpoint/2010/main" val="603807412"/>
              </p:ext>
            </p:extLst>
          </p:nvPr>
        </p:nvGraphicFramePr>
        <p:xfrm>
          <a:off x="4369702" y="3349997"/>
          <a:ext cx="4419600" cy="727075"/>
        </p:xfrm>
        <a:graphic>
          <a:graphicData uri="http://schemas.openxmlformats.org/presentationml/2006/ole">
            <mc:AlternateContent xmlns:mc="http://schemas.openxmlformats.org/markup-compatibility/2006">
              <mc:Choice xmlns:v="urn:schemas-microsoft-com:vml" Requires="v">
                <p:oleObj spid="_x0000_s2563" name="Equation" r:id="rId10" imgW="2082600" imgH="342720" progId="Equation.DSMT4">
                  <p:embed/>
                </p:oleObj>
              </mc:Choice>
              <mc:Fallback>
                <p:oleObj name="Equation" r:id="rId10" imgW="2082600" imgH="342720" progId="Equation.DSMT4">
                  <p:embed/>
                  <p:pic>
                    <p:nvPicPr>
                      <p:cNvPr id="0" name="Object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69702" y="3349997"/>
                        <a:ext cx="4419600" cy="727075"/>
                      </a:xfrm>
                      <a:prstGeom prst="rect">
                        <a:avLst/>
                      </a:prstGeom>
                      <a:noFill/>
                      <a:ln w="38100">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8" name="Text Box 10"/>
          <p:cNvSpPr txBox="1">
            <a:spLocks noChangeArrowheads="1"/>
          </p:cNvSpPr>
          <p:nvPr/>
        </p:nvSpPr>
        <p:spPr bwMode="auto">
          <a:xfrm>
            <a:off x="4572000" y="4077072"/>
            <a:ext cx="3962400" cy="1200150"/>
          </a:xfrm>
          <a:prstGeom prst="rect">
            <a:avLst/>
          </a:prstGeom>
          <a:noFill/>
          <a:ln w="9525">
            <a:noFill/>
            <a:miter lim="800000"/>
            <a:headEnd/>
            <a:tailEnd/>
          </a:ln>
        </p:spPr>
        <p:txBody>
          <a:bodyPr>
            <a:spAutoFit/>
          </a:bodyPr>
          <a:lstStyle/>
          <a:p>
            <a:r>
              <a:rPr lang="en-GB" sz="2400" b="1" i="1" dirty="0">
                <a:solidFill>
                  <a:srgbClr val="000000"/>
                </a:solidFill>
                <a:latin typeface="Times New Roman" pitchFamily="18" charset="0"/>
              </a:rPr>
              <a:t>G</a:t>
            </a:r>
            <a:r>
              <a:rPr lang="en-GB" sz="2400" b="1" dirty="0">
                <a:solidFill>
                  <a:srgbClr val="000000"/>
                </a:solidFill>
                <a:latin typeface="Times New Roman" pitchFamily="18" charset="0"/>
              </a:rPr>
              <a:t> determines the shape of the peak profile and </a:t>
            </a:r>
            <a:r>
              <a:rPr lang="en-GB" sz="2400" b="1" dirty="0">
                <a:solidFill>
                  <a:srgbClr val="FFFF00"/>
                </a:solidFill>
                <a:latin typeface="Times New Roman" pitchFamily="18" charset="0"/>
              </a:rPr>
              <a:t>it is the same for all reciprocal nodes</a:t>
            </a:r>
          </a:p>
        </p:txBody>
      </p:sp>
      <p:sp>
        <p:nvSpPr>
          <p:cNvPr id="2059" name="Text Box 11"/>
          <p:cNvSpPr txBox="1">
            <a:spLocks noChangeArrowheads="1"/>
          </p:cNvSpPr>
          <p:nvPr/>
        </p:nvSpPr>
        <p:spPr bwMode="auto">
          <a:xfrm>
            <a:off x="4343400" y="5188793"/>
            <a:ext cx="4572000" cy="1552575"/>
          </a:xfrm>
          <a:prstGeom prst="rect">
            <a:avLst/>
          </a:prstGeom>
          <a:noFill/>
          <a:ln w="9525">
            <a:noFill/>
            <a:miter lim="800000"/>
            <a:headEnd/>
            <a:tailEnd/>
          </a:ln>
        </p:spPr>
        <p:txBody>
          <a:bodyPr>
            <a:spAutoFit/>
          </a:bodyPr>
          <a:lstStyle/>
          <a:p>
            <a:r>
              <a:rPr lang="en-GB" sz="2400" b="1" dirty="0">
                <a:solidFill>
                  <a:srgbClr val="000000"/>
                </a:solidFill>
                <a:latin typeface="Times New Roman" pitchFamily="18" charset="0"/>
              </a:rPr>
              <a:t>Width of peak increases in 2</a:t>
            </a:r>
            <a:r>
              <a:rPr lang="en-GB" sz="2400" b="1" dirty="0">
                <a:solidFill>
                  <a:srgbClr val="000000"/>
                </a:solidFill>
                <a:latin typeface="Times New Roman" pitchFamily="18" charset="0"/>
                <a:sym typeface="Symbol" pitchFamily="18" charset="2"/>
              </a:rPr>
              <a:t></a:t>
            </a:r>
            <a:r>
              <a:rPr lang="en-GB" sz="2400" b="1" dirty="0">
                <a:solidFill>
                  <a:srgbClr val="000000"/>
                </a:solidFill>
                <a:latin typeface="Times New Roman" pitchFamily="18" charset="0"/>
              </a:rPr>
              <a:t> space as (cos</a:t>
            </a:r>
            <a:r>
              <a:rPr lang="en-GB" sz="2400" b="1" dirty="0">
                <a:solidFill>
                  <a:srgbClr val="000000"/>
                </a:solidFill>
                <a:latin typeface="Times New Roman" pitchFamily="18" charset="0"/>
                <a:sym typeface="Symbol" pitchFamily="18" charset="2"/>
              </a:rPr>
              <a:t>)</a:t>
            </a:r>
            <a:r>
              <a:rPr lang="en-GB" sz="2400" b="1" baseline="30000" dirty="0">
                <a:solidFill>
                  <a:srgbClr val="000000"/>
                </a:solidFill>
                <a:latin typeface="Times New Roman" pitchFamily="18" charset="0"/>
                <a:sym typeface="Symbol" pitchFamily="18" charset="2"/>
              </a:rPr>
              <a:t>-1</a:t>
            </a:r>
            <a:r>
              <a:rPr lang="en-GB" sz="2400" dirty="0">
                <a:solidFill>
                  <a:srgbClr val="000000"/>
                </a:solidFill>
                <a:latin typeface="Times New Roman" pitchFamily="18" charset="0"/>
                <a:sym typeface="Symbol" pitchFamily="18" charset="2"/>
              </a:rPr>
              <a:t>. Except for spheres, the width depends on the direction in reciprocal space</a:t>
            </a:r>
          </a:p>
        </p:txBody>
      </p:sp>
      <p:graphicFrame>
        <p:nvGraphicFramePr>
          <p:cNvPr id="2053" name="Object 12"/>
          <p:cNvGraphicFramePr>
            <a:graphicFrameLocks noChangeAspect="1"/>
          </p:cNvGraphicFramePr>
          <p:nvPr>
            <p:extLst>
              <p:ext uri="{D42A27DB-BD31-4B8C-83A1-F6EECF244321}">
                <p14:modId xmlns:p14="http://schemas.microsoft.com/office/powerpoint/2010/main" val="3352334687"/>
              </p:ext>
            </p:extLst>
          </p:nvPr>
        </p:nvGraphicFramePr>
        <p:xfrm>
          <a:off x="6175375" y="1708150"/>
          <a:ext cx="2740025" cy="749300"/>
        </p:xfrm>
        <a:graphic>
          <a:graphicData uri="http://schemas.openxmlformats.org/presentationml/2006/ole">
            <mc:AlternateContent xmlns:mc="http://schemas.openxmlformats.org/markup-compatibility/2006">
              <mc:Choice xmlns:v="urn:schemas-microsoft-com:vml" Requires="v">
                <p:oleObj spid="_x0000_s2564" name="Equation" r:id="rId12" imgW="1447560" imgH="393480" progId="Equation.DSMT4">
                  <p:embed/>
                </p:oleObj>
              </mc:Choice>
              <mc:Fallback>
                <p:oleObj name="Equation" r:id="rId12" imgW="1447560" imgH="393480" progId="Equation.DSMT4">
                  <p:embed/>
                  <p:pic>
                    <p:nvPicPr>
                      <p:cNvPr id="0" name="Object 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75375" y="1708150"/>
                        <a:ext cx="2740025" cy="749300"/>
                      </a:xfrm>
                      <a:prstGeom prst="rect">
                        <a:avLst/>
                      </a:prstGeom>
                      <a:solidFill>
                        <a:srgbClr val="FFFF99"/>
                      </a:solidFill>
                      <a:ln>
                        <a:noFill/>
                      </a:ln>
                      <a:effectLst/>
                      <a:extLs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 name="Date Placeholder 14"/>
          <p:cNvSpPr>
            <a:spLocks noGrp="1"/>
          </p:cNvSpPr>
          <p:nvPr>
            <p:ph type="dt" sz="quarter" idx="10"/>
          </p:nvPr>
        </p:nvSpPr>
        <p:spPr/>
        <p:txBody>
          <a:bodyPr/>
          <a:lstStyle/>
          <a:p>
            <a:pPr>
              <a:defRPr/>
            </a:pPr>
            <a:fld id="{F5BB4CC9-EE4A-4438-87A8-3265D4C34FE8}" type="datetime1">
              <a:rPr lang="en-GB"/>
              <a:pPr>
                <a:defRPr/>
              </a:pPr>
              <a:t>01/10/2015</a:t>
            </a:fld>
            <a:endParaRPr lang="en-US" dirty="0"/>
          </a:p>
        </p:txBody>
      </p:sp>
      <p:graphicFrame>
        <p:nvGraphicFramePr>
          <p:cNvPr id="2" name="Object 1"/>
          <p:cNvGraphicFramePr>
            <a:graphicFrameLocks noChangeAspect="1"/>
          </p:cNvGraphicFramePr>
          <p:nvPr>
            <p:extLst>
              <p:ext uri="{D42A27DB-BD31-4B8C-83A1-F6EECF244321}">
                <p14:modId xmlns:p14="http://schemas.microsoft.com/office/powerpoint/2010/main" val="2470525797"/>
              </p:ext>
            </p:extLst>
          </p:nvPr>
        </p:nvGraphicFramePr>
        <p:xfrm>
          <a:off x="4214813" y="2636912"/>
          <a:ext cx="4878387" cy="458787"/>
        </p:xfrm>
        <a:graphic>
          <a:graphicData uri="http://schemas.openxmlformats.org/presentationml/2006/ole">
            <mc:AlternateContent xmlns:mc="http://schemas.openxmlformats.org/markup-compatibility/2006">
              <mc:Choice xmlns:v="urn:schemas-microsoft-com:vml" Requires="v">
                <p:oleObj spid="_x0000_s2565" name="Equation" r:id="rId14" imgW="2577960" imgH="241200" progId="Equation.DSMT4">
                  <p:embed/>
                </p:oleObj>
              </mc:Choice>
              <mc:Fallback>
                <p:oleObj name="Equation" r:id="rId14" imgW="2577960" imgH="241200" progId="Equation.DSMT4">
                  <p:embed/>
                  <p:pic>
                    <p:nvPicPr>
                      <p:cNvPr id="0" name="Object 1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214813" y="2636912"/>
                        <a:ext cx="4878387"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E6042CA9-CF5E-4FD2-A084-C9AD75DC9F50}" type="slidenum">
              <a:rPr lang="en-US" b="1" smtClean="0">
                <a:solidFill>
                  <a:schemeClr val="bg1"/>
                </a:solidFill>
              </a:rPr>
              <a:pPr algn="l" fontAlgn="base">
                <a:spcBef>
                  <a:spcPct val="0"/>
                </a:spcBef>
                <a:spcAft>
                  <a:spcPct val="0"/>
                </a:spcAft>
                <a:defRPr/>
              </a:pPr>
              <a:t>6</a:t>
            </a:fld>
            <a:endParaRPr lang="en-US" b="1" dirty="0" smtClean="0">
              <a:solidFill>
                <a:schemeClr val="bg1"/>
              </a:solidFill>
            </a:endParaRPr>
          </a:p>
        </p:txBody>
      </p:sp>
      <p:sp>
        <p:nvSpPr>
          <p:cNvPr id="5" name="Text Box 2"/>
          <p:cNvSpPr txBox="1">
            <a:spLocks noChangeArrowheads="1"/>
          </p:cNvSpPr>
          <p:nvPr/>
        </p:nvSpPr>
        <p:spPr bwMode="auto">
          <a:xfrm>
            <a:off x="642938" y="0"/>
            <a:ext cx="7143750" cy="714375"/>
          </a:xfrm>
          <a:prstGeom prst="rect">
            <a:avLst/>
          </a:prstGeom>
          <a:noFill/>
          <a:ln w="9525">
            <a:noFill/>
            <a:miter lim="800000"/>
            <a:headEnd/>
            <a:tailEnd/>
          </a:ln>
        </p:spPr>
        <p:txBody>
          <a:bodyPr lIns="0" rIns="0" bIns="0" anchor="b"/>
          <a:lstStyle/>
          <a:p>
            <a:pPr eaLnBrk="0" hangingPunct="0">
              <a:spcBef>
                <a:spcPct val="50000"/>
              </a:spcBef>
              <a:defRPr/>
            </a:pPr>
            <a:r>
              <a:rPr lang="en-GB" sz="3600" b="1" dirty="0">
                <a:solidFill>
                  <a:srgbClr val="FFFF00"/>
                </a:solidFill>
                <a:latin typeface="+mj-lt"/>
                <a:ea typeface="+mj-ea"/>
                <a:cs typeface="+mj-cs"/>
              </a:rPr>
              <a:t>Size effects in reciprocal space</a:t>
            </a:r>
          </a:p>
        </p:txBody>
      </p:sp>
      <p:sp>
        <p:nvSpPr>
          <p:cNvPr id="3079" name="Text Box 10"/>
          <p:cNvSpPr txBox="1">
            <a:spLocks noChangeArrowheads="1"/>
          </p:cNvSpPr>
          <p:nvPr/>
        </p:nvSpPr>
        <p:spPr bwMode="auto">
          <a:xfrm>
            <a:off x="395288" y="5373688"/>
            <a:ext cx="8243887" cy="830262"/>
          </a:xfrm>
          <a:prstGeom prst="rect">
            <a:avLst/>
          </a:prstGeom>
          <a:noFill/>
          <a:ln w="9525">
            <a:noFill/>
            <a:miter lim="800000"/>
            <a:headEnd/>
            <a:tailEnd/>
          </a:ln>
        </p:spPr>
        <p:txBody>
          <a:bodyPr>
            <a:spAutoFit/>
          </a:bodyPr>
          <a:lstStyle/>
          <a:p>
            <a:r>
              <a:rPr lang="en-GB" sz="2400" b="1">
                <a:solidFill>
                  <a:srgbClr val="FFFF00"/>
                </a:solidFill>
                <a:latin typeface="Times New Roman" pitchFamily="18" charset="0"/>
              </a:rPr>
              <a:t>In powder diffraction we obtain a similar equation restricted to columns perpendicular to diffracting planes</a:t>
            </a:r>
          </a:p>
        </p:txBody>
      </p:sp>
      <p:graphicFrame>
        <p:nvGraphicFramePr>
          <p:cNvPr id="3074" name="Object 12"/>
          <p:cNvGraphicFramePr>
            <a:graphicFrameLocks noChangeAspect="1"/>
          </p:cNvGraphicFramePr>
          <p:nvPr/>
        </p:nvGraphicFramePr>
        <p:xfrm>
          <a:off x="900113" y="765175"/>
          <a:ext cx="6408737" cy="603250"/>
        </p:xfrm>
        <a:graphic>
          <a:graphicData uri="http://schemas.openxmlformats.org/presentationml/2006/ole">
            <mc:AlternateContent xmlns:mc="http://schemas.openxmlformats.org/markup-compatibility/2006">
              <mc:Choice xmlns:v="urn:schemas-microsoft-com:vml" Requires="v">
                <p:oleObj spid="_x0000_s3329" name="Equation" r:id="rId4" imgW="2577960" imgH="241200" progId="Equation.DSMT4">
                  <p:embed/>
                </p:oleObj>
              </mc:Choice>
              <mc:Fallback>
                <p:oleObj name="Equation" r:id="rId4" imgW="2577960" imgH="241200" progId="Equation.DSMT4">
                  <p:embed/>
                  <p:pic>
                    <p:nvPicPr>
                      <p:cNvPr id="0"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765175"/>
                        <a:ext cx="6408737" cy="603250"/>
                      </a:xfrm>
                      <a:prstGeom prst="rect">
                        <a:avLst/>
                      </a:prstGeom>
                      <a:solidFill>
                        <a:srgbClr val="FFFF99"/>
                      </a:solidFill>
                      <a:ln>
                        <a:noFill/>
                      </a:ln>
                      <a:effectLst/>
                      <a:extLs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 name="Date Placeholder 14"/>
          <p:cNvSpPr>
            <a:spLocks noGrp="1"/>
          </p:cNvSpPr>
          <p:nvPr>
            <p:ph type="dt" sz="quarter" idx="10"/>
          </p:nvPr>
        </p:nvSpPr>
        <p:spPr/>
        <p:txBody>
          <a:bodyPr/>
          <a:lstStyle/>
          <a:p>
            <a:pPr>
              <a:defRPr/>
            </a:pPr>
            <a:fld id="{AB8FB967-61F8-4833-9B11-9C413D07112C}" type="datetime1">
              <a:rPr lang="en-GB"/>
              <a:pPr>
                <a:defRPr/>
              </a:pPr>
              <a:t>01/10/2015</a:t>
            </a:fld>
            <a:endParaRPr lang="en-US" dirty="0"/>
          </a:p>
        </p:txBody>
      </p:sp>
      <p:graphicFrame>
        <p:nvGraphicFramePr>
          <p:cNvPr id="3075" name="Object 1055"/>
          <p:cNvGraphicFramePr>
            <a:graphicFrameLocks noChangeAspect="1"/>
          </p:cNvGraphicFramePr>
          <p:nvPr/>
        </p:nvGraphicFramePr>
        <p:xfrm>
          <a:off x="250825" y="1628775"/>
          <a:ext cx="8686800" cy="1824038"/>
        </p:xfrm>
        <a:graphic>
          <a:graphicData uri="http://schemas.openxmlformats.org/presentationml/2006/ole">
            <mc:AlternateContent xmlns:mc="http://schemas.openxmlformats.org/markup-compatibility/2006">
              <mc:Choice xmlns:v="urn:schemas-microsoft-com:vml" Requires="v">
                <p:oleObj spid="_x0000_s3330" name="Equation" r:id="rId6" imgW="4356000" imgH="914400" progId="Equation.DSMT4">
                  <p:embed/>
                </p:oleObj>
              </mc:Choice>
              <mc:Fallback>
                <p:oleObj name="Equation" r:id="rId6" imgW="4356000" imgH="914400" progId="Equation.DSMT4">
                  <p:embed/>
                  <p:pic>
                    <p:nvPicPr>
                      <p:cNvPr id="0" name="Object 105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0825" y="1628775"/>
                        <a:ext cx="8686800" cy="1824038"/>
                      </a:xfrm>
                      <a:prstGeom prst="rect">
                        <a:avLst/>
                      </a:prstGeom>
                      <a:solidFill>
                        <a:srgbClr val="FFFF99"/>
                      </a:solidFill>
                      <a:ln w="38100">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6" name="Object 8"/>
          <p:cNvGraphicFramePr>
            <a:graphicFrameLocks noChangeAspect="1"/>
          </p:cNvGraphicFramePr>
          <p:nvPr/>
        </p:nvGraphicFramePr>
        <p:xfrm>
          <a:off x="1619250" y="4437063"/>
          <a:ext cx="5484813" cy="782637"/>
        </p:xfrm>
        <a:graphic>
          <a:graphicData uri="http://schemas.openxmlformats.org/presentationml/2006/ole">
            <mc:AlternateContent xmlns:mc="http://schemas.openxmlformats.org/markup-compatibility/2006">
              <mc:Choice xmlns:v="urn:schemas-microsoft-com:vml" Requires="v">
                <p:oleObj spid="_x0000_s3331" name="Equation" r:id="rId8" imgW="1955520" imgH="279360" progId="Equation.DSMT4">
                  <p:embed/>
                </p:oleObj>
              </mc:Choice>
              <mc:Fallback>
                <p:oleObj name="Equation" r:id="rId8" imgW="1955520" imgH="279360" progId="Equation.DSMT4">
                  <p:embed/>
                  <p:pic>
                    <p:nvPicPr>
                      <p:cNvPr id="0"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19250" y="4437063"/>
                        <a:ext cx="5484813" cy="782637"/>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82" name="Text Box 10"/>
          <p:cNvSpPr txBox="1">
            <a:spLocks noChangeArrowheads="1"/>
          </p:cNvSpPr>
          <p:nvPr/>
        </p:nvSpPr>
        <p:spPr bwMode="auto">
          <a:xfrm>
            <a:off x="395288" y="3573463"/>
            <a:ext cx="8243887" cy="830262"/>
          </a:xfrm>
          <a:prstGeom prst="rect">
            <a:avLst/>
          </a:prstGeom>
          <a:noFill/>
          <a:ln w="9525">
            <a:noFill/>
            <a:miter lim="800000"/>
            <a:headEnd/>
            <a:tailEnd/>
          </a:ln>
        </p:spPr>
        <p:txBody>
          <a:bodyPr>
            <a:spAutoFit/>
          </a:bodyPr>
          <a:lstStyle/>
          <a:p>
            <a:r>
              <a:rPr lang="en-GB" sz="2400" b="1" dirty="0">
                <a:solidFill>
                  <a:srgbClr val="FFFF00"/>
                </a:solidFill>
                <a:latin typeface="Times New Roman" pitchFamily="18" charset="0"/>
              </a:rPr>
              <a:t>Normalised profile  of a single crystal spot in reciprocal space: Fourier transform of the size function </a:t>
            </a:r>
            <a:r>
              <a:rPr lang="en-GB" sz="2400" i="1" dirty="0">
                <a:solidFill>
                  <a:schemeClr val="bg1"/>
                </a:solidFill>
                <a:latin typeface="Times New Roman" pitchFamily="18" charset="0"/>
              </a:rPr>
              <a:t>A</a:t>
            </a:r>
            <a:r>
              <a:rPr lang="en-GB" sz="2400" i="1" baseline="-25000" dirty="0">
                <a:solidFill>
                  <a:schemeClr val="bg1"/>
                </a:solidFill>
                <a:latin typeface="Times New Roman" pitchFamily="18" charset="0"/>
              </a:rPr>
              <a:t>S</a:t>
            </a:r>
            <a:r>
              <a:rPr lang="en-GB" sz="2400" dirty="0">
                <a:solidFill>
                  <a:schemeClr val="bg1"/>
                </a:solidFill>
                <a:latin typeface="Times New Roman" pitchFamily="18" charset="0"/>
              </a:rPr>
              <a:t>(</a:t>
            </a:r>
            <a:r>
              <a:rPr lang="en-GB" sz="2400" b="1" dirty="0">
                <a:solidFill>
                  <a:schemeClr val="bg1"/>
                </a:solidFill>
                <a:latin typeface="Times New Roman" pitchFamily="18" charset="0"/>
              </a:rPr>
              <a:t>r</a:t>
            </a:r>
            <a:r>
              <a:rPr lang="en-GB" sz="2400" dirty="0">
                <a:solidFill>
                  <a:schemeClr val="bg1"/>
                </a:solidFill>
                <a:latin typeface="Times New Roman" pitchFamily="18" charset="0"/>
              </a:rPr>
              <a: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0BB6EAC2-1C44-48D4-98EC-0468253716BF}" type="slidenum">
              <a:rPr lang="en-US" b="1" smtClean="0">
                <a:solidFill>
                  <a:schemeClr val="bg1"/>
                </a:solidFill>
              </a:rPr>
              <a:pPr algn="l" fontAlgn="base">
                <a:spcBef>
                  <a:spcPct val="0"/>
                </a:spcBef>
                <a:spcAft>
                  <a:spcPct val="0"/>
                </a:spcAft>
                <a:defRPr/>
              </a:pPr>
              <a:t>7</a:t>
            </a:fld>
            <a:endParaRPr lang="en-US" b="1" dirty="0" smtClean="0">
              <a:solidFill>
                <a:schemeClr val="bg1"/>
              </a:solidFill>
            </a:endParaRPr>
          </a:p>
        </p:txBody>
      </p:sp>
      <p:sp>
        <p:nvSpPr>
          <p:cNvPr id="5" name="Text Box 2"/>
          <p:cNvSpPr txBox="1">
            <a:spLocks noChangeArrowheads="1"/>
          </p:cNvSpPr>
          <p:nvPr/>
        </p:nvSpPr>
        <p:spPr bwMode="auto">
          <a:xfrm>
            <a:off x="250825" y="188913"/>
            <a:ext cx="8137525" cy="792162"/>
          </a:xfrm>
          <a:prstGeom prst="rect">
            <a:avLst/>
          </a:prstGeom>
          <a:noFill/>
          <a:ln w="9525">
            <a:noFill/>
            <a:miter lim="800000"/>
            <a:headEnd/>
            <a:tailEnd/>
          </a:ln>
        </p:spPr>
        <p:txBody>
          <a:bodyPr lIns="0" rIns="0" bIns="0" anchor="b"/>
          <a:lstStyle/>
          <a:p>
            <a:pPr eaLnBrk="0" hangingPunct="0">
              <a:spcBef>
                <a:spcPct val="50000"/>
              </a:spcBef>
              <a:defRPr/>
            </a:pPr>
            <a:r>
              <a:rPr lang="en-GB" sz="3600" b="1" dirty="0">
                <a:solidFill>
                  <a:srgbClr val="FFFF00"/>
                </a:solidFill>
                <a:latin typeface="+mj-lt"/>
                <a:ea typeface="+mj-ea"/>
                <a:cs typeface="+mj-cs"/>
              </a:rPr>
              <a:t>Scattered Intensity of a Real Crystal</a:t>
            </a:r>
          </a:p>
        </p:txBody>
      </p:sp>
      <p:sp>
        <p:nvSpPr>
          <p:cNvPr id="15" name="Date Placeholder 14"/>
          <p:cNvSpPr>
            <a:spLocks noGrp="1"/>
          </p:cNvSpPr>
          <p:nvPr>
            <p:ph type="dt" sz="quarter" idx="10"/>
          </p:nvPr>
        </p:nvSpPr>
        <p:spPr/>
        <p:txBody>
          <a:bodyPr/>
          <a:lstStyle/>
          <a:p>
            <a:pPr>
              <a:defRPr/>
            </a:pPr>
            <a:fld id="{F6506F07-6162-46F3-B836-4A76C23BD09B}" type="datetime1">
              <a:rPr lang="en-GB"/>
              <a:pPr>
                <a:defRPr/>
              </a:pPr>
              <a:t>01/10/2015</a:t>
            </a:fld>
            <a:endParaRPr lang="en-US" dirty="0"/>
          </a:p>
        </p:txBody>
      </p:sp>
      <p:sp>
        <p:nvSpPr>
          <p:cNvPr id="25" name="Text Box 2"/>
          <p:cNvSpPr txBox="1">
            <a:spLocks noChangeArrowheads="1"/>
          </p:cNvSpPr>
          <p:nvPr/>
        </p:nvSpPr>
        <p:spPr bwMode="auto">
          <a:xfrm>
            <a:off x="0" y="1125538"/>
            <a:ext cx="8763000" cy="3416300"/>
          </a:xfrm>
          <a:prstGeom prst="rect">
            <a:avLst/>
          </a:prstGeom>
          <a:noFill/>
          <a:ln w="12700">
            <a:noFill/>
            <a:miter lim="800000"/>
            <a:headEnd/>
            <a:tailEnd/>
          </a:ln>
        </p:spPr>
        <p:txBody>
          <a:bodyPr anchor="ctr">
            <a:spAutoFit/>
          </a:bodyPr>
          <a:lstStyle/>
          <a:p>
            <a:pPr algn="ctr" fontAlgn="auto">
              <a:lnSpc>
                <a:spcPct val="150000"/>
              </a:lnSpc>
              <a:spcBef>
                <a:spcPts val="0"/>
              </a:spcBef>
              <a:spcAft>
                <a:spcPts val="0"/>
              </a:spcAft>
              <a:defRPr/>
            </a:pPr>
            <a:r>
              <a:rPr lang="en-GB" sz="2400" b="1" kern="0" dirty="0">
                <a:solidFill>
                  <a:srgbClr val="FFFF00"/>
                </a:solidFill>
                <a:latin typeface="Times New Roman" pitchFamily="18" charset="0"/>
                <a:cs typeface="Times New Roman" pitchFamily="18" charset="0"/>
              </a:rPr>
              <a:t>Defects:</a:t>
            </a:r>
            <a:r>
              <a:rPr lang="en-GB" sz="2400" b="1" kern="0" dirty="0">
                <a:solidFill>
                  <a:srgbClr val="000000"/>
                </a:solidFill>
                <a:latin typeface="Times New Roman" pitchFamily="18" charset="0"/>
                <a:cs typeface="Times New Roman" pitchFamily="18" charset="0"/>
              </a:rPr>
              <a:t> </a:t>
            </a:r>
            <a:r>
              <a:rPr lang="en-GB" sz="2400" b="1" kern="0" dirty="0">
                <a:latin typeface="Times New Roman" pitchFamily="18" charset="0"/>
                <a:cs typeface="Times New Roman" pitchFamily="18" charset="0"/>
              </a:rPr>
              <a:t>average lattice + structure factor depending on unit cell</a:t>
            </a:r>
          </a:p>
          <a:p>
            <a:pPr algn="ctr" fontAlgn="auto">
              <a:lnSpc>
                <a:spcPct val="150000"/>
              </a:lnSpc>
              <a:spcBef>
                <a:spcPts val="0"/>
              </a:spcBef>
              <a:spcAft>
                <a:spcPts val="0"/>
              </a:spcAft>
              <a:defRPr/>
            </a:pPr>
            <a:endParaRPr lang="en-GB" sz="2400" kern="0" dirty="0">
              <a:solidFill>
                <a:srgbClr val="000000"/>
              </a:solidFill>
              <a:latin typeface="Times New Roman" pitchFamily="18" charset="0"/>
              <a:cs typeface="Times New Roman" pitchFamily="18" charset="0"/>
            </a:endParaRPr>
          </a:p>
          <a:p>
            <a:pPr fontAlgn="auto">
              <a:spcBef>
                <a:spcPts val="0"/>
              </a:spcBef>
              <a:spcAft>
                <a:spcPts val="0"/>
              </a:spcAft>
              <a:defRPr/>
            </a:pPr>
            <a:endParaRPr lang="en-GB" sz="2400" kern="0" dirty="0">
              <a:solidFill>
                <a:srgbClr val="000000"/>
              </a:solidFill>
              <a:latin typeface="Times New Roman" pitchFamily="18" charset="0"/>
              <a:cs typeface="Times New Roman" pitchFamily="18" charset="0"/>
            </a:endParaRPr>
          </a:p>
          <a:p>
            <a:pPr fontAlgn="auto">
              <a:spcBef>
                <a:spcPts val="0"/>
              </a:spcBef>
              <a:spcAft>
                <a:spcPts val="0"/>
              </a:spcAft>
              <a:defRPr/>
            </a:pPr>
            <a:endParaRPr lang="en-GB" sz="2400" kern="0" dirty="0">
              <a:solidFill>
                <a:srgbClr val="000000"/>
              </a:solidFill>
              <a:latin typeface="Times New Roman" pitchFamily="18" charset="0"/>
              <a:cs typeface="Times New Roman" pitchFamily="18" charset="0"/>
            </a:endParaRPr>
          </a:p>
          <a:p>
            <a:pPr fontAlgn="auto">
              <a:spcBef>
                <a:spcPts val="0"/>
              </a:spcBef>
              <a:spcAft>
                <a:spcPts val="0"/>
              </a:spcAft>
              <a:defRPr/>
            </a:pPr>
            <a:r>
              <a:rPr lang="en-GB" sz="2400" i="1" kern="0" dirty="0">
                <a:solidFill>
                  <a:schemeClr val="bg1"/>
                </a:solidFill>
                <a:latin typeface="Times New Roman" pitchFamily="18" charset="0"/>
                <a:cs typeface="Times New Roman" pitchFamily="18" charset="0"/>
              </a:rPr>
              <a:t>F</a:t>
            </a:r>
            <a:r>
              <a:rPr lang="en-GB" sz="2400" i="1" kern="0" baseline="-25000" dirty="0">
                <a:solidFill>
                  <a:schemeClr val="bg1"/>
                </a:solidFill>
                <a:latin typeface="Times New Roman" pitchFamily="18" charset="0"/>
                <a:cs typeface="Times New Roman" pitchFamily="18" charset="0"/>
              </a:rPr>
              <a:t>m</a:t>
            </a:r>
            <a:r>
              <a:rPr lang="en-GB" sz="2400" kern="0" baseline="-25000" dirty="0">
                <a:solidFill>
                  <a:schemeClr val="bg1"/>
                </a:solidFill>
                <a:latin typeface="Times New Roman" pitchFamily="18" charset="0"/>
                <a:cs typeface="Times New Roman" pitchFamily="18" charset="0"/>
              </a:rPr>
              <a:t> </a:t>
            </a:r>
            <a:r>
              <a:rPr lang="en-GB" sz="2400" kern="0" dirty="0">
                <a:solidFill>
                  <a:schemeClr val="bg1"/>
                </a:solidFill>
                <a:latin typeface="Times New Roman" pitchFamily="18" charset="0"/>
                <a:cs typeface="Times New Roman" pitchFamily="18" charset="0"/>
              </a:rPr>
              <a:t>= </a:t>
            </a:r>
            <a:r>
              <a:rPr lang="en-GB" sz="2400" i="1" kern="0" dirty="0">
                <a:solidFill>
                  <a:schemeClr val="bg1"/>
                </a:solidFill>
                <a:latin typeface="Times New Roman" pitchFamily="18" charset="0"/>
                <a:cs typeface="Times New Roman" pitchFamily="18" charset="0"/>
              </a:rPr>
              <a:t>F</a:t>
            </a:r>
            <a:r>
              <a:rPr lang="en-GB" sz="2400" i="1" kern="0" baseline="-25000" dirty="0">
                <a:solidFill>
                  <a:schemeClr val="bg1"/>
                </a:solidFill>
                <a:latin typeface="Times New Roman" pitchFamily="18" charset="0"/>
                <a:cs typeface="Times New Roman" pitchFamily="18" charset="0"/>
              </a:rPr>
              <a:t>m</a:t>
            </a:r>
            <a:r>
              <a:rPr lang="en-GB" sz="2400" kern="0" dirty="0">
                <a:solidFill>
                  <a:schemeClr val="bg1"/>
                </a:solidFill>
                <a:latin typeface="Times New Roman" pitchFamily="18" charset="0"/>
                <a:cs typeface="Times New Roman" pitchFamily="18" charset="0"/>
              </a:rPr>
              <a:t>(</a:t>
            </a:r>
            <a:r>
              <a:rPr lang="en-GB" sz="2400" b="1" kern="0" dirty="0">
                <a:solidFill>
                  <a:schemeClr val="bg1"/>
                </a:solidFill>
                <a:latin typeface="Times New Roman" pitchFamily="18" charset="0"/>
                <a:cs typeface="Times New Roman" pitchFamily="18" charset="0"/>
              </a:rPr>
              <a:t>s</a:t>
            </a:r>
            <a:r>
              <a:rPr lang="en-GB" sz="2400" kern="0" dirty="0">
                <a:solidFill>
                  <a:schemeClr val="bg1"/>
                </a:solidFill>
                <a:latin typeface="Times New Roman" pitchFamily="18" charset="0"/>
                <a:cs typeface="Times New Roman" pitchFamily="18" charset="0"/>
              </a:rPr>
              <a:t>) </a:t>
            </a:r>
            <a:r>
              <a:rPr lang="en-GB" sz="2400" kern="0" dirty="0">
                <a:solidFill>
                  <a:srgbClr val="FFFF00"/>
                </a:solidFill>
                <a:latin typeface="Times New Roman" pitchFamily="18" charset="0"/>
                <a:cs typeface="Times New Roman" pitchFamily="18" charset="0"/>
              </a:rPr>
              <a:t>is the structure factor of the cell </a:t>
            </a:r>
            <a:r>
              <a:rPr lang="en-GB" sz="2400" i="1" kern="0" dirty="0">
                <a:solidFill>
                  <a:schemeClr val="bg1"/>
                </a:solidFill>
                <a:latin typeface="Times New Roman" pitchFamily="18" charset="0"/>
                <a:cs typeface="Times New Roman" pitchFamily="18" charset="0"/>
              </a:rPr>
              <a:t>m</a:t>
            </a:r>
            <a:r>
              <a:rPr lang="en-GB" sz="2400" kern="0" dirty="0">
                <a:solidFill>
                  <a:srgbClr val="FFFF00"/>
                </a:solidFill>
                <a:latin typeface="Times New Roman" pitchFamily="18" charset="0"/>
                <a:cs typeface="Times New Roman" pitchFamily="18" charset="0"/>
              </a:rPr>
              <a:t>. </a:t>
            </a:r>
          </a:p>
          <a:p>
            <a:pPr fontAlgn="auto">
              <a:spcBef>
                <a:spcPts val="0"/>
              </a:spcBef>
              <a:spcAft>
                <a:spcPts val="0"/>
              </a:spcAft>
              <a:defRPr/>
            </a:pPr>
            <a:r>
              <a:rPr lang="en-GB" sz="2400" i="1" kern="0" dirty="0" err="1">
                <a:solidFill>
                  <a:schemeClr val="bg1"/>
                </a:solidFill>
                <a:latin typeface="Times New Roman" pitchFamily="18" charset="0"/>
                <a:cs typeface="Times New Roman" pitchFamily="18" charset="0"/>
              </a:rPr>
              <a:t>p</a:t>
            </a:r>
            <a:r>
              <a:rPr lang="en-GB" sz="2400" i="1" kern="0" baseline="-25000" dirty="0" err="1">
                <a:solidFill>
                  <a:schemeClr val="bg1"/>
                </a:solidFill>
                <a:latin typeface="Times New Roman" pitchFamily="18" charset="0"/>
                <a:cs typeface="Times New Roman" pitchFamily="18" charset="0"/>
              </a:rPr>
              <a:t>n</a:t>
            </a:r>
            <a:r>
              <a:rPr lang="en-GB" sz="2400" kern="0" dirty="0">
                <a:solidFill>
                  <a:schemeClr val="bg1"/>
                </a:solidFill>
                <a:latin typeface="Times New Roman" pitchFamily="18" charset="0"/>
                <a:cs typeface="Times New Roman" pitchFamily="18" charset="0"/>
              </a:rPr>
              <a:t>(</a:t>
            </a:r>
            <a:r>
              <a:rPr lang="en-GB" sz="2400" b="1" kern="0" dirty="0" err="1">
                <a:solidFill>
                  <a:schemeClr val="bg1"/>
                </a:solidFill>
                <a:latin typeface="Times New Roman" pitchFamily="18" charset="0"/>
                <a:cs typeface="Times New Roman" pitchFamily="18" charset="0"/>
              </a:rPr>
              <a:t>R</a:t>
            </a:r>
            <a:r>
              <a:rPr lang="en-GB" sz="2400" i="1" kern="0" baseline="-25000" dirty="0" err="1">
                <a:solidFill>
                  <a:schemeClr val="bg1"/>
                </a:solidFill>
                <a:latin typeface="Times New Roman" pitchFamily="18" charset="0"/>
                <a:cs typeface="Times New Roman" pitchFamily="18" charset="0"/>
              </a:rPr>
              <a:t>n</a:t>
            </a:r>
            <a:r>
              <a:rPr lang="en-GB" sz="2400" kern="0" dirty="0" err="1">
                <a:solidFill>
                  <a:schemeClr val="bg1"/>
                </a:solidFill>
                <a:latin typeface="Times New Roman" pitchFamily="18" charset="0"/>
                <a:cs typeface="Times New Roman" pitchFamily="18" charset="0"/>
              </a:rPr>
              <a:t>,</a:t>
            </a:r>
            <a:r>
              <a:rPr lang="en-GB" sz="2400" b="1" kern="0" dirty="0" err="1">
                <a:solidFill>
                  <a:schemeClr val="bg1"/>
                </a:solidFill>
                <a:latin typeface="Times New Roman" pitchFamily="18" charset="0"/>
                <a:cs typeface="Times New Roman" pitchFamily="18" charset="0"/>
              </a:rPr>
              <a:t>s</a:t>
            </a:r>
            <a:r>
              <a:rPr lang="en-GB" sz="2400" kern="0" dirty="0">
                <a:solidFill>
                  <a:schemeClr val="bg1"/>
                </a:solidFill>
                <a:latin typeface="Times New Roman" pitchFamily="18" charset="0"/>
                <a:cs typeface="Times New Roman" pitchFamily="18" charset="0"/>
              </a:rPr>
              <a:t>)=</a:t>
            </a:r>
            <a:r>
              <a:rPr lang="en-GB" sz="2400" kern="0" dirty="0">
                <a:solidFill>
                  <a:schemeClr val="bg1"/>
                </a:solidFill>
                <a:latin typeface="Times New Roman" pitchFamily="18" charset="0"/>
                <a:cs typeface="Times New Roman" pitchFamily="18" charset="0"/>
                <a:sym typeface="Symbol" pitchFamily="18" charset="2"/>
              </a:rPr>
              <a:t></a:t>
            </a:r>
            <a:r>
              <a:rPr lang="en-GB" sz="2400" i="1" kern="0" dirty="0">
                <a:solidFill>
                  <a:schemeClr val="bg1"/>
                </a:solidFill>
                <a:latin typeface="Times New Roman" pitchFamily="18" charset="0"/>
                <a:cs typeface="Times New Roman" pitchFamily="18" charset="0"/>
              </a:rPr>
              <a:t>F</a:t>
            </a:r>
            <a:r>
              <a:rPr lang="en-GB" sz="2400" i="1" kern="0" baseline="-25000" dirty="0">
                <a:solidFill>
                  <a:schemeClr val="bg1"/>
                </a:solidFill>
                <a:latin typeface="Times New Roman" pitchFamily="18" charset="0"/>
                <a:cs typeface="Times New Roman" pitchFamily="18" charset="0"/>
              </a:rPr>
              <a:t>m </a:t>
            </a:r>
            <a:r>
              <a:rPr lang="en-GB" sz="2400" i="1" kern="0" dirty="0">
                <a:solidFill>
                  <a:schemeClr val="bg1"/>
                </a:solidFill>
                <a:latin typeface="Times New Roman" pitchFamily="18" charset="0"/>
                <a:cs typeface="Times New Roman" pitchFamily="18" charset="0"/>
              </a:rPr>
              <a:t>F</a:t>
            </a:r>
            <a:r>
              <a:rPr lang="en-GB" sz="2400" i="1" kern="0" baseline="30000" dirty="0">
                <a:solidFill>
                  <a:schemeClr val="bg1"/>
                </a:solidFill>
                <a:latin typeface="Times New Roman" pitchFamily="18" charset="0"/>
                <a:cs typeface="Times New Roman" pitchFamily="18" charset="0"/>
              </a:rPr>
              <a:t>*</a:t>
            </a:r>
            <a:r>
              <a:rPr lang="en-GB" sz="2400" i="1" kern="0" baseline="-25000" dirty="0" err="1">
                <a:solidFill>
                  <a:schemeClr val="bg1"/>
                </a:solidFill>
                <a:latin typeface="Times New Roman" pitchFamily="18" charset="0"/>
                <a:cs typeface="Times New Roman" pitchFamily="18" charset="0"/>
              </a:rPr>
              <a:t>m+n</a:t>
            </a:r>
            <a:r>
              <a:rPr lang="en-GB" sz="2400" kern="0" dirty="0">
                <a:solidFill>
                  <a:schemeClr val="bg1"/>
                </a:solidFill>
                <a:latin typeface="Times New Roman" pitchFamily="18" charset="0"/>
                <a:cs typeface="Times New Roman" pitchFamily="18" charset="0"/>
                <a:sym typeface="Symbol" pitchFamily="18" charset="2"/>
              </a:rPr>
              <a:t></a:t>
            </a:r>
            <a:r>
              <a:rPr lang="en-GB" sz="2400" kern="0" dirty="0">
                <a:solidFill>
                  <a:schemeClr val="bg1"/>
                </a:solidFill>
                <a:latin typeface="Times New Roman" pitchFamily="18" charset="0"/>
                <a:cs typeface="Times New Roman" pitchFamily="18" charset="0"/>
              </a:rPr>
              <a:t> </a:t>
            </a:r>
            <a:r>
              <a:rPr lang="en-GB" sz="2400" kern="0" dirty="0">
                <a:solidFill>
                  <a:srgbClr val="FFFF00"/>
                </a:solidFill>
                <a:latin typeface="Times New Roman" pitchFamily="18" charset="0"/>
                <a:cs typeface="Times New Roman" pitchFamily="18" charset="0"/>
              </a:rPr>
              <a:t>is independent of </a:t>
            </a:r>
            <a:r>
              <a:rPr lang="en-GB" sz="2400" i="1" kern="0" dirty="0">
                <a:solidFill>
                  <a:schemeClr val="bg1"/>
                </a:solidFill>
                <a:latin typeface="Times New Roman" pitchFamily="18" charset="0"/>
                <a:cs typeface="Times New Roman" pitchFamily="18" charset="0"/>
              </a:rPr>
              <a:t>m</a:t>
            </a:r>
            <a:r>
              <a:rPr lang="en-GB" sz="2400" kern="0" dirty="0">
                <a:solidFill>
                  <a:srgbClr val="FFFF00"/>
                </a:solidFill>
                <a:latin typeface="Times New Roman" pitchFamily="18" charset="0"/>
                <a:cs typeface="Times New Roman" pitchFamily="18" charset="0"/>
              </a:rPr>
              <a:t>, but depends on</a:t>
            </a:r>
            <a:r>
              <a:rPr lang="en-GB" sz="2400" i="1" kern="0" dirty="0">
                <a:solidFill>
                  <a:srgbClr val="FFFF00"/>
                </a:solidFill>
                <a:latin typeface="Times New Roman" pitchFamily="18" charset="0"/>
                <a:cs typeface="Times New Roman" pitchFamily="18" charset="0"/>
              </a:rPr>
              <a:t> </a:t>
            </a:r>
            <a:r>
              <a:rPr lang="en-GB" sz="2400" b="1" kern="0" dirty="0">
                <a:solidFill>
                  <a:schemeClr val="bg1"/>
                </a:solidFill>
                <a:latin typeface="Times New Roman" pitchFamily="18" charset="0"/>
                <a:cs typeface="Times New Roman" pitchFamily="18" charset="0"/>
              </a:rPr>
              <a:t>s</a:t>
            </a:r>
            <a:r>
              <a:rPr lang="en-GB" sz="2400" kern="0" dirty="0">
                <a:solidFill>
                  <a:srgbClr val="FFFF00"/>
                </a:solidFill>
                <a:latin typeface="Times New Roman" pitchFamily="18" charset="0"/>
                <a:cs typeface="Times New Roman" pitchFamily="18" charset="0"/>
              </a:rPr>
              <a:t>. </a:t>
            </a:r>
          </a:p>
          <a:p>
            <a:pPr fontAlgn="auto">
              <a:spcBef>
                <a:spcPts val="0"/>
              </a:spcBef>
              <a:spcAft>
                <a:spcPts val="0"/>
              </a:spcAft>
              <a:defRPr/>
            </a:pPr>
            <a:r>
              <a:rPr lang="en-GB" sz="2400" kern="0" dirty="0">
                <a:solidFill>
                  <a:srgbClr val="FFFF00"/>
                </a:solidFill>
                <a:latin typeface="Times New Roman" pitchFamily="18" charset="0"/>
                <a:cs typeface="Times New Roman" pitchFamily="18" charset="0"/>
              </a:rPr>
              <a:t>The number of terms in the inner sum is given by </a:t>
            </a:r>
            <a:r>
              <a:rPr lang="en-GB" sz="2400" i="1" kern="0" dirty="0">
                <a:solidFill>
                  <a:schemeClr val="bg1"/>
                </a:solidFill>
                <a:latin typeface="Times New Roman" pitchFamily="18" charset="0"/>
                <a:cs typeface="Times New Roman" pitchFamily="18" charset="0"/>
              </a:rPr>
              <a:t>VA</a:t>
            </a:r>
            <a:r>
              <a:rPr lang="en-GB" sz="2400" i="1" kern="0" baseline="-25000" dirty="0">
                <a:solidFill>
                  <a:schemeClr val="bg1"/>
                </a:solidFill>
                <a:latin typeface="Times New Roman" pitchFamily="18" charset="0"/>
                <a:cs typeface="Times New Roman" pitchFamily="18" charset="0"/>
              </a:rPr>
              <a:t>S</a:t>
            </a:r>
            <a:r>
              <a:rPr lang="en-GB" sz="2400" kern="0" dirty="0">
                <a:solidFill>
                  <a:schemeClr val="bg1"/>
                </a:solidFill>
                <a:latin typeface="Times New Roman" pitchFamily="18" charset="0"/>
                <a:cs typeface="Times New Roman" pitchFamily="18" charset="0"/>
              </a:rPr>
              <a:t>(</a:t>
            </a:r>
            <a:r>
              <a:rPr lang="en-GB" sz="2400" b="1" kern="0" dirty="0" err="1">
                <a:solidFill>
                  <a:schemeClr val="bg1"/>
                </a:solidFill>
                <a:latin typeface="Times New Roman" pitchFamily="18" charset="0"/>
                <a:cs typeface="Times New Roman" pitchFamily="18" charset="0"/>
              </a:rPr>
              <a:t>R</a:t>
            </a:r>
            <a:r>
              <a:rPr lang="en-GB" sz="2400" i="1" kern="0" baseline="-25000" dirty="0" err="1">
                <a:solidFill>
                  <a:schemeClr val="bg1"/>
                </a:solidFill>
                <a:latin typeface="Times New Roman" pitchFamily="18" charset="0"/>
                <a:cs typeface="Times New Roman" pitchFamily="18" charset="0"/>
              </a:rPr>
              <a:t>n</a:t>
            </a:r>
            <a:r>
              <a:rPr lang="en-GB" sz="2400" kern="0" dirty="0">
                <a:solidFill>
                  <a:schemeClr val="bg1"/>
                </a:solidFill>
                <a:latin typeface="Times New Roman" pitchFamily="18" charset="0"/>
                <a:cs typeface="Times New Roman" pitchFamily="18" charset="0"/>
              </a:rPr>
              <a:t>)/</a:t>
            </a:r>
            <a:r>
              <a:rPr lang="en-GB" sz="2400" i="1" kern="0" dirty="0" err="1">
                <a:solidFill>
                  <a:schemeClr val="bg1"/>
                </a:solidFill>
                <a:latin typeface="Times New Roman" pitchFamily="18" charset="0"/>
                <a:cs typeface="Times New Roman" pitchFamily="18" charset="0"/>
              </a:rPr>
              <a:t>V</a:t>
            </a:r>
            <a:r>
              <a:rPr lang="en-GB" sz="2400" kern="0" baseline="-25000" dirty="0" err="1">
                <a:solidFill>
                  <a:schemeClr val="bg1"/>
                </a:solidFill>
                <a:latin typeface="Times New Roman" pitchFamily="18" charset="0"/>
                <a:cs typeface="Times New Roman" pitchFamily="18" charset="0"/>
              </a:rPr>
              <a:t>c</a:t>
            </a:r>
            <a:r>
              <a:rPr lang="en-GB" sz="2400" kern="0" dirty="0">
                <a:solidFill>
                  <a:schemeClr val="bg1"/>
                </a:solidFill>
                <a:latin typeface="Times New Roman" pitchFamily="18" charset="0"/>
                <a:cs typeface="Times New Roman" pitchFamily="18" charset="0"/>
              </a:rPr>
              <a:t> </a:t>
            </a:r>
            <a:r>
              <a:rPr lang="en-GB" sz="2400" kern="0" dirty="0">
                <a:solidFill>
                  <a:srgbClr val="FFFF00"/>
                </a:solidFill>
                <a:latin typeface="Times New Roman" pitchFamily="18" charset="0"/>
                <a:cs typeface="Times New Roman" pitchFamily="18" charset="0"/>
              </a:rPr>
              <a:t>and the equation can be transformed to:</a:t>
            </a:r>
          </a:p>
        </p:txBody>
      </p:sp>
      <p:graphicFrame>
        <p:nvGraphicFramePr>
          <p:cNvPr id="5122" name="Object 4"/>
          <p:cNvGraphicFramePr>
            <a:graphicFrameLocks noChangeAspect="1"/>
          </p:cNvGraphicFramePr>
          <p:nvPr/>
        </p:nvGraphicFramePr>
        <p:xfrm>
          <a:off x="1331913" y="2060575"/>
          <a:ext cx="5791200" cy="903288"/>
        </p:xfrm>
        <a:graphic>
          <a:graphicData uri="http://schemas.openxmlformats.org/presentationml/2006/ole">
            <mc:AlternateContent xmlns:mc="http://schemas.openxmlformats.org/markup-compatibility/2006">
              <mc:Choice xmlns:v="urn:schemas-microsoft-com:vml" Requires="v">
                <p:oleObj spid="_x0000_s5293" name="Equation" r:id="rId4" imgW="2197080" imgH="342720" progId="Equation.DSMT4">
                  <p:embed/>
                </p:oleObj>
              </mc:Choice>
              <mc:Fallback>
                <p:oleObj name="Equation" r:id="rId4" imgW="2197080" imgH="34272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1913" y="2060575"/>
                        <a:ext cx="5791200" cy="903288"/>
                      </a:xfrm>
                      <a:prstGeom prst="rect">
                        <a:avLst/>
                      </a:prstGeom>
                      <a:solidFill>
                        <a:srgbClr val="FFFF99"/>
                      </a:solidFill>
                      <a:ln w="38100">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3" name="Object 5"/>
          <p:cNvGraphicFramePr>
            <a:graphicFrameLocks noChangeAspect="1"/>
          </p:cNvGraphicFramePr>
          <p:nvPr/>
        </p:nvGraphicFramePr>
        <p:xfrm>
          <a:off x="844550" y="4565650"/>
          <a:ext cx="7327900" cy="1887538"/>
        </p:xfrm>
        <a:graphic>
          <a:graphicData uri="http://schemas.openxmlformats.org/presentationml/2006/ole">
            <mc:AlternateContent xmlns:mc="http://schemas.openxmlformats.org/markup-compatibility/2006">
              <mc:Choice xmlns:v="urn:schemas-microsoft-com:vml" Requires="v">
                <p:oleObj spid="_x0000_s5294" name="Equation" r:id="rId6" imgW="2654280" imgH="787320" progId="Equation.DSMT4">
                  <p:embed/>
                </p:oleObj>
              </mc:Choice>
              <mc:Fallback>
                <p:oleObj name="Equation" r:id="rId6" imgW="2654280" imgH="787320" progId="Equation.DSMT4">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4550" y="4565650"/>
                        <a:ext cx="7327900" cy="1887538"/>
                      </a:xfrm>
                      <a:prstGeom prst="rect">
                        <a:avLst/>
                      </a:prstGeom>
                      <a:solidFill>
                        <a:srgbClr val="FFFF99"/>
                      </a:solidFill>
                      <a:ln w="38100">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55D2881C-FA55-493D-83B8-815B09479941}" type="slidenum">
              <a:rPr lang="en-US" b="1" smtClean="0">
                <a:solidFill>
                  <a:schemeClr val="bg1"/>
                </a:solidFill>
              </a:rPr>
              <a:pPr algn="l" fontAlgn="base">
                <a:spcBef>
                  <a:spcPct val="0"/>
                </a:spcBef>
                <a:spcAft>
                  <a:spcPct val="0"/>
                </a:spcAft>
                <a:defRPr/>
              </a:pPr>
              <a:t>8</a:t>
            </a:fld>
            <a:endParaRPr lang="en-US" b="1" dirty="0" smtClean="0">
              <a:solidFill>
                <a:schemeClr val="bg1"/>
              </a:solidFill>
            </a:endParaRPr>
          </a:p>
        </p:txBody>
      </p:sp>
      <p:sp>
        <p:nvSpPr>
          <p:cNvPr id="5" name="Text Box 2"/>
          <p:cNvSpPr txBox="1">
            <a:spLocks noChangeArrowheads="1"/>
          </p:cNvSpPr>
          <p:nvPr/>
        </p:nvSpPr>
        <p:spPr bwMode="auto">
          <a:xfrm>
            <a:off x="250825" y="188913"/>
            <a:ext cx="8137525" cy="792162"/>
          </a:xfrm>
          <a:prstGeom prst="rect">
            <a:avLst/>
          </a:prstGeom>
          <a:noFill/>
          <a:ln w="9525">
            <a:noFill/>
            <a:miter lim="800000"/>
            <a:headEnd/>
            <a:tailEnd/>
          </a:ln>
        </p:spPr>
        <p:txBody>
          <a:bodyPr lIns="0" rIns="0" bIns="0" anchor="b"/>
          <a:lstStyle/>
          <a:p>
            <a:pPr eaLnBrk="0" hangingPunct="0">
              <a:spcBef>
                <a:spcPct val="50000"/>
              </a:spcBef>
              <a:defRPr/>
            </a:pPr>
            <a:r>
              <a:rPr lang="en-GB" sz="3600" b="1" dirty="0">
                <a:solidFill>
                  <a:srgbClr val="FFFF00"/>
                </a:solidFill>
                <a:latin typeface="+mj-lt"/>
                <a:ea typeface="+mj-ea"/>
                <a:cs typeface="+mj-cs"/>
              </a:rPr>
              <a:t>Real Crystals: diffuse scattering</a:t>
            </a:r>
          </a:p>
        </p:txBody>
      </p:sp>
      <p:sp>
        <p:nvSpPr>
          <p:cNvPr id="15" name="Date Placeholder 14"/>
          <p:cNvSpPr>
            <a:spLocks noGrp="1"/>
          </p:cNvSpPr>
          <p:nvPr>
            <p:ph type="dt" sz="quarter" idx="10"/>
          </p:nvPr>
        </p:nvSpPr>
        <p:spPr/>
        <p:txBody>
          <a:bodyPr/>
          <a:lstStyle/>
          <a:p>
            <a:pPr>
              <a:defRPr/>
            </a:pPr>
            <a:fld id="{F6506F07-6162-46F3-B836-4A76C23BD09B}" type="datetime1">
              <a:rPr lang="en-GB"/>
              <a:pPr>
                <a:defRPr/>
              </a:pPr>
              <a:t>01/10/2015</a:t>
            </a:fld>
            <a:endParaRPr lang="en-US" dirty="0"/>
          </a:p>
        </p:txBody>
      </p:sp>
      <p:sp>
        <p:nvSpPr>
          <p:cNvPr id="10" name="Text Box 2"/>
          <p:cNvSpPr txBox="1">
            <a:spLocks noChangeArrowheads="1"/>
          </p:cNvSpPr>
          <p:nvPr/>
        </p:nvSpPr>
        <p:spPr bwMode="auto">
          <a:xfrm>
            <a:off x="0" y="1031875"/>
            <a:ext cx="9144000" cy="5632450"/>
          </a:xfrm>
          <a:prstGeom prst="rect">
            <a:avLst/>
          </a:prstGeom>
          <a:noFill/>
          <a:ln w="12700">
            <a:noFill/>
            <a:miter lim="800000"/>
            <a:headEnd/>
            <a:tailEnd/>
          </a:ln>
        </p:spPr>
        <p:txBody>
          <a:bodyPr anchor="ctr">
            <a:spAutoFit/>
          </a:bodyPr>
          <a:lstStyle/>
          <a:p>
            <a:pPr fontAlgn="auto">
              <a:lnSpc>
                <a:spcPct val="150000"/>
              </a:lnSpc>
              <a:spcBef>
                <a:spcPts val="0"/>
              </a:spcBef>
              <a:spcAft>
                <a:spcPts val="0"/>
              </a:spcAft>
              <a:defRPr/>
            </a:pPr>
            <a:r>
              <a:rPr lang="en-GB" sz="2400" kern="0" dirty="0">
                <a:solidFill>
                  <a:srgbClr val="FFFF00"/>
                </a:solidFill>
                <a:latin typeface="Times New Roman" pitchFamily="18" charset="0"/>
                <a:cs typeface="Times New Roman" pitchFamily="18" charset="0"/>
              </a:rPr>
              <a:t>Average structure factor: </a:t>
            </a:r>
            <a:r>
              <a:rPr lang="en-GB" sz="2800" kern="0" dirty="0">
                <a:solidFill>
                  <a:schemeClr val="bg1"/>
                </a:solidFill>
                <a:latin typeface="Times New Roman" pitchFamily="18" charset="0"/>
                <a:cs typeface="Times New Roman" pitchFamily="18" charset="0"/>
              </a:rPr>
              <a:t>F= </a:t>
            </a:r>
            <a:r>
              <a:rPr lang="en-GB" sz="2800" kern="0" dirty="0">
                <a:solidFill>
                  <a:schemeClr val="bg1"/>
                </a:solidFill>
                <a:latin typeface="Times New Roman" pitchFamily="18" charset="0"/>
                <a:cs typeface="Times New Roman" pitchFamily="18" charset="0"/>
                <a:sym typeface="Symbol" pitchFamily="18" charset="2"/>
              </a:rPr>
              <a:t></a:t>
            </a:r>
            <a:r>
              <a:rPr lang="en-GB" sz="2800" kern="0" dirty="0">
                <a:solidFill>
                  <a:schemeClr val="bg1"/>
                </a:solidFill>
                <a:latin typeface="Times New Roman" pitchFamily="18" charset="0"/>
                <a:cs typeface="Times New Roman" pitchFamily="18" charset="0"/>
              </a:rPr>
              <a:t>F</a:t>
            </a:r>
            <a:r>
              <a:rPr lang="en-GB" sz="2800" kern="0" dirty="0">
                <a:solidFill>
                  <a:schemeClr val="bg1"/>
                </a:solidFill>
                <a:latin typeface="Times New Roman" pitchFamily="18" charset="0"/>
                <a:cs typeface="Times New Roman" pitchFamily="18" charset="0"/>
                <a:sym typeface="Symbol" pitchFamily="18" charset="2"/>
              </a:rPr>
              <a:t></a:t>
            </a:r>
            <a:r>
              <a:rPr lang="en-GB" sz="2800" kern="0" dirty="0">
                <a:solidFill>
                  <a:schemeClr val="bg1"/>
                </a:solidFill>
                <a:latin typeface="Times New Roman" pitchFamily="18" charset="0"/>
                <a:cs typeface="Times New Roman" pitchFamily="18" charset="0"/>
              </a:rPr>
              <a:t> =1/N </a:t>
            </a:r>
            <a:r>
              <a:rPr lang="en-GB" sz="2800" kern="0" dirty="0">
                <a:solidFill>
                  <a:schemeClr val="bg1"/>
                </a:solidFill>
                <a:latin typeface="Times New Roman" pitchFamily="18" charset="0"/>
                <a:cs typeface="Times New Roman" pitchFamily="18" charset="0"/>
                <a:sym typeface="Symbol" pitchFamily="18" charset="2"/>
              </a:rPr>
              <a:t></a:t>
            </a:r>
            <a:r>
              <a:rPr lang="en-GB" sz="2800" i="1" kern="0" baseline="-25000" dirty="0" err="1">
                <a:solidFill>
                  <a:schemeClr val="bg1"/>
                </a:solidFill>
                <a:latin typeface="Times New Roman" pitchFamily="18" charset="0"/>
                <a:cs typeface="Times New Roman" pitchFamily="18" charset="0"/>
              </a:rPr>
              <a:t>m</a:t>
            </a:r>
            <a:r>
              <a:rPr lang="en-GB" sz="2800" kern="0" dirty="0" err="1">
                <a:solidFill>
                  <a:schemeClr val="bg1"/>
                </a:solidFill>
                <a:latin typeface="Times New Roman" pitchFamily="18" charset="0"/>
                <a:cs typeface="Times New Roman" pitchFamily="18" charset="0"/>
              </a:rPr>
              <a:t>F</a:t>
            </a:r>
            <a:r>
              <a:rPr lang="en-GB" sz="2800" i="1" kern="0" baseline="-25000" dirty="0" err="1">
                <a:solidFill>
                  <a:schemeClr val="bg1"/>
                </a:solidFill>
                <a:latin typeface="Times New Roman" pitchFamily="18" charset="0"/>
                <a:cs typeface="Times New Roman" pitchFamily="18" charset="0"/>
              </a:rPr>
              <a:t>m</a:t>
            </a:r>
            <a:endParaRPr lang="en-GB" sz="2800" i="1" kern="0" dirty="0">
              <a:solidFill>
                <a:schemeClr val="bg1"/>
              </a:solidFill>
              <a:latin typeface="Times New Roman" pitchFamily="18" charset="0"/>
              <a:cs typeface="Times New Roman" pitchFamily="18" charset="0"/>
            </a:endParaRPr>
          </a:p>
          <a:p>
            <a:pPr fontAlgn="auto">
              <a:lnSpc>
                <a:spcPct val="150000"/>
              </a:lnSpc>
              <a:spcBef>
                <a:spcPts val="0"/>
              </a:spcBef>
              <a:spcAft>
                <a:spcPts val="0"/>
              </a:spcAft>
              <a:defRPr/>
            </a:pPr>
            <a:r>
              <a:rPr lang="en-GB" sz="2400" kern="0" dirty="0">
                <a:solidFill>
                  <a:srgbClr val="FFFF00"/>
                </a:solidFill>
                <a:latin typeface="Times New Roman" pitchFamily="18" charset="0"/>
                <a:cs typeface="Times New Roman" pitchFamily="18" charset="0"/>
              </a:rPr>
              <a:t> local fluctuation of the structure factor:  </a:t>
            </a:r>
            <a:r>
              <a:rPr lang="en-GB" sz="2800" dirty="0">
                <a:solidFill>
                  <a:schemeClr val="bg1"/>
                </a:solidFill>
                <a:latin typeface="Symbol" pitchFamily="18" charset="2"/>
              </a:rPr>
              <a:t>f</a:t>
            </a:r>
            <a:r>
              <a:rPr lang="en-GB" sz="2800" i="1" kern="0" baseline="-25000" dirty="0">
                <a:solidFill>
                  <a:schemeClr val="bg1"/>
                </a:solidFill>
                <a:latin typeface="Times New Roman" pitchFamily="18" charset="0"/>
                <a:cs typeface="Times New Roman" pitchFamily="18" charset="0"/>
              </a:rPr>
              <a:t>n</a:t>
            </a:r>
            <a:r>
              <a:rPr lang="en-GB" sz="2800" kern="0" dirty="0">
                <a:solidFill>
                  <a:schemeClr val="bg1"/>
                </a:solidFill>
                <a:latin typeface="Times New Roman" pitchFamily="18" charset="0"/>
                <a:cs typeface="Times New Roman" pitchFamily="18" charset="0"/>
              </a:rPr>
              <a:t>=F-F</a:t>
            </a:r>
            <a:r>
              <a:rPr lang="en-GB" sz="2800" i="1" kern="0" baseline="-25000" dirty="0">
                <a:solidFill>
                  <a:schemeClr val="bg1"/>
                </a:solidFill>
                <a:latin typeface="Times New Roman" pitchFamily="18" charset="0"/>
                <a:cs typeface="Times New Roman" pitchFamily="18" charset="0"/>
              </a:rPr>
              <a:t>n</a:t>
            </a:r>
            <a:endParaRPr lang="en-GB" sz="2800" i="1" kern="0" dirty="0">
              <a:solidFill>
                <a:schemeClr val="bg1"/>
              </a:solidFill>
              <a:latin typeface="Times New Roman" pitchFamily="18" charset="0"/>
              <a:cs typeface="Times New Roman" pitchFamily="18" charset="0"/>
            </a:endParaRPr>
          </a:p>
          <a:p>
            <a:pPr algn="ctr" fontAlgn="auto">
              <a:lnSpc>
                <a:spcPct val="150000"/>
              </a:lnSpc>
              <a:spcBef>
                <a:spcPts val="0"/>
              </a:spcBef>
              <a:spcAft>
                <a:spcPts val="0"/>
              </a:spcAft>
              <a:defRPr/>
            </a:pPr>
            <a:r>
              <a:rPr lang="en-GB" sz="2800" kern="0" dirty="0">
                <a:solidFill>
                  <a:srgbClr val="FFFF00"/>
                </a:solidFill>
                <a:latin typeface="Times New Roman" pitchFamily="18" charset="0"/>
                <a:cs typeface="Times New Roman" pitchFamily="18" charset="0"/>
              </a:rPr>
              <a:t> </a:t>
            </a:r>
            <a:r>
              <a:rPr lang="en-GB" sz="2800" i="1" kern="0" dirty="0" err="1">
                <a:solidFill>
                  <a:schemeClr val="bg1"/>
                </a:solidFill>
                <a:latin typeface="Times New Roman" pitchFamily="18" charset="0"/>
                <a:cs typeface="Times New Roman" pitchFamily="18" charset="0"/>
              </a:rPr>
              <a:t>p</a:t>
            </a:r>
            <a:r>
              <a:rPr lang="en-GB" sz="2800" i="1" kern="0" baseline="-25000" dirty="0" err="1">
                <a:solidFill>
                  <a:schemeClr val="bg1"/>
                </a:solidFill>
                <a:latin typeface="Times New Roman" pitchFamily="18" charset="0"/>
                <a:cs typeface="Times New Roman" pitchFamily="18" charset="0"/>
              </a:rPr>
              <a:t>n</a:t>
            </a:r>
            <a:r>
              <a:rPr lang="en-GB" sz="2800" kern="0" dirty="0">
                <a:solidFill>
                  <a:schemeClr val="bg1"/>
                </a:solidFill>
                <a:latin typeface="Times New Roman" pitchFamily="18" charset="0"/>
                <a:cs typeface="Times New Roman" pitchFamily="18" charset="0"/>
              </a:rPr>
              <a:t>=F</a:t>
            </a:r>
            <a:r>
              <a:rPr lang="en-GB" sz="2800" kern="0" baseline="30000" dirty="0">
                <a:solidFill>
                  <a:schemeClr val="bg1"/>
                </a:solidFill>
                <a:latin typeface="Times New Roman" pitchFamily="18" charset="0"/>
                <a:cs typeface="Times New Roman" pitchFamily="18" charset="0"/>
              </a:rPr>
              <a:t>2</a:t>
            </a:r>
            <a:r>
              <a:rPr lang="en-GB" sz="2800" kern="0" dirty="0">
                <a:solidFill>
                  <a:schemeClr val="bg1"/>
                </a:solidFill>
                <a:latin typeface="Times New Roman" pitchFamily="18" charset="0"/>
                <a:cs typeface="Times New Roman" pitchFamily="18" charset="0"/>
              </a:rPr>
              <a:t>+</a:t>
            </a:r>
            <a:r>
              <a:rPr lang="en-GB" sz="2800" kern="0" dirty="0">
                <a:solidFill>
                  <a:schemeClr val="bg1"/>
                </a:solidFill>
                <a:latin typeface="Times New Roman" pitchFamily="18" charset="0"/>
                <a:cs typeface="Times New Roman" pitchFamily="18" charset="0"/>
                <a:sym typeface="Symbol" pitchFamily="18" charset="2"/>
              </a:rPr>
              <a:t></a:t>
            </a:r>
            <a:r>
              <a:rPr lang="en-GB" sz="2800" dirty="0">
                <a:solidFill>
                  <a:schemeClr val="bg1"/>
                </a:solidFill>
                <a:latin typeface="Symbol" pitchFamily="18" charset="2"/>
              </a:rPr>
              <a:t>f</a:t>
            </a:r>
            <a:r>
              <a:rPr lang="en-GB" sz="2800" i="1" kern="0" baseline="-25000" dirty="0">
                <a:solidFill>
                  <a:schemeClr val="bg1"/>
                </a:solidFill>
                <a:latin typeface="Times New Roman" pitchFamily="18" charset="0"/>
                <a:cs typeface="Times New Roman" pitchFamily="18" charset="0"/>
              </a:rPr>
              <a:t>m</a:t>
            </a:r>
            <a:r>
              <a:rPr lang="en-GB" sz="2800" dirty="0">
                <a:solidFill>
                  <a:schemeClr val="bg1"/>
                </a:solidFill>
                <a:latin typeface="Symbol" pitchFamily="18" charset="2"/>
              </a:rPr>
              <a:t>f</a:t>
            </a:r>
            <a:r>
              <a:rPr lang="en-GB" sz="2800" kern="0" baseline="30000" dirty="0">
                <a:solidFill>
                  <a:schemeClr val="bg1"/>
                </a:solidFill>
                <a:latin typeface="Times New Roman" pitchFamily="18" charset="0"/>
                <a:cs typeface="Times New Roman" pitchFamily="18" charset="0"/>
              </a:rPr>
              <a:t>*</a:t>
            </a:r>
            <a:r>
              <a:rPr lang="en-GB" sz="2800" i="1" kern="0" baseline="-25000" dirty="0" err="1">
                <a:solidFill>
                  <a:schemeClr val="bg1"/>
                </a:solidFill>
                <a:latin typeface="Times New Roman" pitchFamily="18" charset="0"/>
                <a:cs typeface="Times New Roman" pitchFamily="18" charset="0"/>
              </a:rPr>
              <a:t>m</a:t>
            </a:r>
            <a:r>
              <a:rPr lang="en-GB" sz="2800" kern="0" baseline="-25000" dirty="0" err="1">
                <a:solidFill>
                  <a:schemeClr val="bg1"/>
                </a:solidFill>
                <a:latin typeface="Times New Roman" pitchFamily="18" charset="0"/>
                <a:cs typeface="Times New Roman" pitchFamily="18" charset="0"/>
              </a:rPr>
              <a:t>+</a:t>
            </a:r>
            <a:r>
              <a:rPr lang="en-GB" sz="2800" i="1" kern="0" baseline="-25000" dirty="0" err="1">
                <a:solidFill>
                  <a:schemeClr val="bg1"/>
                </a:solidFill>
                <a:latin typeface="Times New Roman" pitchFamily="18" charset="0"/>
                <a:cs typeface="Times New Roman" pitchFamily="18" charset="0"/>
              </a:rPr>
              <a:t>n</a:t>
            </a:r>
            <a:r>
              <a:rPr lang="en-GB" sz="2800" kern="0" dirty="0">
                <a:solidFill>
                  <a:schemeClr val="bg1"/>
                </a:solidFill>
                <a:latin typeface="Times New Roman" pitchFamily="18" charset="0"/>
                <a:cs typeface="Times New Roman" pitchFamily="18" charset="0"/>
                <a:sym typeface="Symbol" pitchFamily="18" charset="2"/>
              </a:rPr>
              <a:t></a:t>
            </a:r>
            <a:r>
              <a:rPr lang="en-GB" sz="2800" kern="0" dirty="0">
                <a:solidFill>
                  <a:schemeClr val="bg1"/>
                </a:solidFill>
                <a:latin typeface="Times New Roman" pitchFamily="18" charset="0"/>
                <a:cs typeface="Times New Roman" pitchFamily="18" charset="0"/>
              </a:rPr>
              <a:t> = F</a:t>
            </a:r>
            <a:r>
              <a:rPr lang="en-GB" sz="2800" kern="0" baseline="30000" dirty="0">
                <a:solidFill>
                  <a:schemeClr val="bg1"/>
                </a:solidFill>
                <a:latin typeface="Times New Roman" pitchFamily="18" charset="0"/>
                <a:cs typeface="Times New Roman" pitchFamily="18" charset="0"/>
              </a:rPr>
              <a:t>2</a:t>
            </a:r>
            <a:r>
              <a:rPr lang="en-GB" sz="2800" kern="0" dirty="0">
                <a:solidFill>
                  <a:schemeClr val="bg1"/>
                </a:solidFill>
                <a:latin typeface="Times New Roman" pitchFamily="18" charset="0"/>
                <a:cs typeface="Times New Roman" pitchFamily="18" charset="0"/>
              </a:rPr>
              <a:t>+</a:t>
            </a:r>
            <a:r>
              <a:rPr lang="en-GB" sz="2800" kern="0" dirty="0">
                <a:solidFill>
                  <a:schemeClr val="bg1"/>
                </a:solidFill>
                <a:latin typeface="Times New Roman" pitchFamily="18" charset="0"/>
                <a:cs typeface="Times New Roman" pitchFamily="18" charset="0"/>
                <a:sym typeface="Symbol"/>
              </a:rPr>
              <a:t></a:t>
            </a:r>
            <a:r>
              <a:rPr lang="en-GB" sz="2800" i="1" kern="0" baseline="-25000" dirty="0">
                <a:solidFill>
                  <a:schemeClr val="bg1"/>
                </a:solidFill>
                <a:latin typeface="Times New Roman" pitchFamily="18" charset="0"/>
                <a:cs typeface="Times New Roman" pitchFamily="18" charset="0"/>
              </a:rPr>
              <a:t>n</a:t>
            </a:r>
            <a:r>
              <a:rPr lang="en-GB" sz="2400" kern="0" dirty="0">
                <a:solidFill>
                  <a:schemeClr val="bg1"/>
                </a:solidFill>
                <a:latin typeface="Times New Roman" pitchFamily="18" charset="0"/>
                <a:cs typeface="Times New Roman" pitchFamily="18" charset="0"/>
              </a:rPr>
              <a:t>,</a:t>
            </a:r>
          </a:p>
          <a:p>
            <a:pPr fontAlgn="auto">
              <a:lnSpc>
                <a:spcPct val="150000"/>
              </a:lnSpc>
              <a:spcBef>
                <a:spcPts val="0"/>
              </a:spcBef>
              <a:spcAft>
                <a:spcPts val="0"/>
              </a:spcAft>
              <a:defRPr/>
            </a:pPr>
            <a:r>
              <a:rPr lang="en-GB" sz="2400" kern="0" dirty="0">
                <a:solidFill>
                  <a:srgbClr val="FFFF00"/>
                </a:solidFill>
                <a:latin typeface="Times New Roman" pitchFamily="18" charset="0"/>
                <a:cs typeface="Times New Roman" pitchFamily="18" charset="0"/>
              </a:rPr>
              <a:t>The intensity formula can be transformed to:</a:t>
            </a:r>
          </a:p>
          <a:p>
            <a:pPr fontAlgn="auto">
              <a:lnSpc>
                <a:spcPct val="150000"/>
              </a:lnSpc>
              <a:spcBef>
                <a:spcPts val="0"/>
              </a:spcBef>
              <a:spcAft>
                <a:spcPts val="0"/>
              </a:spcAft>
              <a:defRPr/>
            </a:pPr>
            <a:r>
              <a:rPr lang="en-GB" sz="2800" i="1" kern="0" dirty="0">
                <a:solidFill>
                  <a:schemeClr val="bg1"/>
                </a:solidFill>
                <a:latin typeface="Times New Roman" pitchFamily="18" charset="0"/>
                <a:cs typeface="Times New Roman" pitchFamily="18" charset="0"/>
              </a:rPr>
              <a:t>I</a:t>
            </a:r>
            <a:r>
              <a:rPr lang="en-GB" sz="2800" kern="0" dirty="0">
                <a:solidFill>
                  <a:schemeClr val="bg1"/>
                </a:solidFill>
                <a:latin typeface="Times New Roman" pitchFamily="18" charset="0"/>
                <a:cs typeface="Times New Roman" pitchFamily="18" charset="0"/>
              </a:rPr>
              <a:t>(</a:t>
            </a:r>
            <a:r>
              <a:rPr lang="en-GB" sz="2800" b="1" kern="0" dirty="0">
                <a:solidFill>
                  <a:schemeClr val="bg1"/>
                </a:solidFill>
                <a:latin typeface="Times New Roman" pitchFamily="18" charset="0"/>
                <a:cs typeface="Times New Roman" pitchFamily="18" charset="0"/>
              </a:rPr>
              <a:t>s</a:t>
            </a:r>
            <a:r>
              <a:rPr lang="en-GB" sz="2800" kern="0" dirty="0">
                <a:solidFill>
                  <a:schemeClr val="bg1"/>
                </a:solidFill>
                <a:latin typeface="Times New Roman" pitchFamily="18" charset="0"/>
                <a:cs typeface="Times New Roman" pitchFamily="18" charset="0"/>
              </a:rPr>
              <a:t>) =</a:t>
            </a:r>
            <a:r>
              <a:rPr lang="en-GB" sz="2800" kern="0" dirty="0">
                <a:solidFill>
                  <a:srgbClr val="FFFF00"/>
                </a:solidFill>
                <a:latin typeface="Times New Roman" pitchFamily="18" charset="0"/>
                <a:cs typeface="Times New Roman" pitchFamily="18" charset="0"/>
              </a:rPr>
              <a:t>		</a:t>
            </a:r>
            <a:r>
              <a:rPr lang="en-GB" sz="2800" i="1" kern="0" dirty="0" err="1">
                <a:solidFill>
                  <a:schemeClr val="bg1"/>
                </a:solidFill>
                <a:latin typeface="Times New Roman" pitchFamily="18" charset="0"/>
                <a:cs typeface="Times New Roman" pitchFamily="18" charset="0"/>
              </a:rPr>
              <a:t>I</a:t>
            </a:r>
            <a:r>
              <a:rPr lang="en-GB" sz="2800" kern="0" baseline="-25000" dirty="0" err="1">
                <a:solidFill>
                  <a:schemeClr val="bg1"/>
                </a:solidFill>
                <a:latin typeface="Times New Roman" pitchFamily="18" charset="0"/>
                <a:cs typeface="Times New Roman" pitchFamily="18" charset="0"/>
              </a:rPr>
              <a:t>Bragg</a:t>
            </a:r>
            <a:r>
              <a:rPr lang="en-GB" sz="2800" kern="0" baseline="-25000" dirty="0">
                <a:solidFill>
                  <a:srgbClr val="FFFF00"/>
                </a:solidFill>
                <a:latin typeface="Times New Roman" pitchFamily="18" charset="0"/>
                <a:cs typeface="Times New Roman" pitchFamily="18" charset="0"/>
              </a:rPr>
              <a:t>			</a:t>
            </a:r>
            <a:r>
              <a:rPr lang="en-GB" sz="2800" kern="0" baseline="-25000" dirty="0">
                <a:solidFill>
                  <a:schemeClr val="bg1"/>
                </a:solidFill>
                <a:latin typeface="Times New Roman" pitchFamily="18" charset="0"/>
                <a:cs typeface="Times New Roman" pitchFamily="18" charset="0"/>
              </a:rPr>
              <a:t>  </a:t>
            </a:r>
            <a:r>
              <a:rPr lang="en-GB" sz="2800" kern="0" dirty="0">
                <a:solidFill>
                  <a:schemeClr val="bg1"/>
                </a:solidFill>
                <a:latin typeface="Times New Roman" pitchFamily="18" charset="0"/>
                <a:cs typeface="Times New Roman" pitchFamily="18" charset="0"/>
              </a:rPr>
              <a:t>+</a:t>
            </a:r>
            <a:r>
              <a:rPr lang="en-GB" sz="2800" kern="0" dirty="0">
                <a:solidFill>
                  <a:srgbClr val="FFFF00"/>
                </a:solidFill>
                <a:latin typeface="Times New Roman" pitchFamily="18" charset="0"/>
                <a:cs typeface="Times New Roman" pitchFamily="18" charset="0"/>
              </a:rPr>
              <a:t>		</a:t>
            </a:r>
            <a:r>
              <a:rPr lang="en-GB" sz="2800" i="1" kern="0" dirty="0" err="1">
                <a:solidFill>
                  <a:schemeClr val="bg1"/>
                </a:solidFill>
                <a:latin typeface="Times New Roman" pitchFamily="18" charset="0"/>
                <a:cs typeface="Times New Roman" pitchFamily="18" charset="0"/>
              </a:rPr>
              <a:t>I</a:t>
            </a:r>
            <a:r>
              <a:rPr lang="en-GB" sz="2800" kern="0" baseline="-25000" dirty="0" err="1">
                <a:solidFill>
                  <a:schemeClr val="bg1"/>
                </a:solidFill>
                <a:latin typeface="Times New Roman" pitchFamily="18" charset="0"/>
                <a:cs typeface="Times New Roman" pitchFamily="18" charset="0"/>
              </a:rPr>
              <a:t>Diffuse</a:t>
            </a:r>
            <a:r>
              <a:rPr lang="en-GB" sz="2800" kern="0" dirty="0">
                <a:solidFill>
                  <a:schemeClr val="bg1"/>
                </a:solidFill>
                <a:latin typeface="Times New Roman" pitchFamily="18" charset="0"/>
                <a:cs typeface="Times New Roman" pitchFamily="18" charset="0"/>
              </a:rPr>
              <a:t> </a:t>
            </a:r>
            <a:r>
              <a:rPr lang="en-GB" sz="2800" kern="0" dirty="0">
                <a:solidFill>
                  <a:srgbClr val="FFFF00"/>
                </a:solidFill>
                <a:latin typeface="Times New Roman" pitchFamily="18" charset="0"/>
                <a:cs typeface="Times New Roman" pitchFamily="18" charset="0"/>
              </a:rPr>
              <a:t>	  </a:t>
            </a:r>
            <a:r>
              <a:rPr lang="en-GB" sz="2800" kern="0" dirty="0">
                <a:solidFill>
                  <a:schemeClr val="bg1"/>
                </a:solidFill>
                <a:latin typeface="Times New Roman" pitchFamily="18" charset="0"/>
                <a:cs typeface="Times New Roman" pitchFamily="18" charset="0"/>
              </a:rPr>
              <a:t>=</a:t>
            </a:r>
          </a:p>
          <a:p>
            <a:pPr fontAlgn="auto">
              <a:lnSpc>
                <a:spcPct val="150000"/>
              </a:lnSpc>
              <a:spcBef>
                <a:spcPts val="0"/>
              </a:spcBef>
              <a:spcAft>
                <a:spcPts val="0"/>
              </a:spcAft>
              <a:defRPr/>
            </a:pPr>
            <a:r>
              <a:rPr lang="en-GB" sz="2400" kern="0" dirty="0">
                <a:solidFill>
                  <a:srgbClr val="FFFF00"/>
                </a:solidFill>
                <a:latin typeface="Times New Roman" pitchFamily="18" charset="0"/>
                <a:cs typeface="Times New Roman" pitchFamily="18" charset="0"/>
              </a:rPr>
              <a:t> </a:t>
            </a:r>
            <a:r>
              <a:rPr lang="en-GB" sz="2800" kern="0" dirty="0">
                <a:solidFill>
                  <a:schemeClr val="bg1"/>
                </a:solidFill>
                <a:latin typeface="Times New Roman" pitchFamily="18" charset="0"/>
                <a:cs typeface="Times New Roman" pitchFamily="18" charset="0"/>
              </a:rPr>
              <a:t>N F</a:t>
            </a:r>
            <a:r>
              <a:rPr lang="en-GB" sz="2800" kern="0" baseline="30000" dirty="0">
                <a:solidFill>
                  <a:schemeClr val="bg1"/>
                </a:solidFill>
                <a:latin typeface="Times New Roman" pitchFamily="18" charset="0"/>
                <a:cs typeface="Times New Roman" pitchFamily="18" charset="0"/>
              </a:rPr>
              <a:t>2</a:t>
            </a:r>
            <a:r>
              <a:rPr lang="en-GB" sz="2800" kern="0" dirty="0">
                <a:solidFill>
                  <a:schemeClr val="bg1"/>
                </a:solidFill>
                <a:latin typeface="Times New Roman" pitchFamily="18" charset="0"/>
                <a:cs typeface="Times New Roman" pitchFamily="18" charset="0"/>
                <a:sym typeface="Symbol" pitchFamily="18" charset="2"/>
              </a:rPr>
              <a:t></a:t>
            </a:r>
            <a:r>
              <a:rPr lang="en-GB" sz="2800" i="1" kern="0" baseline="-25000" dirty="0">
                <a:solidFill>
                  <a:schemeClr val="bg1"/>
                </a:solidFill>
                <a:latin typeface="Times New Roman" pitchFamily="18" charset="0"/>
                <a:cs typeface="Times New Roman" pitchFamily="18" charset="0"/>
              </a:rPr>
              <a:t>n</a:t>
            </a:r>
            <a:r>
              <a:rPr lang="en-GB" sz="2800" i="1" kern="0" dirty="0">
                <a:solidFill>
                  <a:schemeClr val="bg1"/>
                </a:solidFill>
                <a:latin typeface="Times New Roman" pitchFamily="18" charset="0"/>
                <a:cs typeface="Times New Roman" pitchFamily="18" charset="0"/>
              </a:rPr>
              <a:t>A</a:t>
            </a:r>
            <a:r>
              <a:rPr lang="en-GB" sz="2800" i="1" kern="0" baseline="-25000" dirty="0">
                <a:solidFill>
                  <a:schemeClr val="bg1"/>
                </a:solidFill>
                <a:latin typeface="Times New Roman" pitchFamily="18" charset="0"/>
                <a:cs typeface="Times New Roman" pitchFamily="18" charset="0"/>
              </a:rPr>
              <a:t>S</a:t>
            </a:r>
            <a:r>
              <a:rPr lang="en-GB" sz="2800" kern="0" dirty="0">
                <a:solidFill>
                  <a:schemeClr val="bg1"/>
                </a:solidFill>
                <a:latin typeface="Times New Roman" pitchFamily="18" charset="0"/>
                <a:cs typeface="Times New Roman" pitchFamily="18" charset="0"/>
              </a:rPr>
              <a:t>(</a:t>
            </a:r>
            <a:r>
              <a:rPr lang="en-GB" sz="2800" b="1" kern="0" dirty="0" err="1">
                <a:solidFill>
                  <a:schemeClr val="bg1"/>
                </a:solidFill>
                <a:latin typeface="Times New Roman" pitchFamily="18" charset="0"/>
                <a:cs typeface="Times New Roman" pitchFamily="18" charset="0"/>
              </a:rPr>
              <a:t>R</a:t>
            </a:r>
            <a:r>
              <a:rPr lang="en-GB" sz="2800" i="1" kern="0" baseline="-25000" dirty="0" err="1">
                <a:solidFill>
                  <a:schemeClr val="bg1"/>
                </a:solidFill>
                <a:latin typeface="Times New Roman" pitchFamily="18" charset="0"/>
                <a:cs typeface="Times New Roman" pitchFamily="18" charset="0"/>
              </a:rPr>
              <a:t>n</a:t>
            </a:r>
            <a:r>
              <a:rPr lang="en-GB" sz="2800" kern="0" dirty="0">
                <a:solidFill>
                  <a:schemeClr val="bg1"/>
                </a:solidFill>
                <a:latin typeface="Times New Roman" pitchFamily="18" charset="0"/>
                <a:cs typeface="Times New Roman" pitchFamily="18" charset="0"/>
              </a:rPr>
              <a:t>) exp {2</a:t>
            </a:r>
            <a:r>
              <a:rPr lang="en-GB" sz="2800" i="1" kern="0" dirty="0">
                <a:solidFill>
                  <a:schemeClr val="bg1"/>
                </a:solidFill>
                <a:latin typeface="Times New Roman" pitchFamily="18" charset="0"/>
                <a:cs typeface="Times New Roman" pitchFamily="18" charset="0"/>
                <a:sym typeface="Symbol"/>
              </a:rPr>
              <a:t></a:t>
            </a:r>
            <a:r>
              <a:rPr lang="en-GB" sz="2800" i="1" kern="0" dirty="0">
                <a:solidFill>
                  <a:schemeClr val="bg1"/>
                </a:solidFill>
                <a:latin typeface="Times New Roman" pitchFamily="18" charset="0"/>
                <a:cs typeface="Times New Roman" pitchFamily="18" charset="0"/>
              </a:rPr>
              <a:t>i</a:t>
            </a:r>
            <a:r>
              <a:rPr lang="en-GB" sz="2800" kern="0" dirty="0">
                <a:solidFill>
                  <a:schemeClr val="bg1"/>
                </a:solidFill>
                <a:latin typeface="Times New Roman" pitchFamily="18" charset="0"/>
                <a:cs typeface="Times New Roman" pitchFamily="18" charset="0"/>
              </a:rPr>
              <a:t> </a:t>
            </a:r>
            <a:r>
              <a:rPr lang="en-GB" sz="2800" b="1" kern="0" dirty="0">
                <a:solidFill>
                  <a:schemeClr val="bg1"/>
                </a:solidFill>
                <a:latin typeface="Times New Roman" pitchFamily="18" charset="0"/>
                <a:cs typeface="Times New Roman" pitchFamily="18" charset="0"/>
              </a:rPr>
              <a:t>s </a:t>
            </a:r>
            <a:r>
              <a:rPr lang="en-GB" sz="2800" b="1" kern="0" dirty="0" err="1">
                <a:solidFill>
                  <a:schemeClr val="bg1"/>
                </a:solidFill>
                <a:latin typeface="Times New Roman" pitchFamily="18" charset="0"/>
                <a:cs typeface="Times New Roman" pitchFamily="18" charset="0"/>
              </a:rPr>
              <a:t>R</a:t>
            </a:r>
            <a:r>
              <a:rPr lang="en-GB" sz="2800" i="1" kern="0" baseline="-25000" dirty="0" err="1">
                <a:solidFill>
                  <a:schemeClr val="bg1"/>
                </a:solidFill>
                <a:latin typeface="Times New Roman" pitchFamily="18" charset="0"/>
                <a:cs typeface="Times New Roman" pitchFamily="18" charset="0"/>
              </a:rPr>
              <a:t>n</a:t>
            </a:r>
            <a:r>
              <a:rPr lang="en-GB" sz="2800" kern="0" dirty="0">
                <a:solidFill>
                  <a:schemeClr val="bg1"/>
                </a:solidFill>
                <a:latin typeface="Times New Roman" pitchFamily="18" charset="0"/>
                <a:cs typeface="Times New Roman" pitchFamily="18" charset="0"/>
              </a:rPr>
              <a:t>} + N </a:t>
            </a:r>
            <a:r>
              <a:rPr lang="en-GB" sz="2800" kern="0" dirty="0">
                <a:solidFill>
                  <a:schemeClr val="bg1"/>
                </a:solidFill>
                <a:latin typeface="Times New Roman" pitchFamily="18" charset="0"/>
                <a:cs typeface="Times New Roman" pitchFamily="18" charset="0"/>
                <a:sym typeface="Symbol" pitchFamily="18" charset="2"/>
              </a:rPr>
              <a:t></a:t>
            </a:r>
            <a:r>
              <a:rPr lang="en-GB" sz="2800" i="1" kern="0" baseline="-25000" dirty="0" err="1">
                <a:solidFill>
                  <a:schemeClr val="bg1"/>
                </a:solidFill>
                <a:latin typeface="Times New Roman" pitchFamily="18" charset="0"/>
                <a:cs typeface="Times New Roman" pitchFamily="18" charset="0"/>
              </a:rPr>
              <a:t>n</a:t>
            </a:r>
            <a:r>
              <a:rPr lang="en-GB" sz="2800" i="1" kern="0" dirty="0" err="1">
                <a:solidFill>
                  <a:schemeClr val="bg1"/>
                </a:solidFill>
                <a:latin typeface="Times New Roman" pitchFamily="18" charset="0"/>
                <a:cs typeface="Times New Roman" pitchFamily="18" charset="0"/>
              </a:rPr>
              <a:t>A</a:t>
            </a:r>
            <a:r>
              <a:rPr lang="en-GB" sz="2800" i="1" kern="0" baseline="-25000" dirty="0" err="1">
                <a:solidFill>
                  <a:schemeClr val="bg1"/>
                </a:solidFill>
                <a:latin typeface="Times New Roman" pitchFamily="18" charset="0"/>
                <a:cs typeface="Times New Roman" pitchFamily="18" charset="0"/>
              </a:rPr>
              <a:t>S</a:t>
            </a:r>
            <a:r>
              <a:rPr lang="en-GB" sz="2800" kern="0" dirty="0">
                <a:solidFill>
                  <a:schemeClr val="bg1"/>
                </a:solidFill>
                <a:latin typeface="Times New Roman" pitchFamily="18" charset="0"/>
                <a:cs typeface="Times New Roman" pitchFamily="18" charset="0"/>
              </a:rPr>
              <a:t>(</a:t>
            </a:r>
            <a:r>
              <a:rPr lang="en-GB" sz="2800" b="1" kern="0" dirty="0" err="1">
                <a:solidFill>
                  <a:schemeClr val="bg1"/>
                </a:solidFill>
                <a:latin typeface="Times New Roman" pitchFamily="18" charset="0"/>
                <a:cs typeface="Times New Roman" pitchFamily="18" charset="0"/>
              </a:rPr>
              <a:t>R</a:t>
            </a:r>
            <a:r>
              <a:rPr lang="en-GB" sz="2800" i="1" kern="0" baseline="-25000" dirty="0" err="1">
                <a:solidFill>
                  <a:schemeClr val="bg1"/>
                </a:solidFill>
                <a:latin typeface="Times New Roman" pitchFamily="18" charset="0"/>
                <a:cs typeface="Times New Roman" pitchFamily="18" charset="0"/>
              </a:rPr>
              <a:t>n</a:t>
            </a:r>
            <a:r>
              <a:rPr lang="en-GB" sz="2800" kern="0" dirty="0">
                <a:solidFill>
                  <a:schemeClr val="bg1"/>
                </a:solidFill>
                <a:latin typeface="Times New Roman" pitchFamily="18" charset="0"/>
                <a:cs typeface="Times New Roman" pitchFamily="18" charset="0"/>
              </a:rPr>
              <a:t>) </a:t>
            </a:r>
            <a:r>
              <a:rPr lang="en-GB" sz="2800" kern="0" dirty="0">
                <a:solidFill>
                  <a:schemeClr val="bg1"/>
                </a:solidFill>
                <a:latin typeface="Times New Roman" pitchFamily="18" charset="0"/>
                <a:cs typeface="Times New Roman" pitchFamily="18" charset="0"/>
                <a:sym typeface="Symbol"/>
              </a:rPr>
              <a:t></a:t>
            </a:r>
            <a:r>
              <a:rPr lang="en-GB" sz="2800" i="1" kern="0" baseline="-25000" dirty="0" err="1">
                <a:solidFill>
                  <a:schemeClr val="bg1"/>
                </a:solidFill>
                <a:latin typeface="Times New Roman" pitchFamily="18" charset="0"/>
                <a:cs typeface="Times New Roman" pitchFamily="18" charset="0"/>
              </a:rPr>
              <a:t>n</a:t>
            </a:r>
            <a:r>
              <a:rPr lang="en-GB" sz="2800" kern="0" dirty="0" err="1">
                <a:solidFill>
                  <a:schemeClr val="bg1"/>
                </a:solidFill>
                <a:latin typeface="Times New Roman" pitchFamily="18" charset="0"/>
                <a:cs typeface="Times New Roman" pitchFamily="18" charset="0"/>
              </a:rPr>
              <a:t>exp</a:t>
            </a:r>
            <a:r>
              <a:rPr lang="en-GB" sz="2800" kern="0" dirty="0">
                <a:solidFill>
                  <a:schemeClr val="bg1"/>
                </a:solidFill>
                <a:latin typeface="Times New Roman" pitchFamily="18" charset="0"/>
                <a:cs typeface="Times New Roman" pitchFamily="18" charset="0"/>
              </a:rPr>
              <a:t>{2</a:t>
            </a:r>
            <a:r>
              <a:rPr lang="en-GB" sz="2800" i="1" kern="0" dirty="0">
                <a:solidFill>
                  <a:schemeClr val="bg1"/>
                </a:solidFill>
                <a:latin typeface="Times New Roman" pitchFamily="18" charset="0"/>
                <a:cs typeface="Times New Roman" pitchFamily="18" charset="0"/>
                <a:sym typeface="Symbol"/>
              </a:rPr>
              <a:t></a:t>
            </a:r>
            <a:r>
              <a:rPr lang="en-GB" sz="2800" i="1" kern="0" dirty="0">
                <a:solidFill>
                  <a:schemeClr val="bg1"/>
                </a:solidFill>
                <a:latin typeface="Times New Roman" pitchFamily="18" charset="0"/>
                <a:cs typeface="Times New Roman" pitchFamily="18" charset="0"/>
              </a:rPr>
              <a:t>i </a:t>
            </a:r>
            <a:r>
              <a:rPr lang="en-GB" sz="2800" b="1" kern="0" dirty="0" err="1">
                <a:solidFill>
                  <a:schemeClr val="bg1"/>
                </a:solidFill>
                <a:latin typeface="Times New Roman" pitchFamily="18" charset="0"/>
                <a:cs typeface="Times New Roman" pitchFamily="18" charset="0"/>
              </a:rPr>
              <a:t>sR</a:t>
            </a:r>
            <a:r>
              <a:rPr lang="en-GB" sz="2800" i="1" kern="0" baseline="-25000" dirty="0" err="1">
                <a:solidFill>
                  <a:schemeClr val="bg1"/>
                </a:solidFill>
                <a:latin typeface="Times New Roman" pitchFamily="18" charset="0"/>
                <a:cs typeface="Times New Roman" pitchFamily="18" charset="0"/>
              </a:rPr>
              <a:t>n</a:t>
            </a:r>
            <a:r>
              <a:rPr lang="en-GB" sz="2800" kern="0" dirty="0">
                <a:solidFill>
                  <a:schemeClr val="bg1"/>
                </a:solidFill>
                <a:latin typeface="Times New Roman" pitchFamily="18" charset="0"/>
                <a:cs typeface="Times New Roman" pitchFamily="18" charset="0"/>
              </a:rPr>
              <a:t>}=</a:t>
            </a:r>
          </a:p>
          <a:p>
            <a:pPr fontAlgn="auto">
              <a:lnSpc>
                <a:spcPct val="150000"/>
              </a:lnSpc>
              <a:spcBef>
                <a:spcPts val="0"/>
              </a:spcBef>
              <a:spcAft>
                <a:spcPts val="0"/>
              </a:spcAft>
              <a:defRPr/>
            </a:pPr>
            <a:r>
              <a:rPr lang="en-GB" sz="2400" kern="0" dirty="0">
                <a:solidFill>
                  <a:srgbClr val="FFFF00"/>
                </a:solidFill>
                <a:latin typeface="Times New Roman" pitchFamily="18" charset="0"/>
                <a:cs typeface="Times New Roman" pitchFamily="18" charset="0"/>
              </a:rPr>
              <a:t>	</a:t>
            </a:r>
            <a:r>
              <a:rPr lang="en-GB" sz="2800" kern="0" dirty="0">
                <a:solidFill>
                  <a:schemeClr val="bg1"/>
                </a:solidFill>
                <a:latin typeface="Times New Roman" pitchFamily="18" charset="0"/>
                <a:cs typeface="Times New Roman" pitchFamily="18" charset="0"/>
              </a:rPr>
              <a:t>N F</a:t>
            </a:r>
            <a:r>
              <a:rPr lang="en-GB" sz="2800" kern="0" baseline="30000" dirty="0">
                <a:solidFill>
                  <a:schemeClr val="bg1"/>
                </a:solidFill>
                <a:latin typeface="Times New Roman" pitchFamily="18" charset="0"/>
                <a:cs typeface="Times New Roman" pitchFamily="18" charset="0"/>
              </a:rPr>
              <a:t>2</a:t>
            </a:r>
            <a:r>
              <a:rPr lang="en-GB" sz="2800" kern="0" dirty="0">
                <a:solidFill>
                  <a:schemeClr val="bg1"/>
                </a:solidFill>
                <a:latin typeface="Times New Roman" pitchFamily="18" charset="0"/>
                <a:cs typeface="Times New Roman" pitchFamily="18" charset="0"/>
              </a:rPr>
              <a:t>/(</a:t>
            </a:r>
            <a:r>
              <a:rPr lang="en-GB" sz="2800" kern="0" dirty="0" err="1">
                <a:solidFill>
                  <a:schemeClr val="bg1"/>
                </a:solidFill>
                <a:latin typeface="Times New Roman" pitchFamily="18" charset="0"/>
                <a:cs typeface="Times New Roman" pitchFamily="18" charset="0"/>
              </a:rPr>
              <a:t>VV</a:t>
            </a:r>
            <a:r>
              <a:rPr lang="en-GB" sz="2800" kern="0" baseline="-25000" dirty="0" err="1">
                <a:solidFill>
                  <a:schemeClr val="bg1"/>
                </a:solidFill>
                <a:latin typeface="Times New Roman" pitchFamily="18" charset="0"/>
                <a:cs typeface="Times New Roman" pitchFamily="18" charset="0"/>
              </a:rPr>
              <a:t>c</a:t>
            </a:r>
            <a:r>
              <a:rPr lang="en-GB" sz="2800" kern="0" dirty="0">
                <a:solidFill>
                  <a:schemeClr val="bg1"/>
                </a:solidFill>
                <a:latin typeface="Times New Roman" pitchFamily="18" charset="0"/>
                <a:cs typeface="Times New Roman" pitchFamily="18" charset="0"/>
              </a:rPr>
              <a:t>) </a:t>
            </a:r>
            <a:r>
              <a:rPr lang="en-GB" sz="2800" kern="0" dirty="0">
                <a:solidFill>
                  <a:schemeClr val="bg1"/>
                </a:solidFill>
                <a:latin typeface="Times New Roman" pitchFamily="18" charset="0"/>
                <a:cs typeface="Times New Roman" pitchFamily="18" charset="0"/>
                <a:sym typeface="Symbol" pitchFamily="18" charset="2"/>
              </a:rPr>
              <a:t> </a:t>
            </a:r>
            <a:r>
              <a:rPr lang="en-GB" sz="2800" b="1" kern="0" baseline="-25000" dirty="0">
                <a:solidFill>
                  <a:schemeClr val="bg1"/>
                </a:solidFill>
                <a:latin typeface="Times New Roman" pitchFamily="18" charset="0"/>
                <a:cs typeface="Times New Roman" pitchFamily="18" charset="0"/>
              </a:rPr>
              <a:t>H</a:t>
            </a:r>
            <a:r>
              <a:rPr lang="en-GB" sz="2800" kern="0" dirty="0">
                <a:solidFill>
                  <a:schemeClr val="bg1"/>
                </a:solidFill>
                <a:latin typeface="Times New Roman" pitchFamily="18" charset="0"/>
                <a:cs typeface="Times New Roman" pitchFamily="18" charset="0"/>
              </a:rPr>
              <a:t>G</a:t>
            </a:r>
            <a:r>
              <a:rPr lang="en-GB" sz="2800" kern="0" baseline="30000" dirty="0">
                <a:solidFill>
                  <a:schemeClr val="bg1"/>
                </a:solidFill>
                <a:latin typeface="Times New Roman" pitchFamily="18" charset="0"/>
                <a:cs typeface="Times New Roman" pitchFamily="18" charset="0"/>
              </a:rPr>
              <a:t>2</a:t>
            </a:r>
            <a:r>
              <a:rPr lang="en-GB" sz="2800" kern="0" dirty="0">
                <a:solidFill>
                  <a:schemeClr val="bg1"/>
                </a:solidFill>
                <a:latin typeface="Times New Roman" pitchFamily="18" charset="0"/>
                <a:cs typeface="Times New Roman" pitchFamily="18" charset="0"/>
              </a:rPr>
              <a:t>(</a:t>
            </a:r>
            <a:r>
              <a:rPr lang="en-GB" sz="2800" b="1" kern="0" dirty="0">
                <a:solidFill>
                  <a:schemeClr val="bg1"/>
                </a:solidFill>
                <a:latin typeface="Times New Roman" pitchFamily="18" charset="0"/>
                <a:cs typeface="Times New Roman" pitchFamily="18" charset="0"/>
              </a:rPr>
              <a:t>s</a:t>
            </a:r>
            <a:r>
              <a:rPr lang="en-GB" sz="2800" kern="0" dirty="0">
                <a:solidFill>
                  <a:schemeClr val="bg1"/>
                </a:solidFill>
                <a:latin typeface="Times New Roman" pitchFamily="18" charset="0"/>
                <a:cs typeface="Times New Roman" pitchFamily="18" charset="0"/>
              </a:rPr>
              <a:t>-</a:t>
            </a:r>
            <a:r>
              <a:rPr lang="en-GB" sz="2800" b="1" kern="0" dirty="0">
                <a:solidFill>
                  <a:schemeClr val="bg1"/>
                </a:solidFill>
                <a:latin typeface="Times New Roman" pitchFamily="18" charset="0"/>
                <a:cs typeface="Times New Roman" pitchFamily="18" charset="0"/>
              </a:rPr>
              <a:t>H</a:t>
            </a:r>
            <a:r>
              <a:rPr lang="en-GB" sz="2800" kern="0" dirty="0">
                <a:solidFill>
                  <a:schemeClr val="bg1"/>
                </a:solidFill>
                <a:latin typeface="Times New Roman" pitchFamily="18" charset="0"/>
                <a:cs typeface="Times New Roman" pitchFamily="18" charset="0"/>
              </a:rPr>
              <a:t>) </a:t>
            </a:r>
            <a:r>
              <a:rPr lang="en-GB" sz="2400" kern="0" dirty="0">
                <a:solidFill>
                  <a:schemeClr val="bg1"/>
                </a:solidFill>
                <a:latin typeface="Times New Roman" pitchFamily="18" charset="0"/>
                <a:cs typeface="Times New Roman" pitchFamily="18" charset="0"/>
              </a:rPr>
              <a:t> </a:t>
            </a:r>
            <a:r>
              <a:rPr lang="en-GB" sz="2800" kern="0" dirty="0">
                <a:solidFill>
                  <a:schemeClr val="bg1"/>
                </a:solidFill>
                <a:latin typeface="Times New Roman" pitchFamily="18" charset="0"/>
                <a:cs typeface="Times New Roman" pitchFamily="18" charset="0"/>
              </a:rPr>
              <a:t>+    N </a:t>
            </a:r>
            <a:r>
              <a:rPr lang="en-GB" sz="2800" kern="0" dirty="0">
                <a:solidFill>
                  <a:schemeClr val="bg1"/>
                </a:solidFill>
                <a:latin typeface="Times New Roman" pitchFamily="18" charset="0"/>
                <a:cs typeface="Times New Roman" pitchFamily="18" charset="0"/>
                <a:sym typeface="Symbol" pitchFamily="18" charset="2"/>
              </a:rPr>
              <a:t></a:t>
            </a:r>
            <a:r>
              <a:rPr lang="en-GB" sz="2800" i="1" kern="0" baseline="-25000" dirty="0">
                <a:solidFill>
                  <a:schemeClr val="bg1"/>
                </a:solidFill>
                <a:latin typeface="Times New Roman" pitchFamily="18" charset="0"/>
                <a:cs typeface="Times New Roman" pitchFamily="18" charset="0"/>
              </a:rPr>
              <a:t>n</a:t>
            </a:r>
            <a:r>
              <a:rPr lang="en-GB" sz="2800" kern="0" dirty="0">
                <a:solidFill>
                  <a:schemeClr val="bg1"/>
                </a:solidFill>
                <a:latin typeface="Times New Roman" pitchFamily="18" charset="0"/>
                <a:cs typeface="Times New Roman" pitchFamily="18" charset="0"/>
              </a:rPr>
              <a:t> </a:t>
            </a:r>
            <a:r>
              <a:rPr lang="en-GB" sz="2800" kern="0" dirty="0">
                <a:solidFill>
                  <a:schemeClr val="bg1"/>
                </a:solidFill>
                <a:latin typeface="Times New Roman" pitchFamily="18" charset="0"/>
                <a:cs typeface="Times New Roman" pitchFamily="18" charset="0"/>
                <a:sym typeface="Symbol"/>
              </a:rPr>
              <a:t></a:t>
            </a:r>
            <a:r>
              <a:rPr lang="en-GB" sz="2800" i="1" kern="0" baseline="-25000" dirty="0">
                <a:solidFill>
                  <a:schemeClr val="bg1"/>
                </a:solidFill>
                <a:latin typeface="Times New Roman" pitchFamily="18" charset="0"/>
                <a:cs typeface="Times New Roman" pitchFamily="18" charset="0"/>
              </a:rPr>
              <a:t>n</a:t>
            </a:r>
            <a:r>
              <a:rPr lang="en-GB" sz="2800" kern="0" dirty="0">
                <a:solidFill>
                  <a:schemeClr val="bg1"/>
                </a:solidFill>
                <a:latin typeface="Times New Roman" pitchFamily="18" charset="0"/>
                <a:cs typeface="Times New Roman" pitchFamily="18" charset="0"/>
              </a:rPr>
              <a:t> exp{2</a:t>
            </a:r>
            <a:r>
              <a:rPr lang="en-GB" sz="2800" i="1" kern="0" dirty="0">
                <a:solidFill>
                  <a:schemeClr val="bg1"/>
                </a:solidFill>
                <a:latin typeface="Times New Roman" pitchFamily="18" charset="0"/>
                <a:cs typeface="Times New Roman" pitchFamily="18" charset="0"/>
                <a:sym typeface="Symbol"/>
              </a:rPr>
              <a:t></a:t>
            </a:r>
            <a:r>
              <a:rPr lang="en-GB" sz="2800" i="1" kern="0" dirty="0">
                <a:solidFill>
                  <a:schemeClr val="bg1"/>
                </a:solidFill>
                <a:latin typeface="Times New Roman" pitchFamily="18" charset="0"/>
                <a:cs typeface="Times New Roman" pitchFamily="18" charset="0"/>
              </a:rPr>
              <a:t>i</a:t>
            </a:r>
            <a:r>
              <a:rPr lang="en-GB" sz="2800" kern="0" dirty="0">
                <a:solidFill>
                  <a:schemeClr val="bg1"/>
                </a:solidFill>
                <a:latin typeface="Times New Roman" pitchFamily="18" charset="0"/>
                <a:cs typeface="Times New Roman" pitchFamily="18" charset="0"/>
              </a:rPr>
              <a:t> </a:t>
            </a:r>
            <a:r>
              <a:rPr lang="en-GB" sz="2800" b="1" kern="0" dirty="0">
                <a:solidFill>
                  <a:schemeClr val="bg1"/>
                </a:solidFill>
                <a:latin typeface="Times New Roman" pitchFamily="18" charset="0"/>
                <a:cs typeface="Times New Roman" pitchFamily="18" charset="0"/>
              </a:rPr>
              <a:t>s </a:t>
            </a:r>
            <a:r>
              <a:rPr lang="en-GB" sz="2800" b="1" kern="0" dirty="0" err="1">
                <a:solidFill>
                  <a:schemeClr val="bg1"/>
                </a:solidFill>
                <a:latin typeface="Times New Roman" pitchFamily="18" charset="0"/>
                <a:cs typeface="Times New Roman" pitchFamily="18" charset="0"/>
              </a:rPr>
              <a:t>R</a:t>
            </a:r>
            <a:r>
              <a:rPr lang="en-GB" sz="2800" i="1" kern="0" baseline="-25000" dirty="0" err="1">
                <a:solidFill>
                  <a:schemeClr val="bg1"/>
                </a:solidFill>
                <a:latin typeface="Times New Roman" pitchFamily="18" charset="0"/>
                <a:cs typeface="Times New Roman" pitchFamily="18" charset="0"/>
              </a:rPr>
              <a:t>n</a:t>
            </a:r>
            <a:r>
              <a:rPr lang="en-GB" sz="2800" kern="0" dirty="0">
                <a:solidFill>
                  <a:schemeClr val="bg1"/>
                </a:solidFill>
                <a:latin typeface="Times New Roman" pitchFamily="18" charset="0"/>
                <a:cs typeface="Times New Roman" pitchFamily="18" charset="0"/>
              </a:rPr>
              <a:t>}</a:t>
            </a:r>
          </a:p>
          <a:p>
            <a:pPr fontAlgn="auto">
              <a:lnSpc>
                <a:spcPct val="150000"/>
              </a:lnSpc>
              <a:spcBef>
                <a:spcPts val="0"/>
              </a:spcBef>
              <a:spcAft>
                <a:spcPts val="0"/>
              </a:spcAft>
              <a:defRPr/>
            </a:pPr>
            <a:r>
              <a:rPr lang="en-GB" sz="2400" kern="0" dirty="0">
                <a:solidFill>
                  <a:srgbClr val="FFFF00"/>
                </a:solidFill>
                <a:latin typeface="Times New Roman" pitchFamily="18" charset="0"/>
                <a:cs typeface="Times New Roman" pitchFamily="18" charset="0"/>
              </a:rPr>
              <a:t>In the last expression, we have made the approximation </a:t>
            </a:r>
            <a:r>
              <a:rPr lang="en-GB" sz="2400" i="1" kern="0" dirty="0">
                <a:solidFill>
                  <a:schemeClr val="bg1"/>
                </a:solidFill>
                <a:latin typeface="Times New Roman" pitchFamily="18" charset="0"/>
                <a:cs typeface="Times New Roman" pitchFamily="18" charset="0"/>
              </a:rPr>
              <a:t>A</a:t>
            </a:r>
            <a:r>
              <a:rPr lang="en-GB" sz="2400" i="1" kern="0" baseline="-25000" dirty="0">
                <a:solidFill>
                  <a:schemeClr val="bg1"/>
                </a:solidFill>
                <a:latin typeface="Times New Roman" pitchFamily="18" charset="0"/>
                <a:cs typeface="Times New Roman" pitchFamily="18" charset="0"/>
              </a:rPr>
              <a:t>S</a:t>
            </a:r>
            <a:r>
              <a:rPr lang="en-GB" sz="2400" kern="0" dirty="0">
                <a:solidFill>
                  <a:schemeClr val="bg1"/>
                </a:solidFill>
                <a:latin typeface="Times New Roman" pitchFamily="18" charset="0"/>
                <a:cs typeface="Times New Roman" pitchFamily="18" charset="0"/>
              </a:rPr>
              <a:t>(</a:t>
            </a:r>
            <a:r>
              <a:rPr lang="en-GB" sz="2400" b="1" kern="0" dirty="0" err="1">
                <a:solidFill>
                  <a:schemeClr val="bg1"/>
                </a:solidFill>
                <a:latin typeface="Times New Roman" pitchFamily="18" charset="0"/>
                <a:cs typeface="Times New Roman" pitchFamily="18" charset="0"/>
              </a:rPr>
              <a:t>R</a:t>
            </a:r>
            <a:r>
              <a:rPr lang="en-GB" sz="2400" kern="0" baseline="-25000" dirty="0" err="1">
                <a:solidFill>
                  <a:schemeClr val="bg1"/>
                </a:solidFill>
                <a:latin typeface="Times New Roman" pitchFamily="18" charset="0"/>
                <a:cs typeface="Times New Roman" pitchFamily="18" charset="0"/>
              </a:rPr>
              <a:t>n</a:t>
            </a:r>
            <a:r>
              <a:rPr lang="en-GB" sz="2400" kern="0" dirty="0">
                <a:solidFill>
                  <a:schemeClr val="bg1"/>
                </a:solidFill>
                <a:latin typeface="Times New Roman" pitchFamily="18" charset="0"/>
                <a:cs typeface="Times New Roman" pitchFamily="18" charset="0"/>
              </a:rPr>
              <a:t>)=1 </a:t>
            </a:r>
            <a:r>
              <a:rPr lang="en-GB" sz="2400" kern="0" dirty="0">
                <a:solidFill>
                  <a:srgbClr val="FFFF00"/>
                </a:solidFill>
                <a:latin typeface="Times New Roman" pitchFamily="18" charset="0"/>
                <a:cs typeface="Times New Roman" pitchFamily="18" charset="0"/>
              </a:rPr>
              <a:t>because </a:t>
            </a:r>
            <a:r>
              <a:rPr lang="en-GB" sz="2400" kern="0" dirty="0">
                <a:solidFill>
                  <a:schemeClr val="bg1"/>
                </a:solidFill>
                <a:latin typeface="Times New Roman" pitchFamily="18" charset="0"/>
                <a:cs typeface="Times New Roman" pitchFamily="18" charset="0"/>
                <a:sym typeface="Symbol"/>
              </a:rPr>
              <a:t></a:t>
            </a:r>
            <a:r>
              <a:rPr lang="en-GB" sz="2400" i="1" kern="0" baseline="-25000" dirty="0">
                <a:solidFill>
                  <a:schemeClr val="bg1"/>
                </a:solidFill>
                <a:latin typeface="Times New Roman" pitchFamily="18" charset="0"/>
                <a:cs typeface="Times New Roman" pitchFamily="18" charset="0"/>
              </a:rPr>
              <a:t>n</a:t>
            </a:r>
            <a:r>
              <a:rPr lang="en-GB" sz="2400" kern="0" dirty="0">
                <a:solidFill>
                  <a:schemeClr val="bg1"/>
                </a:solidFill>
                <a:latin typeface="Times New Roman" pitchFamily="18" charset="0"/>
                <a:cs typeface="Times New Roman" pitchFamily="18" charset="0"/>
              </a:rPr>
              <a:t> </a:t>
            </a:r>
            <a:r>
              <a:rPr lang="en-GB" sz="2400" kern="0" dirty="0">
                <a:solidFill>
                  <a:srgbClr val="FFFF00"/>
                </a:solidFill>
                <a:latin typeface="Times New Roman" pitchFamily="18" charset="0"/>
                <a:cs typeface="Times New Roman" pitchFamily="18" charset="0"/>
              </a:rPr>
              <a:t>decreases with n much faster than </a:t>
            </a:r>
            <a:r>
              <a:rPr lang="en-GB" sz="2400" i="1" kern="0" dirty="0">
                <a:solidFill>
                  <a:schemeClr val="bg1"/>
                </a:solidFill>
                <a:latin typeface="Times New Roman" pitchFamily="18" charset="0"/>
                <a:cs typeface="Times New Roman" pitchFamily="18" charset="0"/>
              </a:rPr>
              <a:t>A</a:t>
            </a:r>
            <a:r>
              <a:rPr lang="en-GB" sz="2400" i="1" kern="0" baseline="-25000" dirty="0">
                <a:solidFill>
                  <a:schemeClr val="bg1"/>
                </a:solidFill>
                <a:latin typeface="Times New Roman" pitchFamily="18" charset="0"/>
                <a:cs typeface="Times New Roman" pitchFamily="18" charset="0"/>
              </a:rPr>
              <a:t>S</a:t>
            </a:r>
            <a:r>
              <a:rPr lang="en-GB" sz="2400" kern="0" dirty="0">
                <a:solidFill>
                  <a:schemeClr val="bg1"/>
                </a:solidFill>
                <a:latin typeface="Times New Roman" pitchFamily="18" charset="0"/>
                <a:cs typeface="Times New Roman" pitchFamily="18" charset="0"/>
              </a:rPr>
              <a:t>(</a:t>
            </a:r>
            <a:r>
              <a:rPr lang="en-GB" sz="2400" b="1" kern="0" dirty="0" err="1">
                <a:solidFill>
                  <a:schemeClr val="bg1"/>
                </a:solidFill>
                <a:latin typeface="Times New Roman" pitchFamily="18" charset="0"/>
                <a:cs typeface="Times New Roman" pitchFamily="18" charset="0"/>
              </a:rPr>
              <a:t>R</a:t>
            </a:r>
            <a:r>
              <a:rPr lang="en-GB" sz="2400" kern="0" baseline="-25000" dirty="0" err="1">
                <a:solidFill>
                  <a:schemeClr val="bg1"/>
                </a:solidFill>
                <a:latin typeface="Times New Roman" pitchFamily="18" charset="0"/>
                <a:cs typeface="Times New Roman" pitchFamily="18" charset="0"/>
              </a:rPr>
              <a:t>n</a:t>
            </a:r>
            <a:r>
              <a:rPr lang="en-GB" sz="2400" kern="0" dirty="0">
                <a:solidFill>
                  <a:schemeClr val="bg1"/>
                </a:solidFill>
                <a:latin typeface="Times New Roman" pitchFamily="18" charset="0"/>
                <a:cs typeface="Times New Roman" pitchFamily="18" charset="0"/>
              </a:rPr>
              <a:t>)</a:t>
            </a:r>
            <a:r>
              <a:rPr lang="en-GB" sz="2400" kern="0" dirty="0">
                <a:solidFill>
                  <a:srgbClr val="FFFF00"/>
                </a:solidFill>
                <a:latin typeface="Times New Roman" pitchFamily="18" charset="0"/>
                <a:cs typeface="Times New Roman" pitchFamily="18" charset="0"/>
              </a:rPr>
              <a:t>.</a:t>
            </a:r>
          </a:p>
        </p:txBody>
      </p:sp>
      <p:sp>
        <p:nvSpPr>
          <p:cNvPr id="46087" name="Oval 3"/>
          <p:cNvSpPr>
            <a:spLocks noChangeArrowheads="1"/>
          </p:cNvSpPr>
          <p:nvPr/>
        </p:nvSpPr>
        <p:spPr bwMode="auto">
          <a:xfrm>
            <a:off x="1116013" y="3644900"/>
            <a:ext cx="2209800" cy="609600"/>
          </a:xfrm>
          <a:prstGeom prst="ellipse">
            <a:avLst/>
          </a:prstGeom>
          <a:noFill/>
          <a:ln w="38100">
            <a:solidFill>
              <a:srgbClr val="FFC000"/>
            </a:solidFill>
            <a:round/>
            <a:headEnd/>
            <a:tailEnd/>
          </a:ln>
        </p:spPr>
        <p:txBody>
          <a:bodyPr wrap="none" anchor="ctr"/>
          <a:lstStyle/>
          <a:p>
            <a:endParaRPr lang="en-GB"/>
          </a:p>
        </p:txBody>
      </p:sp>
      <p:sp>
        <p:nvSpPr>
          <p:cNvPr id="46088" name="Oval 3"/>
          <p:cNvSpPr>
            <a:spLocks noChangeArrowheads="1"/>
          </p:cNvSpPr>
          <p:nvPr/>
        </p:nvSpPr>
        <p:spPr bwMode="auto">
          <a:xfrm>
            <a:off x="5724525" y="3644900"/>
            <a:ext cx="2209800" cy="609600"/>
          </a:xfrm>
          <a:prstGeom prst="ellipse">
            <a:avLst/>
          </a:prstGeom>
          <a:noFill/>
          <a:ln w="38100">
            <a:solidFill>
              <a:srgbClr val="FFC000"/>
            </a:solidFill>
            <a:round/>
            <a:headEnd/>
            <a:tailEnd/>
          </a:ln>
        </p:spPr>
        <p:txBody>
          <a:bodyPr wrap="none" anchor="ctr"/>
          <a:lstStyle/>
          <a:p>
            <a:endParaRPr lang="en-GB"/>
          </a:p>
        </p:txBody>
      </p:sp>
      <p:sp>
        <p:nvSpPr>
          <p:cNvPr id="46089" name="Rectangle 5"/>
          <p:cNvSpPr>
            <a:spLocks noChangeArrowheads="1"/>
          </p:cNvSpPr>
          <p:nvPr/>
        </p:nvSpPr>
        <p:spPr bwMode="auto">
          <a:xfrm>
            <a:off x="684213" y="4868863"/>
            <a:ext cx="3733800" cy="693737"/>
          </a:xfrm>
          <a:prstGeom prst="rect">
            <a:avLst/>
          </a:prstGeom>
          <a:noFill/>
          <a:ln w="38100">
            <a:solidFill>
              <a:srgbClr val="FFC000"/>
            </a:solidFill>
            <a:miter lim="800000"/>
            <a:headEnd/>
            <a:tailEnd/>
          </a:ln>
        </p:spPr>
        <p:txBody>
          <a:bodyPr wrap="none" anchor="ctr"/>
          <a:lstStyle/>
          <a:p>
            <a:endParaRPr lang="en-GB"/>
          </a:p>
        </p:txBody>
      </p:sp>
      <p:sp>
        <p:nvSpPr>
          <p:cNvPr id="46090" name="Rectangle 5"/>
          <p:cNvSpPr>
            <a:spLocks noChangeArrowheads="1"/>
          </p:cNvSpPr>
          <p:nvPr/>
        </p:nvSpPr>
        <p:spPr bwMode="auto">
          <a:xfrm>
            <a:off x="4787900" y="4868863"/>
            <a:ext cx="3733800" cy="693737"/>
          </a:xfrm>
          <a:prstGeom prst="rect">
            <a:avLst/>
          </a:prstGeom>
          <a:noFill/>
          <a:ln w="38100">
            <a:solidFill>
              <a:srgbClr val="FFC000"/>
            </a:solidFill>
            <a:miter lim="800000"/>
            <a:headEnd/>
            <a:tailEnd/>
          </a:ln>
        </p:spPr>
        <p:txBody>
          <a:bodyPr wrap="none" anchor="ctr"/>
          <a:lstStyle/>
          <a:p>
            <a:endParaRPr lang="en-GB"/>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DAD91729-ECF1-44E9-B441-F41C037F4829}" type="slidenum">
              <a:rPr lang="en-US" b="1" smtClean="0">
                <a:solidFill>
                  <a:schemeClr val="bg1"/>
                </a:solidFill>
              </a:rPr>
              <a:pPr algn="l" fontAlgn="base">
                <a:spcBef>
                  <a:spcPct val="0"/>
                </a:spcBef>
                <a:spcAft>
                  <a:spcPct val="0"/>
                </a:spcAft>
                <a:defRPr/>
              </a:pPr>
              <a:t>9</a:t>
            </a:fld>
            <a:endParaRPr lang="en-US" b="1" dirty="0" smtClean="0">
              <a:solidFill>
                <a:schemeClr val="bg1"/>
              </a:solidFill>
            </a:endParaRPr>
          </a:p>
        </p:txBody>
      </p:sp>
      <p:sp>
        <p:nvSpPr>
          <p:cNvPr id="5" name="Text Box 2"/>
          <p:cNvSpPr txBox="1">
            <a:spLocks noChangeArrowheads="1"/>
          </p:cNvSpPr>
          <p:nvPr/>
        </p:nvSpPr>
        <p:spPr bwMode="auto">
          <a:xfrm>
            <a:off x="250825" y="188913"/>
            <a:ext cx="8137525" cy="792162"/>
          </a:xfrm>
          <a:prstGeom prst="rect">
            <a:avLst/>
          </a:prstGeom>
          <a:noFill/>
          <a:ln w="9525">
            <a:noFill/>
            <a:miter lim="800000"/>
            <a:headEnd/>
            <a:tailEnd/>
          </a:ln>
        </p:spPr>
        <p:txBody>
          <a:bodyPr lIns="0" rIns="0" bIns="0" anchor="b"/>
          <a:lstStyle/>
          <a:p>
            <a:pPr eaLnBrk="0" hangingPunct="0">
              <a:spcBef>
                <a:spcPct val="50000"/>
              </a:spcBef>
              <a:defRPr/>
            </a:pPr>
            <a:r>
              <a:rPr lang="en-GB" sz="3600" b="1" dirty="0">
                <a:solidFill>
                  <a:srgbClr val="FFFF00"/>
                </a:solidFill>
                <a:latin typeface="+mj-lt"/>
                <a:ea typeface="+mj-ea"/>
                <a:cs typeface="+mj-cs"/>
              </a:rPr>
              <a:t>Strained Crystals</a:t>
            </a:r>
          </a:p>
        </p:txBody>
      </p:sp>
      <p:sp>
        <p:nvSpPr>
          <p:cNvPr id="15" name="Date Placeholder 14"/>
          <p:cNvSpPr>
            <a:spLocks noGrp="1"/>
          </p:cNvSpPr>
          <p:nvPr>
            <p:ph type="dt" sz="quarter" idx="10"/>
          </p:nvPr>
        </p:nvSpPr>
        <p:spPr/>
        <p:txBody>
          <a:bodyPr/>
          <a:lstStyle/>
          <a:p>
            <a:pPr>
              <a:defRPr/>
            </a:pPr>
            <a:fld id="{F6506F07-6162-46F3-B836-4A76C23BD09B}" type="datetime1">
              <a:rPr lang="en-GB"/>
              <a:pPr>
                <a:defRPr/>
              </a:pPr>
              <a:t>01/10/2015</a:t>
            </a:fld>
            <a:endParaRPr lang="en-US" dirty="0"/>
          </a:p>
        </p:txBody>
      </p:sp>
      <p:sp>
        <p:nvSpPr>
          <p:cNvPr id="6154" name="Text Box 4098"/>
          <p:cNvSpPr txBox="1">
            <a:spLocks noChangeArrowheads="1"/>
          </p:cNvSpPr>
          <p:nvPr/>
        </p:nvSpPr>
        <p:spPr bwMode="auto">
          <a:xfrm>
            <a:off x="250825" y="981075"/>
            <a:ext cx="8359775" cy="954088"/>
          </a:xfrm>
          <a:prstGeom prst="rect">
            <a:avLst/>
          </a:prstGeom>
          <a:noFill/>
          <a:ln w="12700">
            <a:noFill/>
            <a:miter lim="800000"/>
            <a:headEnd/>
            <a:tailEnd/>
          </a:ln>
        </p:spPr>
        <p:txBody>
          <a:bodyPr anchor="ctr">
            <a:spAutoFit/>
          </a:bodyPr>
          <a:lstStyle/>
          <a:p>
            <a:r>
              <a:rPr lang="en-GB" sz="2800" b="1">
                <a:solidFill>
                  <a:srgbClr val="FFFF00"/>
                </a:solidFill>
              </a:rPr>
              <a:t>A crystal is said to be “strained” if the structure factor of the cell</a:t>
            </a:r>
            <a:r>
              <a:rPr lang="en-GB" sz="2800" b="1" i="1">
                <a:solidFill>
                  <a:srgbClr val="FFFF00"/>
                </a:solidFill>
              </a:rPr>
              <a:t> m </a:t>
            </a:r>
            <a:r>
              <a:rPr lang="en-GB" sz="2800" b="1">
                <a:solidFill>
                  <a:srgbClr val="FFFF00"/>
                </a:solidFill>
              </a:rPr>
              <a:t>can be written in the form:</a:t>
            </a:r>
          </a:p>
        </p:txBody>
      </p:sp>
      <p:graphicFrame>
        <p:nvGraphicFramePr>
          <p:cNvPr id="6146" name="Object 4100"/>
          <p:cNvGraphicFramePr>
            <a:graphicFrameLocks noChangeAspect="1"/>
          </p:cNvGraphicFramePr>
          <p:nvPr/>
        </p:nvGraphicFramePr>
        <p:xfrm>
          <a:off x="827088" y="3860800"/>
          <a:ext cx="7156450" cy="873125"/>
        </p:xfrm>
        <a:graphic>
          <a:graphicData uri="http://schemas.openxmlformats.org/presentationml/2006/ole">
            <mc:AlternateContent xmlns:mc="http://schemas.openxmlformats.org/markup-compatibility/2006">
              <mc:Choice xmlns:v="urn:schemas-microsoft-com:vml" Requires="v">
                <p:oleObj spid="_x0000_s6488" name="Equation" r:id="rId4" imgW="2806560" imgH="342720" progId="Equation.DSMT4">
                  <p:embed/>
                </p:oleObj>
              </mc:Choice>
              <mc:Fallback>
                <p:oleObj name="Equation" r:id="rId4" imgW="2806560" imgH="342720" progId="Equation.DSMT4">
                  <p:embed/>
                  <p:pic>
                    <p:nvPicPr>
                      <p:cNvPr id="0" name="Object 41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088" y="3860800"/>
                        <a:ext cx="7156450" cy="873125"/>
                      </a:xfrm>
                      <a:prstGeom prst="rect">
                        <a:avLst/>
                      </a:prstGeom>
                      <a:solidFill>
                        <a:srgbClr val="FFFF99"/>
                      </a:solidFill>
                      <a:ln w="38100">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7" name="Object 4102"/>
          <p:cNvGraphicFramePr>
            <a:graphicFrameLocks noChangeAspect="1"/>
          </p:cNvGraphicFramePr>
          <p:nvPr/>
        </p:nvGraphicFramePr>
        <p:xfrm>
          <a:off x="82550" y="5157788"/>
          <a:ext cx="9020175" cy="971550"/>
        </p:xfrm>
        <a:graphic>
          <a:graphicData uri="http://schemas.openxmlformats.org/presentationml/2006/ole">
            <mc:AlternateContent xmlns:mc="http://schemas.openxmlformats.org/markup-compatibility/2006">
              <mc:Choice xmlns:v="urn:schemas-microsoft-com:vml" Requires="v">
                <p:oleObj spid="_x0000_s6489" name="Equation" r:id="rId6" imgW="3784320" imgH="342720" progId="Equation.DSMT4">
                  <p:embed/>
                </p:oleObj>
              </mc:Choice>
              <mc:Fallback>
                <p:oleObj name="Equation" r:id="rId6" imgW="3784320" imgH="342720" progId="Equation.DSMT4">
                  <p:embed/>
                  <p:pic>
                    <p:nvPicPr>
                      <p:cNvPr id="0" name="Object 41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550" y="5157788"/>
                        <a:ext cx="9020175" cy="971550"/>
                      </a:xfrm>
                      <a:prstGeom prst="rect">
                        <a:avLst/>
                      </a:prstGeom>
                      <a:solidFill>
                        <a:srgbClr val="FFFF99"/>
                      </a:solidFill>
                      <a:ln w="38100">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8" name="Object 4104"/>
          <p:cNvGraphicFramePr>
            <a:graphicFrameLocks noChangeAspect="1"/>
          </p:cNvGraphicFramePr>
          <p:nvPr/>
        </p:nvGraphicFramePr>
        <p:xfrm>
          <a:off x="3419475" y="2924175"/>
          <a:ext cx="5497513" cy="620713"/>
        </p:xfrm>
        <a:graphic>
          <a:graphicData uri="http://schemas.openxmlformats.org/presentationml/2006/ole">
            <mc:AlternateContent xmlns:mc="http://schemas.openxmlformats.org/markup-compatibility/2006">
              <mc:Choice xmlns:v="urn:schemas-microsoft-com:vml" Requires="v">
                <p:oleObj spid="_x0000_s6490" name="Equation" r:id="rId8" imgW="2247840" imgH="253800" progId="Equation.DSMT4">
                  <p:embed/>
                </p:oleObj>
              </mc:Choice>
              <mc:Fallback>
                <p:oleObj name="Equation" r:id="rId8" imgW="2247840" imgH="253800" progId="Equation.DSMT4">
                  <p:embed/>
                  <p:pic>
                    <p:nvPicPr>
                      <p:cNvPr id="0" name="Object 410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19475" y="2924175"/>
                        <a:ext cx="5497513" cy="620713"/>
                      </a:xfrm>
                      <a:prstGeom prst="rect">
                        <a:avLst/>
                      </a:prstGeom>
                      <a:solidFill>
                        <a:srgbClr val="FFFF99"/>
                      </a:solidFill>
                      <a:ln>
                        <a:noFill/>
                      </a:ln>
                      <a:effectLst/>
                      <a:extLs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9" name="Object 4105"/>
          <p:cNvGraphicFramePr>
            <a:graphicFrameLocks noChangeAspect="1"/>
          </p:cNvGraphicFramePr>
          <p:nvPr/>
        </p:nvGraphicFramePr>
        <p:xfrm>
          <a:off x="1143000" y="1916113"/>
          <a:ext cx="6653213" cy="936823"/>
        </p:xfrm>
        <a:graphic>
          <a:graphicData uri="http://schemas.openxmlformats.org/presentationml/2006/ole">
            <mc:AlternateContent xmlns:mc="http://schemas.openxmlformats.org/markup-compatibility/2006">
              <mc:Choice xmlns:v="urn:schemas-microsoft-com:vml" Requires="v">
                <p:oleObj spid="_x0000_s6491" name="Equation" r:id="rId10" imgW="2730240" imgH="457200" progId="Equation.DSMT4">
                  <p:embed/>
                </p:oleObj>
              </mc:Choice>
              <mc:Fallback>
                <p:oleObj name="Equation" r:id="rId10" imgW="2730240" imgH="457200" progId="Equation.DSMT4">
                  <p:embed/>
                  <p:pic>
                    <p:nvPicPr>
                      <p:cNvPr id="0" name="Object 410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43000" y="1916113"/>
                        <a:ext cx="6653213" cy="936823"/>
                      </a:xfrm>
                      <a:prstGeom prst="rect">
                        <a:avLst/>
                      </a:prstGeom>
                      <a:solidFill>
                        <a:srgbClr val="FFFF99"/>
                      </a:solidFill>
                      <a:ln>
                        <a:noFill/>
                      </a:ln>
                      <a:effectLst/>
                      <a:extLs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55" name="Text Box 4106"/>
          <p:cNvSpPr txBox="1">
            <a:spLocks noChangeArrowheads="1"/>
          </p:cNvSpPr>
          <p:nvPr/>
        </p:nvSpPr>
        <p:spPr bwMode="auto">
          <a:xfrm>
            <a:off x="161925" y="2971800"/>
            <a:ext cx="3657600" cy="461963"/>
          </a:xfrm>
          <a:prstGeom prst="rect">
            <a:avLst/>
          </a:prstGeom>
          <a:noFill/>
          <a:ln w="12700">
            <a:noFill/>
            <a:miter lim="800000"/>
            <a:headEnd/>
            <a:tailEnd/>
          </a:ln>
        </p:spPr>
        <p:txBody>
          <a:bodyPr anchor="ctr">
            <a:spAutoFit/>
          </a:bodyPr>
          <a:lstStyle/>
          <a:p>
            <a:r>
              <a:rPr lang="en-GB" sz="2400" b="1">
                <a:solidFill>
                  <a:srgbClr val="FFFF00"/>
                </a:solidFill>
              </a:rPr>
              <a:t>Defining the quantity:</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500063" y="0"/>
            <a:ext cx="7858125" cy="785813"/>
          </a:xfrm>
          <a:prstGeom prst="rect">
            <a:avLst/>
          </a:prstGeom>
          <a:noFill/>
          <a:ln w="9525">
            <a:noFill/>
            <a:miter lim="800000"/>
            <a:headEnd/>
            <a:tailEnd/>
          </a:ln>
        </p:spPr>
        <p:txBody>
          <a:bodyPr lIns="0" rIns="0" bIns="0" anchor="b"/>
          <a:lstStyle/>
          <a:p>
            <a:pPr eaLnBrk="0" hangingPunct="0">
              <a:spcBef>
                <a:spcPct val="50000"/>
              </a:spcBef>
              <a:defRPr/>
            </a:pPr>
            <a:r>
              <a:rPr lang="en-GB" sz="3600" b="1" dirty="0">
                <a:solidFill>
                  <a:srgbClr val="FFFF00"/>
                </a:solidFill>
                <a:latin typeface="+mj-lt"/>
                <a:ea typeface="+mj-ea"/>
                <a:cs typeface="+mj-cs"/>
              </a:rPr>
              <a:t>Strain effects in reciprocal space</a:t>
            </a:r>
          </a:p>
        </p:txBody>
      </p:sp>
      <p:graphicFrame>
        <p:nvGraphicFramePr>
          <p:cNvPr id="7170" name="Object 3"/>
          <p:cNvGraphicFramePr>
            <a:graphicFrameLocks noChangeAspect="1"/>
          </p:cNvGraphicFramePr>
          <p:nvPr/>
        </p:nvGraphicFramePr>
        <p:xfrm>
          <a:off x="166688" y="1295400"/>
          <a:ext cx="4191000" cy="4419600"/>
        </p:xfrm>
        <a:graphic>
          <a:graphicData uri="http://schemas.openxmlformats.org/presentationml/2006/ole">
            <mc:AlternateContent xmlns:mc="http://schemas.openxmlformats.org/markup-compatibility/2006">
              <mc:Choice xmlns:v="urn:schemas-microsoft-com:vml" Requires="v">
                <p:oleObj spid="_x0000_s7255" name="Bitmap Image" r:id="rId4" imgW="4420217" imgH="4667902" progId="PBrush">
                  <p:embed/>
                </p:oleObj>
              </mc:Choice>
              <mc:Fallback>
                <p:oleObj name="Bitmap Image" r:id="rId4" imgW="4420217" imgH="4667902" progId="PBrush">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688" y="1295400"/>
                        <a:ext cx="41910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72" name="Text Box 4"/>
          <p:cNvSpPr txBox="1">
            <a:spLocks noChangeArrowheads="1"/>
          </p:cNvSpPr>
          <p:nvPr/>
        </p:nvSpPr>
        <p:spPr bwMode="auto">
          <a:xfrm>
            <a:off x="4357688" y="928688"/>
            <a:ext cx="4572000" cy="4894262"/>
          </a:xfrm>
          <a:prstGeom prst="rect">
            <a:avLst/>
          </a:prstGeom>
          <a:noFill/>
          <a:ln w="9525">
            <a:noFill/>
            <a:miter lim="800000"/>
            <a:headEnd/>
            <a:tailEnd/>
          </a:ln>
        </p:spPr>
        <p:txBody>
          <a:bodyPr>
            <a:spAutoFit/>
          </a:bodyPr>
          <a:lstStyle/>
          <a:p>
            <a:r>
              <a:rPr lang="en-GB" sz="2400">
                <a:solidFill>
                  <a:srgbClr val="FFFF00"/>
                </a:solidFill>
                <a:latin typeface="Times New Roman" pitchFamily="18" charset="0"/>
              </a:rPr>
              <a:t>The interpretation of the peak shape in the case of strains is not so straightforward as that of size because there are many possible physical origins for strain broadening:  dislocations, interstitials, vacancies, compositional fluctuations, etc. </a:t>
            </a:r>
          </a:p>
          <a:p>
            <a:endParaRPr lang="en-GB" sz="2400">
              <a:solidFill>
                <a:srgbClr val="FFFF00"/>
              </a:solidFill>
              <a:latin typeface="Times New Roman" pitchFamily="18" charset="0"/>
            </a:endParaRPr>
          </a:p>
          <a:p>
            <a:r>
              <a:rPr lang="en-GB" sz="2400">
                <a:solidFill>
                  <a:srgbClr val="FFFF00"/>
                </a:solidFill>
                <a:latin typeface="Times New Roman" pitchFamily="18" charset="0"/>
              </a:rPr>
              <a:t>The important point is that the peak shape and width depend on both the particular reflection and the direction in reciprocal space.</a:t>
            </a:r>
          </a:p>
        </p:txBody>
      </p:sp>
      <p:sp>
        <p:nvSpPr>
          <p:cNvPr id="7173" name="Text Box 5"/>
          <p:cNvSpPr txBox="1">
            <a:spLocks noChangeArrowheads="1"/>
          </p:cNvSpPr>
          <p:nvPr/>
        </p:nvSpPr>
        <p:spPr bwMode="auto">
          <a:xfrm>
            <a:off x="179388" y="5929313"/>
            <a:ext cx="8713787" cy="461962"/>
          </a:xfrm>
          <a:prstGeom prst="rect">
            <a:avLst/>
          </a:prstGeom>
          <a:noFill/>
          <a:ln w="9525">
            <a:noFill/>
            <a:miter lim="800000"/>
            <a:headEnd/>
            <a:tailEnd/>
          </a:ln>
        </p:spPr>
        <p:txBody>
          <a:bodyPr>
            <a:spAutoFit/>
          </a:bodyPr>
          <a:lstStyle/>
          <a:p>
            <a:r>
              <a:rPr lang="en-GB" sz="2400" b="1">
                <a:solidFill>
                  <a:srgbClr val="000000"/>
                </a:solidFill>
                <a:latin typeface="Times New Roman" pitchFamily="18" charset="0"/>
              </a:rPr>
              <a:t>Width of peaks increases in 2</a:t>
            </a:r>
            <a:r>
              <a:rPr lang="en-GB" sz="2400" b="1">
                <a:solidFill>
                  <a:srgbClr val="000000"/>
                </a:solidFill>
                <a:latin typeface="Times New Roman" pitchFamily="18" charset="0"/>
                <a:sym typeface="Symbol" pitchFamily="18" charset="2"/>
              </a:rPr>
              <a:t></a:t>
            </a:r>
            <a:r>
              <a:rPr lang="en-GB" sz="2400" b="1">
                <a:solidFill>
                  <a:srgbClr val="000000"/>
                </a:solidFill>
                <a:latin typeface="Times New Roman" pitchFamily="18" charset="0"/>
              </a:rPr>
              <a:t> space as tan</a:t>
            </a:r>
            <a:r>
              <a:rPr lang="en-GB" sz="2400" b="1">
                <a:solidFill>
                  <a:srgbClr val="000000"/>
                </a:solidFill>
                <a:latin typeface="Times New Roman" pitchFamily="18" charset="0"/>
                <a:sym typeface="Symbol" pitchFamily="18" charset="2"/>
              </a:rPr>
              <a:t> in most of the cases.</a:t>
            </a:r>
            <a:r>
              <a:rPr lang="en-GB" sz="2400">
                <a:solidFill>
                  <a:srgbClr val="000000"/>
                </a:solidFill>
                <a:latin typeface="Times New Roman" pitchFamily="18" charset="0"/>
                <a:sym typeface="Symbol" pitchFamily="18" charset="2"/>
              </a:rPr>
              <a:t> </a:t>
            </a:r>
          </a:p>
        </p:txBody>
      </p:sp>
      <p:sp>
        <p:nvSpPr>
          <p:cNvPr id="20"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6619A865-A8B3-41F9-AD8F-9D043D33FAD5}" type="slidenum">
              <a:rPr lang="en-US" b="1" smtClean="0">
                <a:solidFill>
                  <a:schemeClr val="bg1"/>
                </a:solidFill>
              </a:rPr>
              <a:pPr algn="l" fontAlgn="base">
                <a:spcBef>
                  <a:spcPct val="0"/>
                </a:spcBef>
                <a:spcAft>
                  <a:spcPct val="0"/>
                </a:spcAft>
                <a:defRPr/>
              </a:pPr>
              <a:t>10</a:t>
            </a:fld>
            <a:endParaRPr lang="en-US" b="1" dirty="0" smtClean="0">
              <a:solidFill>
                <a:schemeClr val="bg1"/>
              </a:solidFill>
            </a:endParaRPr>
          </a:p>
        </p:txBody>
      </p:sp>
      <p:sp>
        <p:nvSpPr>
          <p:cNvPr id="8" name="Date Placeholder 7"/>
          <p:cNvSpPr>
            <a:spLocks noGrp="1"/>
          </p:cNvSpPr>
          <p:nvPr>
            <p:ph type="dt" sz="quarter" idx="10"/>
          </p:nvPr>
        </p:nvSpPr>
        <p:spPr/>
        <p:txBody>
          <a:bodyPr/>
          <a:lstStyle/>
          <a:p>
            <a:pPr>
              <a:defRPr/>
            </a:pPr>
            <a:fld id="{C9962967-C239-464A-A9F8-306EC8E14860}" type="datetime1">
              <a:rPr lang="en-GB"/>
              <a:pPr>
                <a:defRPr/>
              </a:pPr>
              <a:t>01/10/2015</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1907704" y="404664"/>
            <a:ext cx="5040560" cy="566936"/>
          </a:xfrm>
          <a:prstGeom prst="rect">
            <a:avLst/>
          </a:prstGeom>
          <a:noFill/>
          <a:ln w="9525">
            <a:noFill/>
            <a:miter lim="800000"/>
            <a:headEnd/>
            <a:tailEnd/>
          </a:ln>
        </p:spPr>
        <p:txBody>
          <a:bodyPr lIns="0" rIns="0" bIns="0" anchor="b"/>
          <a:lstStyle/>
          <a:p>
            <a:pPr eaLnBrk="0" hangingPunct="0">
              <a:spcBef>
                <a:spcPct val="50000"/>
              </a:spcBef>
              <a:defRPr/>
            </a:pPr>
            <a:r>
              <a:rPr lang="en-GB" sz="3600" b="1" dirty="0" smtClean="0">
                <a:solidFill>
                  <a:srgbClr val="FFFF00"/>
                </a:solidFill>
                <a:latin typeface="+mj-lt"/>
                <a:ea typeface="+mj-ea"/>
                <a:cs typeface="+mj-cs"/>
              </a:rPr>
              <a:t>Powder peak profiles</a:t>
            </a:r>
            <a:endParaRPr lang="en-GB" sz="3600" b="1" dirty="0">
              <a:solidFill>
                <a:srgbClr val="FFFF00"/>
              </a:solidFill>
              <a:latin typeface="+mj-lt"/>
              <a:ea typeface="+mj-ea"/>
              <a:cs typeface="+mj-cs"/>
            </a:endParaRPr>
          </a:p>
        </p:txBody>
      </p:sp>
      <p:sp>
        <p:nvSpPr>
          <p:cNvPr id="8197" name="Text Box 2"/>
          <p:cNvSpPr txBox="1">
            <a:spLocks noChangeArrowheads="1"/>
          </p:cNvSpPr>
          <p:nvPr/>
        </p:nvSpPr>
        <p:spPr bwMode="auto">
          <a:xfrm>
            <a:off x="179388" y="1108596"/>
            <a:ext cx="8893175" cy="1384300"/>
          </a:xfrm>
          <a:prstGeom prst="rect">
            <a:avLst/>
          </a:prstGeom>
          <a:noFill/>
          <a:ln w="12700">
            <a:noFill/>
            <a:miter lim="800000"/>
            <a:headEnd/>
            <a:tailEnd/>
          </a:ln>
        </p:spPr>
        <p:txBody>
          <a:bodyPr anchor="ctr">
            <a:spAutoFit/>
          </a:bodyPr>
          <a:lstStyle/>
          <a:p>
            <a:pPr eaLnBrk="0" hangingPunct="0"/>
            <a:r>
              <a:rPr lang="en-GB" sz="2800" dirty="0">
                <a:solidFill>
                  <a:srgbClr val="FFFF00"/>
                </a:solidFill>
                <a:latin typeface="Times New Roman" pitchFamily="18" charset="0"/>
              </a:rPr>
              <a:t>For a powder (after spherical averaging), the total profile is a superposition of the profiles of the set of equivalent nodes and the distribution function for size and strain effects: </a:t>
            </a:r>
          </a:p>
        </p:txBody>
      </p:sp>
      <p:graphicFrame>
        <p:nvGraphicFramePr>
          <p:cNvPr id="8194" name="Object 4"/>
          <p:cNvGraphicFramePr>
            <a:graphicFrameLocks noChangeAspect="1"/>
          </p:cNvGraphicFramePr>
          <p:nvPr>
            <p:extLst>
              <p:ext uri="{D42A27DB-BD31-4B8C-83A1-F6EECF244321}">
                <p14:modId xmlns:p14="http://schemas.microsoft.com/office/powerpoint/2010/main" val="3656307373"/>
              </p:ext>
            </p:extLst>
          </p:nvPr>
        </p:nvGraphicFramePr>
        <p:xfrm>
          <a:off x="1187624" y="3933056"/>
          <a:ext cx="6492875" cy="963613"/>
        </p:xfrm>
        <a:graphic>
          <a:graphicData uri="http://schemas.openxmlformats.org/presentationml/2006/ole">
            <mc:AlternateContent xmlns:mc="http://schemas.openxmlformats.org/markup-compatibility/2006">
              <mc:Choice xmlns:v="urn:schemas-microsoft-com:vml" Requires="v">
                <p:oleObj spid="_x0000_s8440" name="Equation" r:id="rId4" imgW="2387520" imgH="355320" progId="Equation.DSMT4">
                  <p:embed/>
                </p:oleObj>
              </mc:Choice>
              <mc:Fallback>
                <p:oleObj name="Equation" r:id="rId4" imgW="2387520" imgH="35532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7624" y="3933056"/>
                        <a:ext cx="6492875" cy="963613"/>
                      </a:xfrm>
                      <a:prstGeom prst="rect">
                        <a:avLst/>
                      </a:prstGeom>
                      <a:solidFill>
                        <a:srgbClr val="FFFF99"/>
                      </a:solidFill>
                      <a:ln w="38100">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198" name="Text Box 5"/>
          <p:cNvSpPr txBox="1">
            <a:spLocks noChangeArrowheads="1"/>
          </p:cNvSpPr>
          <p:nvPr/>
        </p:nvSpPr>
        <p:spPr bwMode="auto">
          <a:xfrm>
            <a:off x="427348" y="3356992"/>
            <a:ext cx="4137025" cy="523875"/>
          </a:xfrm>
          <a:prstGeom prst="rect">
            <a:avLst/>
          </a:prstGeom>
          <a:noFill/>
          <a:ln w="9525">
            <a:noFill/>
            <a:miter lim="800000"/>
            <a:headEnd/>
            <a:tailEnd/>
          </a:ln>
        </p:spPr>
        <p:txBody>
          <a:bodyPr wrap="none">
            <a:spAutoFit/>
          </a:bodyPr>
          <a:lstStyle/>
          <a:p>
            <a:r>
              <a:rPr lang="en-GB" sz="2800" dirty="0">
                <a:solidFill>
                  <a:srgbClr val="FFFF00"/>
                </a:solidFill>
                <a:latin typeface="Times New Roman" pitchFamily="18" charset="0"/>
              </a:rPr>
              <a:t>Usual notation in literature:</a:t>
            </a:r>
          </a:p>
        </p:txBody>
      </p:sp>
      <p:graphicFrame>
        <p:nvGraphicFramePr>
          <p:cNvPr id="8195" name="Object 6"/>
          <p:cNvGraphicFramePr>
            <a:graphicFrameLocks noChangeAspect="1"/>
          </p:cNvGraphicFramePr>
          <p:nvPr>
            <p:extLst>
              <p:ext uri="{D42A27DB-BD31-4B8C-83A1-F6EECF244321}">
                <p14:modId xmlns:p14="http://schemas.microsoft.com/office/powerpoint/2010/main" val="4280375437"/>
              </p:ext>
            </p:extLst>
          </p:nvPr>
        </p:nvGraphicFramePr>
        <p:xfrm>
          <a:off x="2339752" y="2526904"/>
          <a:ext cx="3816424" cy="918137"/>
        </p:xfrm>
        <a:graphic>
          <a:graphicData uri="http://schemas.openxmlformats.org/presentationml/2006/ole">
            <mc:AlternateContent xmlns:mc="http://schemas.openxmlformats.org/markup-compatibility/2006">
              <mc:Choice xmlns:v="urn:schemas-microsoft-com:vml" Requires="v">
                <p:oleObj spid="_x0000_s8441" name="Equation" r:id="rId6" imgW="1473120" imgH="355320" progId="Equation.DSMT4">
                  <p:embed/>
                </p:oleObj>
              </mc:Choice>
              <mc:Fallback>
                <p:oleObj name="Equation" r:id="rId6" imgW="1473120" imgH="355320" progId="Equation.DSMT4">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39752" y="2526904"/>
                        <a:ext cx="3816424" cy="918137"/>
                      </a:xfrm>
                      <a:prstGeom prst="rect">
                        <a:avLst/>
                      </a:prstGeom>
                      <a:solidFill>
                        <a:srgbClr val="FFFF99"/>
                      </a:solidFill>
                      <a:ln w="38100">
                        <a:solidFill>
                          <a:srgbClr val="FFFF00"/>
                        </a:solidFill>
                        <a:miter lim="800000"/>
                        <a:headEnd/>
                        <a:tailEnd/>
                      </a:ln>
                      <a:effectLst/>
                      <a:extLst/>
                    </p:spPr>
                  </p:pic>
                </p:oleObj>
              </mc:Fallback>
            </mc:AlternateContent>
          </a:graphicData>
        </a:graphic>
      </p:graphicFrame>
      <p:sp>
        <p:nvSpPr>
          <p:cNvPr id="14"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A56864B1-0F80-4A3E-B5F9-BFD1A8B8CDA4}" type="slidenum">
              <a:rPr lang="en-US" b="1" smtClean="0">
                <a:solidFill>
                  <a:schemeClr val="bg1"/>
                </a:solidFill>
              </a:rPr>
              <a:pPr algn="l" fontAlgn="base">
                <a:spcBef>
                  <a:spcPct val="0"/>
                </a:spcBef>
                <a:spcAft>
                  <a:spcPct val="0"/>
                </a:spcAft>
                <a:defRPr/>
              </a:pPr>
              <a:t>11</a:t>
            </a:fld>
            <a:endParaRPr lang="en-US" b="1" dirty="0" smtClean="0">
              <a:solidFill>
                <a:schemeClr val="bg1"/>
              </a:solidFill>
            </a:endParaRPr>
          </a:p>
        </p:txBody>
      </p:sp>
      <p:sp>
        <p:nvSpPr>
          <p:cNvPr id="8201" name="Rectangle 7"/>
          <p:cNvSpPr>
            <a:spLocks noChangeArrowheads="1"/>
          </p:cNvSpPr>
          <p:nvPr/>
        </p:nvSpPr>
        <p:spPr bwMode="auto">
          <a:xfrm>
            <a:off x="358775" y="5986164"/>
            <a:ext cx="8534400" cy="611188"/>
          </a:xfrm>
          <a:prstGeom prst="rect">
            <a:avLst/>
          </a:prstGeom>
          <a:noFill/>
          <a:ln w="9525">
            <a:noFill/>
            <a:miter lim="800000"/>
            <a:headEnd/>
            <a:tailEnd/>
          </a:ln>
        </p:spPr>
        <p:txBody>
          <a:bodyPr>
            <a:spAutoFit/>
          </a:bodyPr>
          <a:lstStyle/>
          <a:p>
            <a:r>
              <a:rPr lang="en-US" b="1" i="1" dirty="0">
                <a:latin typeface="Times New Roman" pitchFamily="18" charset="0"/>
                <a:cs typeface="Times New Roman" pitchFamily="18" charset="0"/>
              </a:rPr>
              <a:t>Microstructure Analysis from Diffraction</a:t>
            </a:r>
          </a:p>
          <a:p>
            <a:r>
              <a:rPr lang="en-US" sz="1600" b="1" dirty="0">
                <a:solidFill>
                  <a:srgbClr val="FFFF00"/>
                </a:solidFill>
                <a:latin typeface="Times New Roman" pitchFamily="18" charset="0"/>
                <a:cs typeface="Times New Roman" pitchFamily="18" charset="0"/>
              </a:rPr>
              <a:t>Edited by R. L. Snyder, H. J. Bunge, and J. </a:t>
            </a:r>
            <a:r>
              <a:rPr lang="en-US" sz="1600" b="1" dirty="0" err="1">
                <a:solidFill>
                  <a:srgbClr val="FFFF00"/>
                </a:solidFill>
                <a:latin typeface="Times New Roman" pitchFamily="18" charset="0"/>
                <a:cs typeface="Times New Roman" pitchFamily="18" charset="0"/>
              </a:rPr>
              <a:t>Fiala</a:t>
            </a:r>
            <a:r>
              <a:rPr lang="en-US" sz="1600" b="1" dirty="0">
                <a:solidFill>
                  <a:srgbClr val="FFFF00"/>
                </a:solidFill>
                <a:latin typeface="Times New Roman" pitchFamily="18" charset="0"/>
                <a:cs typeface="Times New Roman" pitchFamily="18" charset="0"/>
              </a:rPr>
              <a:t>, International Union of Crystallography, 1999</a:t>
            </a:r>
            <a:r>
              <a:rPr lang="fr-FR" sz="1400" b="1" dirty="0">
                <a:solidFill>
                  <a:srgbClr val="FFFF00"/>
                </a:solidFill>
                <a:latin typeface="Times New Roman" pitchFamily="18" charset="0"/>
              </a:rPr>
              <a:t> </a:t>
            </a:r>
          </a:p>
        </p:txBody>
      </p:sp>
      <p:sp>
        <p:nvSpPr>
          <p:cNvPr id="10" name="Date Placeholder 9"/>
          <p:cNvSpPr>
            <a:spLocks noGrp="1"/>
          </p:cNvSpPr>
          <p:nvPr>
            <p:ph type="dt" sz="quarter" idx="10"/>
          </p:nvPr>
        </p:nvSpPr>
        <p:spPr/>
        <p:txBody>
          <a:bodyPr/>
          <a:lstStyle/>
          <a:p>
            <a:pPr>
              <a:defRPr/>
            </a:pPr>
            <a:fld id="{A8829726-B2E6-475E-86ED-F330F1181C88}" type="datetime1">
              <a:rPr lang="en-GB"/>
              <a:pPr>
                <a:defRPr/>
              </a:pPr>
              <a:t>01/10/2015</a:t>
            </a:fld>
            <a:endParaRPr lang="en-US" dirty="0"/>
          </a:p>
        </p:txBody>
      </p:sp>
      <p:graphicFrame>
        <p:nvGraphicFramePr>
          <p:cNvPr id="2" name="Object 1"/>
          <p:cNvGraphicFramePr>
            <a:graphicFrameLocks noChangeAspect="1"/>
          </p:cNvGraphicFramePr>
          <p:nvPr>
            <p:extLst>
              <p:ext uri="{D42A27DB-BD31-4B8C-83A1-F6EECF244321}">
                <p14:modId xmlns:p14="http://schemas.microsoft.com/office/powerpoint/2010/main" val="1151448761"/>
              </p:ext>
            </p:extLst>
          </p:nvPr>
        </p:nvGraphicFramePr>
        <p:xfrm>
          <a:off x="1458913" y="5067300"/>
          <a:ext cx="6326187" cy="936625"/>
        </p:xfrm>
        <a:graphic>
          <a:graphicData uri="http://schemas.openxmlformats.org/presentationml/2006/ole">
            <mc:AlternateContent xmlns:mc="http://schemas.openxmlformats.org/markup-compatibility/2006">
              <mc:Choice xmlns:v="urn:schemas-microsoft-com:vml" Requires="v">
                <p:oleObj spid="_x0000_s8442" name="Equation" r:id="rId8" imgW="2654280" imgH="330120" progId="Equation.DSMT4">
                  <p:embed/>
                </p:oleObj>
              </mc:Choice>
              <mc:Fallback>
                <p:oleObj name="Equation" r:id="rId8" imgW="2654280" imgH="330120" progId="Equation.DSMT4">
                  <p:embed/>
                  <p:pic>
                    <p:nvPicPr>
                      <p:cNvPr id="0" name="Object 2"/>
                      <p:cNvPicPr>
                        <a:picLocks noChangeAspect="1" noChangeArrowheads="1"/>
                      </p:cNvPicPr>
                      <p:nvPr/>
                    </p:nvPicPr>
                    <p:blipFill>
                      <a:blip r:embed="rId9"/>
                      <a:srcRect/>
                      <a:stretch>
                        <a:fillRect/>
                      </a:stretch>
                    </p:blipFill>
                    <p:spPr bwMode="auto">
                      <a:xfrm>
                        <a:off x="1458913" y="5067300"/>
                        <a:ext cx="6326187" cy="936625"/>
                      </a:xfrm>
                      <a:prstGeom prst="rect">
                        <a:avLst/>
                      </a:prstGeom>
                      <a:solidFill>
                        <a:srgbClr val="FFFF99"/>
                      </a:solidFill>
                      <a:ln w="38100">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F8F88F6B-3D03-40D0-B0C6-F715ED49C762}" type="slidenum">
              <a:rPr lang="en-US" b="1" smtClean="0">
                <a:solidFill>
                  <a:schemeClr val="bg1"/>
                </a:solidFill>
              </a:rPr>
              <a:pPr algn="l" fontAlgn="base">
                <a:spcBef>
                  <a:spcPct val="0"/>
                </a:spcBef>
                <a:spcAft>
                  <a:spcPct val="0"/>
                </a:spcAft>
                <a:defRPr/>
              </a:pPr>
              <a:t>12</a:t>
            </a:fld>
            <a:endParaRPr lang="en-US" b="1" dirty="0" smtClean="0">
              <a:solidFill>
                <a:schemeClr val="bg1"/>
              </a:solidFill>
            </a:endParaRPr>
          </a:p>
        </p:txBody>
      </p:sp>
      <p:sp>
        <p:nvSpPr>
          <p:cNvPr id="5" name="Text Box 2"/>
          <p:cNvSpPr txBox="1">
            <a:spLocks noChangeArrowheads="1"/>
          </p:cNvSpPr>
          <p:nvPr/>
        </p:nvSpPr>
        <p:spPr bwMode="auto">
          <a:xfrm>
            <a:off x="535267" y="1363315"/>
            <a:ext cx="7056438" cy="765175"/>
          </a:xfrm>
          <a:prstGeom prst="rect">
            <a:avLst/>
          </a:prstGeom>
          <a:noFill/>
          <a:ln w="9525">
            <a:noFill/>
            <a:miter lim="800000"/>
            <a:headEnd/>
            <a:tailEnd/>
          </a:ln>
        </p:spPr>
        <p:txBody>
          <a:bodyPr lIns="0" rIns="0" bIns="0" anchor="b"/>
          <a:lstStyle/>
          <a:p>
            <a:pPr eaLnBrk="0" hangingPunct="0">
              <a:spcBef>
                <a:spcPct val="50000"/>
              </a:spcBef>
              <a:defRPr/>
            </a:pPr>
            <a:r>
              <a:rPr lang="en-GB" sz="3600" b="1" dirty="0">
                <a:solidFill>
                  <a:srgbClr val="FFFF00"/>
                </a:solidFill>
                <a:latin typeface="+mj-lt"/>
                <a:ea typeface="+mj-ea"/>
                <a:cs typeface="+mj-cs"/>
              </a:rPr>
              <a:t>Outline of the talk</a:t>
            </a:r>
          </a:p>
        </p:txBody>
      </p:sp>
      <p:sp>
        <p:nvSpPr>
          <p:cNvPr id="45060" name="Text Box 4"/>
          <p:cNvSpPr txBox="1">
            <a:spLocks noChangeArrowheads="1"/>
          </p:cNvSpPr>
          <p:nvPr/>
        </p:nvSpPr>
        <p:spPr bwMode="auto">
          <a:xfrm>
            <a:off x="461962" y="2420888"/>
            <a:ext cx="7062366" cy="523220"/>
          </a:xfrm>
          <a:prstGeom prst="rect">
            <a:avLst/>
          </a:prstGeom>
          <a:noFill/>
          <a:ln w="9525">
            <a:noFill/>
            <a:miter lim="800000"/>
            <a:headEnd/>
            <a:tailEnd/>
          </a:ln>
        </p:spPr>
        <p:txBody>
          <a:bodyPr wrap="square" anchor="ctr">
            <a:spAutoFit/>
          </a:bodyPr>
          <a:lstStyle/>
          <a:p>
            <a:pPr>
              <a:buFont typeface="Wingdings 3" pitchFamily="18" charset="2"/>
              <a:buChar char="â"/>
            </a:pPr>
            <a:r>
              <a:rPr lang="en-US" sz="2800" b="1" dirty="0" smtClean="0">
                <a:solidFill>
                  <a:schemeClr val="accent1"/>
                </a:solidFill>
                <a:sym typeface="Wingdings 3" pitchFamily="18" charset="2"/>
              </a:rPr>
              <a:t>Diffraction patterns of real crystals</a:t>
            </a:r>
            <a:endParaRPr lang="fr-FR" sz="2800" b="1" dirty="0">
              <a:solidFill>
                <a:schemeClr val="accent1"/>
              </a:solidFill>
            </a:endParaRPr>
          </a:p>
        </p:txBody>
      </p:sp>
      <p:sp>
        <p:nvSpPr>
          <p:cNvPr id="45061" name="Text Box 4"/>
          <p:cNvSpPr txBox="1">
            <a:spLocks noChangeArrowheads="1"/>
          </p:cNvSpPr>
          <p:nvPr/>
        </p:nvSpPr>
        <p:spPr bwMode="auto">
          <a:xfrm>
            <a:off x="468313" y="3356992"/>
            <a:ext cx="7416800" cy="954088"/>
          </a:xfrm>
          <a:prstGeom prst="rect">
            <a:avLst/>
          </a:prstGeom>
          <a:noFill/>
          <a:ln w="9525">
            <a:noFill/>
            <a:miter lim="800000"/>
            <a:headEnd/>
            <a:tailEnd/>
          </a:ln>
        </p:spPr>
        <p:txBody>
          <a:bodyPr anchor="ctr">
            <a:spAutoFit/>
          </a:bodyPr>
          <a:lstStyle/>
          <a:p>
            <a:pPr>
              <a:buFont typeface="Wingdings 3" pitchFamily="18" charset="2"/>
              <a:buChar char="â"/>
            </a:pPr>
            <a:r>
              <a:rPr lang="en-US" sz="2800" b="1" dirty="0">
                <a:sym typeface="Wingdings 3" pitchFamily="18" charset="2"/>
              </a:rPr>
              <a:t> Conventional microstructure analysis</a:t>
            </a:r>
          </a:p>
          <a:p>
            <a:r>
              <a:rPr lang="en-US" sz="2800" b="1" dirty="0">
                <a:sym typeface="Wingdings 3" pitchFamily="18" charset="2"/>
              </a:rPr>
              <a:t>     Examples using FullProf</a:t>
            </a:r>
            <a:endParaRPr lang="fr-FR" sz="2800" b="1" dirty="0"/>
          </a:p>
        </p:txBody>
      </p:sp>
      <p:sp>
        <p:nvSpPr>
          <p:cNvPr id="10" name="Date Placeholder 9"/>
          <p:cNvSpPr>
            <a:spLocks noGrp="1"/>
          </p:cNvSpPr>
          <p:nvPr>
            <p:ph type="dt" sz="quarter" idx="10"/>
          </p:nvPr>
        </p:nvSpPr>
        <p:spPr/>
        <p:txBody>
          <a:bodyPr/>
          <a:lstStyle/>
          <a:p>
            <a:pPr>
              <a:defRPr/>
            </a:pPr>
            <a:fld id="{BD48605D-E21E-4F57-B38F-3D00CE52CF83}" type="datetime1">
              <a:rPr lang="en-GB"/>
              <a:pPr>
                <a:defRPr/>
              </a:pPr>
              <a:t>01/10/2015</a:t>
            </a:fld>
            <a:endParaRPr lang="en-US" dirty="0"/>
          </a:p>
        </p:txBody>
      </p:sp>
      <p:sp>
        <p:nvSpPr>
          <p:cNvPr id="9" name="Text Box 4"/>
          <p:cNvSpPr txBox="1">
            <a:spLocks noChangeArrowheads="1"/>
          </p:cNvSpPr>
          <p:nvPr/>
        </p:nvSpPr>
        <p:spPr bwMode="auto">
          <a:xfrm>
            <a:off x="539552" y="4509120"/>
            <a:ext cx="7416800" cy="954107"/>
          </a:xfrm>
          <a:prstGeom prst="rect">
            <a:avLst/>
          </a:prstGeom>
          <a:noFill/>
          <a:ln w="9525">
            <a:noFill/>
            <a:miter lim="800000"/>
            <a:headEnd/>
            <a:tailEnd/>
          </a:ln>
        </p:spPr>
        <p:txBody>
          <a:bodyPr anchor="ctr">
            <a:spAutoFit/>
          </a:bodyPr>
          <a:lstStyle/>
          <a:p>
            <a:pPr>
              <a:buFont typeface="Wingdings 3" pitchFamily="18" charset="2"/>
              <a:buChar char="â"/>
            </a:pPr>
            <a:r>
              <a:rPr lang="en-US" sz="2800" b="1" dirty="0">
                <a:sym typeface="Wingdings 3" pitchFamily="18" charset="2"/>
              </a:rPr>
              <a:t> </a:t>
            </a:r>
            <a:r>
              <a:rPr lang="en-US" sz="2800" b="1" dirty="0" smtClean="0">
                <a:sym typeface="Wingdings 3" pitchFamily="18" charset="2"/>
              </a:rPr>
              <a:t>Diffraction by layered materials. </a:t>
            </a:r>
          </a:p>
          <a:p>
            <a:r>
              <a:rPr lang="en-US" sz="2800" b="1" dirty="0">
                <a:sym typeface="Wingdings 3" pitchFamily="18" charset="2"/>
              </a:rPr>
              <a:t> </a:t>
            </a:r>
            <a:r>
              <a:rPr lang="en-US" sz="2800" b="1" dirty="0" smtClean="0">
                <a:sym typeface="Wingdings 3" pitchFamily="18" charset="2"/>
              </a:rPr>
              <a:t>   The program FAULTS</a:t>
            </a:r>
            <a:endParaRPr lang="fr-FR" sz="2800" b="1" dirty="0"/>
          </a:p>
        </p:txBody>
      </p:sp>
    </p:spTree>
    <p:extLst>
      <p:ext uri="{BB962C8B-B14F-4D97-AF65-F5344CB8AC3E}">
        <p14:creationId xmlns:p14="http://schemas.microsoft.com/office/powerpoint/2010/main" val="4812752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285750" y="500063"/>
            <a:ext cx="7929563" cy="1143000"/>
          </a:xfrm>
          <a:prstGeom prst="rect">
            <a:avLst/>
          </a:prstGeom>
          <a:noFill/>
          <a:ln w="9525">
            <a:noFill/>
            <a:miter lim="800000"/>
            <a:headEnd/>
            <a:tailEnd/>
          </a:ln>
        </p:spPr>
        <p:txBody>
          <a:bodyPr lIns="0" rIns="0" bIns="0" anchor="b"/>
          <a:lstStyle/>
          <a:p>
            <a:pPr eaLnBrk="0" hangingPunct="0">
              <a:spcBef>
                <a:spcPct val="50000"/>
              </a:spcBef>
              <a:defRPr/>
            </a:pPr>
            <a:r>
              <a:rPr lang="en-GB" sz="3600" b="1" dirty="0">
                <a:solidFill>
                  <a:srgbClr val="FFFF00"/>
                </a:solidFill>
                <a:latin typeface="+mj-lt"/>
                <a:ea typeface="+mj-ea"/>
                <a:cs typeface="+mj-cs"/>
              </a:rPr>
              <a:t>Calculation of the full profile of a powder diffraction pattern</a:t>
            </a:r>
          </a:p>
        </p:txBody>
      </p:sp>
      <p:graphicFrame>
        <p:nvGraphicFramePr>
          <p:cNvPr id="13314" name="Object 2051"/>
          <p:cNvGraphicFramePr>
            <a:graphicFrameLocks noChangeAspect="1"/>
          </p:cNvGraphicFramePr>
          <p:nvPr/>
        </p:nvGraphicFramePr>
        <p:xfrm>
          <a:off x="1828800" y="1981200"/>
          <a:ext cx="5137150" cy="1169988"/>
        </p:xfrm>
        <a:graphic>
          <a:graphicData uri="http://schemas.openxmlformats.org/presentationml/2006/ole">
            <mc:AlternateContent xmlns:mc="http://schemas.openxmlformats.org/markup-compatibility/2006">
              <mc:Choice xmlns:v="urn:schemas-microsoft-com:vml" Requires="v">
                <p:oleObj spid="_x0000_s13909" name="Equation" r:id="rId4" imgW="1498320" imgH="342720" progId="Equation.DSMT4">
                  <p:embed/>
                </p:oleObj>
              </mc:Choice>
              <mc:Fallback>
                <p:oleObj name="Equation" r:id="rId4" imgW="1498320" imgH="342720" progId="Equation.DSMT4">
                  <p:embed/>
                  <p:pic>
                    <p:nvPicPr>
                      <p:cNvPr id="0" name="Object 20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1981200"/>
                        <a:ext cx="5137150" cy="1169988"/>
                      </a:xfrm>
                      <a:prstGeom prst="rect">
                        <a:avLst/>
                      </a:prstGeom>
                      <a:noFill/>
                      <a:ln w="25400">
                        <a:solidFill>
                          <a:srgbClr val="3333CC"/>
                        </a:solidFill>
                        <a:miter lim="800000"/>
                        <a:headEnd/>
                        <a:tailEnd/>
                      </a:ln>
                      <a:effectLst/>
                      <a:extLst>
                        <a:ext uri="{909E8E84-426E-40DD-AFC4-6F175D3DCCD1}">
                          <a14:hiddenFill xmlns:a14="http://schemas.microsoft.com/office/drawing/2010/main">
                            <a:solidFill>
                              <a:srgbClr val="CC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3322" name="Group 2052"/>
          <p:cNvGrpSpPr>
            <a:grpSpLocks/>
          </p:cNvGrpSpPr>
          <p:nvPr/>
        </p:nvGrpSpPr>
        <p:grpSpPr bwMode="auto">
          <a:xfrm>
            <a:off x="304800" y="3276600"/>
            <a:ext cx="8674100" cy="1023938"/>
            <a:chOff x="192" y="2064"/>
            <a:chExt cx="5464" cy="645"/>
          </a:xfrm>
        </p:grpSpPr>
        <p:sp>
          <p:nvSpPr>
            <p:cNvPr id="13331" name="Text Box 2053"/>
            <p:cNvSpPr txBox="1">
              <a:spLocks noChangeArrowheads="1"/>
            </p:cNvSpPr>
            <p:nvPr/>
          </p:nvSpPr>
          <p:spPr bwMode="auto">
            <a:xfrm>
              <a:off x="2352" y="2112"/>
              <a:ext cx="3304" cy="523"/>
            </a:xfrm>
            <a:prstGeom prst="rect">
              <a:avLst/>
            </a:prstGeom>
            <a:noFill/>
            <a:ln w="9525">
              <a:noFill/>
              <a:miter lim="800000"/>
              <a:headEnd/>
              <a:tailEnd/>
            </a:ln>
          </p:spPr>
          <p:txBody>
            <a:bodyPr wrap="none">
              <a:spAutoFit/>
            </a:bodyPr>
            <a:lstStyle/>
            <a:p>
              <a:pPr eaLnBrk="0" hangingPunct="0"/>
              <a:r>
                <a:rPr lang="en-US" sz="2400" b="1" dirty="0">
                  <a:solidFill>
                    <a:srgbClr val="FFFF00"/>
                  </a:solidFill>
                  <a:latin typeface="Times New Roman" pitchFamily="18" charset="0"/>
                </a:rPr>
                <a:t>Contains structural information: </a:t>
              </a:r>
            </a:p>
            <a:p>
              <a:pPr eaLnBrk="0" hangingPunct="0"/>
              <a:r>
                <a:rPr lang="en-US" sz="2400" b="1" dirty="0">
                  <a:solidFill>
                    <a:srgbClr val="FFFF00"/>
                  </a:solidFill>
                  <a:latin typeface="Times New Roman" pitchFamily="18" charset="0"/>
                </a:rPr>
                <a:t>atom positions, magnetic moments, </a:t>
              </a:r>
              <a:r>
                <a:rPr lang="en-US" sz="2400" b="1" dirty="0" err="1">
                  <a:solidFill>
                    <a:srgbClr val="FFFF00"/>
                  </a:solidFill>
                  <a:latin typeface="Times New Roman" pitchFamily="18" charset="0"/>
                </a:rPr>
                <a:t>etc</a:t>
              </a:r>
              <a:endParaRPr lang="en-US" sz="2400" dirty="0">
                <a:solidFill>
                  <a:srgbClr val="FFFF00"/>
                </a:solidFill>
                <a:latin typeface="Times New Roman" pitchFamily="18" charset="0"/>
              </a:endParaRPr>
            </a:p>
          </p:txBody>
        </p:sp>
        <p:graphicFrame>
          <p:nvGraphicFramePr>
            <p:cNvPr id="13320" name="Object 2054"/>
            <p:cNvGraphicFramePr>
              <a:graphicFrameLocks noChangeAspect="1"/>
            </p:cNvGraphicFramePr>
            <p:nvPr/>
          </p:nvGraphicFramePr>
          <p:xfrm>
            <a:off x="192" y="2064"/>
            <a:ext cx="1915" cy="645"/>
          </p:xfrm>
          <a:graphic>
            <a:graphicData uri="http://schemas.openxmlformats.org/presentationml/2006/ole">
              <mc:AlternateContent xmlns:mc="http://schemas.openxmlformats.org/markup-compatibility/2006">
                <mc:Choice xmlns:v="urn:schemas-microsoft-com:vml" Requires="v">
                  <p:oleObj spid="_x0000_s13910" name="Equation" r:id="rId6" imgW="749160" imgH="253800" progId="Equation.DSMT4">
                    <p:embed/>
                  </p:oleObj>
                </mc:Choice>
                <mc:Fallback>
                  <p:oleObj name="Equation" r:id="rId6" imgW="749160" imgH="253800" progId="Equation.DSMT4">
                    <p:embed/>
                    <p:pic>
                      <p:nvPicPr>
                        <p:cNvPr id="0" name="Object 205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2" y="2064"/>
                          <a:ext cx="1915" cy="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13323" name="Group 2055"/>
          <p:cNvGrpSpPr>
            <a:grpSpLocks/>
          </p:cNvGrpSpPr>
          <p:nvPr/>
        </p:nvGrpSpPr>
        <p:grpSpPr bwMode="auto">
          <a:xfrm>
            <a:off x="214313" y="4343400"/>
            <a:ext cx="9091612" cy="871538"/>
            <a:chOff x="15" y="2736"/>
            <a:chExt cx="6111" cy="549"/>
          </a:xfrm>
        </p:grpSpPr>
        <p:graphicFrame>
          <p:nvGraphicFramePr>
            <p:cNvPr id="13319" name="Object 2056"/>
            <p:cNvGraphicFramePr>
              <a:graphicFrameLocks noChangeAspect="1"/>
            </p:cNvGraphicFramePr>
            <p:nvPr/>
          </p:nvGraphicFramePr>
          <p:xfrm>
            <a:off x="15" y="2736"/>
            <a:ext cx="2226" cy="549"/>
          </p:xfrm>
          <a:graphic>
            <a:graphicData uri="http://schemas.openxmlformats.org/presentationml/2006/ole">
              <mc:AlternateContent xmlns:mc="http://schemas.openxmlformats.org/markup-compatibility/2006">
                <mc:Choice xmlns:v="urn:schemas-microsoft-com:vml" Requires="v">
                  <p:oleObj spid="_x0000_s13911" name="Equation" r:id="rId8" imgW="927000" imgH="228600" progId="Equation.DSMT4">
                    <p:embed/>
                  </p:oleObj>
                </mc:Choice>
                <mc:Fallback>
                  <p:oleObj name="Equation" r:id="rId8" imgW="927000" imgH="228600" progId="Equation.DSMT4">
                    <p:embed/>
                    <p:pic>
                      <p:nvPicPr>
                        <p:cNvPr id="0" name="Object 205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 y="2736"/>
                          <a:ext cx="2226" cy="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330" name="Text Box 2057"/>
            <p:cNvSpPr txBox="1">
              <a:spLocks noChangeArrowheads="1"/>
            </p:cNvSpPr>
            <p:nvPr/>
          </p:nvSpPr>
          <p:spPr bwMode="auto">
            <a:xfrm>
              <a:off x="2304" y="2736"/>
              <a:ext cx="3822" cy="523"/>
            </a:xfrm>
            <a:prstGeom prst="rect">
              <a:avLst/>
            </a:prstGeom>
            <a:noFill/>
            <a:ln w="9525">
              <a:noFill/>
              <a:miter lim="800000"/>
              <a:headEnd/>
              <a:tailEnd/>
            </a:ln>
          </p:spPr>
          <p:txBody>
            <a:bodyPr wrap="none">
              <a:spAutoFit/>
            </a:bodyPr>
            <a:lstStyle/>
            <a:p>
              <a:pPr eaLnBrk="0" hangingPunct="0"/>
              <a:r>
                <a:rPr lang="en-US" sz="2400" b="1">
                  <a:solidFill>
                    <a:srgbClr val="FFFF00"/>
                  </a:solidFill>
                  <a:latin typeface="Times New Roman" pitchFamily="18" charset="0"/>
                </a:rPr>
                <a:t>Contains micro-structural information: </a:t>
              </a:r>
            </a:p>
            <a:p>
              <a:pPr eaLnBrk="0" hangingPunct="0"/>
              <a:r>
                <a:rPr lang="en-US" sz="2400" b="1">
                  <a:solidFill>
                    <a:srgbClr val="FFFF00"/>
                  </a:solidFill>
                  <a:latin typeface="Times New Roman" pitchFamily="18" charset="0"/>
                </a:rPr>
                <a:t>instr. resolution, defects, crystallite size, ...</a:t>
              </a:r>
              <a:endParaRPr lang="en-US" sz="2400">
                <a:solidFill>
                  <a:srgbClr val="FFFF00"/>
                </a:solidFill>
                <a:latin typeface="Times New Roman" pitchFamily="18" charset="0"/>
              </a:endParaRPr>
            </a:p>
          </p:txBody>
        </p:sp>
      </p:grpSp>
      <p:grpSp>
        <p:nvGrpSpPr>
          <p:cNvPr id="13324" name="Group 2058"/>
          <p:cNvGrpSpPr>
            <a:grpSpLocks/>
          </p:cNvGrpSpPr>
          <p:nvPr/>
        </p:nvGrpSpPr>
        <p:grpSpPr bwMode="auto">
          <a:xfrm>
            <a:off x="409575" y="5551488"/>
            <a:ext cx="8428038" cy="1020762"/>
            <a:chOff x="258" y="3264"/>
            <a:chExt cx="5309" cy="643"/>
          </a:xfrm>
        </p:grpSpPr>
        <p:graphicFrame>
          <p:nvGraphicFramePr>
            <p:cNvPr id="13318" name="Object 2059"/>
            <p:cNvGraphicFramePr>
              <a:graphicFrameLocks noChangeAspect="1"/>
            </p:cNvGraphicFramePr>
            <p:nvPr/>
          </p:nvGraphicFramePr>
          <p:xfrm>
            <a:off x="258" y="3264"/>
            <a:ext cx="1838" cy="643"/>
          </p:xfrm>
          <a:graphic>
            <a:graphicData uri="http://schemas.openxmlformats.org/presentationml/2006/ole">
              <mc:AlternateContent xmlns:mc="http://schemas.openxmlformats.org/markup-compatibility/2006">
                <mc:Choice xmlns:v="urn:schemas-microsoft-com:vml" Requires="v">
                  <p:oleObj spid="_x0000_s13912" name="Equation" r:id="rId10" imgW="723600" imgH="253800" progId="Equation.DSMT4">
                    <p:embed/>
                  </p:oleObj>
                </mc:Choice>
                <mc:Fallback>
                  <p:oleObj name="Equation" r:id="rId10" imgW="723600" imgH="253800" progId="Equation.DSMT4">
                    <p:embed/>
                    <p:pic>
                      <p:nvPicPr>
                        <p:cNvPr id="0" name="Object 205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8" y="3264"/>
                          <a:ext cx="1838" cy="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329" name="Text Box 2060"/>
            <p:cNvSpPr txBox="1">
              <a:spLocks noChangeArrowheads="1"/>
            </p:cNvSpPr>
            <p:nvPr/>
          </p:nvSpPr>
          <p:spPr bwMode="auto">
            <a:xfrm>
              <a:off x="2160" y="3456"/>
              <a:ext cx="3407" cy="288"/>
            </a:xfrm>
            <a:prstGeom prst="rect">
              <a:avLst/>
            </a:prstGeom>
            <a:noFill/>
            <a:ln w="9525">
              <a:noFill/>
              <a:miter lim="800000"/>
              <a:headEnd/>
              <a:tailEnd/>
            </a:ln>
          </p:spPr>
          <p:txBody>
            <a:bodyPr wrap="none">
              <a:spAutoFit/>
            </a:bodyPr>
            <a:lstStyle/>
            <a:p>
              <a:pPr eaLnBrk="0" hangingPunct="0"/>
              <a:r>
                <a:rPr lang="en-US" sz="2400" b="1">
                  <a:solidFill>
                    <a:srgbClr val="FFFF00"/>
                  </a:solidFill>
                  <a:latin typeface="Times New Roman" pitchFamily="18" charset="0"/>
                </a:rPr>
                <a:t>Background: noise, diffuse scattering, ...</a:t>
              </a:r>
              <a:endParaRPr lang="en-US" sz="2400">
                <a:solidFill>
                  <a:srgbClr val="FFFF00"/>
                </a:solidFill>
                <a:latin typeface="Times New Roman" pitchFamily="18" charset="0"/>
              </a:endParaRPr>
            </a:p>
          </p:txBody>
        </p:sp>
      </p:grpSp>
      <p:graphicFrame>
        <p:nvGraphicFramePr>
          <p:cNvPr id="38924" name="Object 2"/>
          <p:cNvGraphicFramePr>
            <a:graphicFrameLocks noChangeAspect="1"/>
          </p:cNvGraphicFramePr>
          <p:nvPr/>
        </p:nvGraphicFramePr>
        <p:xfrm>
          <a:off x="1500188" y="3286125"/>
          <a:ext cx="3929062" cy="1141413"/>
        </p:xfrm>
        <a:graphic>
          <a:graphicData uri="http://schemas.openxmlformats.org/presentationml/2006/ole">
            <mc:AlternateContent xmlns:mc="http://schemas.openxmlformats.org/markup-compatibility/2006">
              <mc:Choice xmlns:v="urn:schemas-microsoft-com:vml" Requires="v">
                <p:oleObj spid="_x0000_s13913" name="Equation" r:id="rId12" imgW="1002960" imgH="291960" progId="Equation.DSMT4">
                  <p:embed/>
                </p:oleObj>
              </mc:Choice>
              <mc:Fallback>
                <p:oleObj name="Equation" r:id="rId12" imgW="1002960" imgH="291960" progId="Equation.DSMT4">
                  <p:embed/>
                  <p:pic>
                    <p:nvPicPr>
                      <p:cNvPr id="0" name="Object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00188" y="3286125"/>
                        <a:ext cx="3929062" cy="1141413"/>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6" name="Group 30"/>
          <p:cNvGrpSpPr>
            <a:grpSpLocks/>
          </p:cNvGrpSpPr>
          <p:nvPr/>
        </p:nvGrpSpPr>
        <p:grpSpPr bwMode="auto">
          <a:xfrm>
            <a:off x="214313" y="4316413"/>
            <a:ext cx="8080375" cy="1397000"/>
            <a:chOff x="214282" y="4316416"/>
            <a:chExt cx="8080375" cy="1397009"/>
          </a:xfrm>
        </p:grpSpPr>
        <p:graphicFrame>
          <p:nvGraphicFramePr>
            <p:cNvPr id="13316" name="Object 6"/>
            <p:cNvGraphicFramePr>
              <a:graphicFrameLocks noChangeAspect="1"/>
            </p:cNvGraphicFramePr>
            <p:nvPr/>
          </p:nvGraphicFramePr>
          <p:xfrm>
            <a:off x="5824328" y="4316416"/>
            <a:ext cx="2420938" cy="887412"/>
          </p:xfrm>
          <a:graphic>
            <a:graphicData uri="http://schemas.openxmlformats.org/presentationml/2006/ole">
              <mc:AlternateContent xmlns:mc="http://schemas.openxmlformats.org/markup-compatibility/2006">
                <mc:Choice xmlns:v="urn:schemas-microsoft-com:vml" Requires="v">
                  <p:oleObj spid="_x0000_s13914" name="Document" r:id="rId15" imgW="905400" imgH="330120" progId="Word.Document.8">
                    <p:embed/>
                  </p:oleObj>
                </mc:Choice>
                <mc:Fallback>
                  <p:oleObj name="Document" r:id="rId15" imgW="905400" imgH="330120" progId="Word.Document.8">
                    <p:embed/>
                    <p:pic>
                      <p:nvPicPr>
                        <p:cNvPr id="0" name="Object 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824328" y="4316416"/>
                          <a:ext cx="2420938" cy="887412"/>
                        </a:xfrm>
                        <a:prstGeom prst="rect">
                          <a:avLst/>
                        </a:prstGeom>
                        <a:solidFill>
                          <a:srgbClr val="FFFF00"/>
                        </a:solidFill>
                        <a:ln>
                          <a:noFill/>
                        </a:ln>
                        <a:effectLst/>
                        <a:extLs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7" name="Object 8"/>
            <p:cNvGraphicFramePr>
              <a:graphicFrameLocks noChangeAspect="1"/>
            </p:cNvGraphicFramePr>
            <p:nvPr/>
          </p:nvGraphicFramePr>
          <p:xfrm>
            <a:off x="214282" y="5214950"/>
            <a:ext cx="8080375" cy="498475"/>
          </p:xfrm>
          <a:graphic>
            <a:graphicData uri="http://schemas.openxmlformats.org/presentationml/2006/ole">
              <mc:AlternateContent xmlns:mc="http://schemas.openxmlformats.org/markup-compatibility/2006">
                <mc:Choice xmlns:v="urn:schemas-microsoft-com:vml" Requires="v">
                  <p:oleObj spid="_x0000_s13915" name="Equation" r:id="rId17" imgW="3263760" imgH="203040" progId="Equation.DSMT4">
                    <p:embed/>
                  </p:oleObj>
                </mc:Choice>
                <mc:Fallback>
                  <p:oleObj name="Equation" r:id="rId17" imgW="3263760" imgH="203040" progId="Equation.DSMT4">
                    <p:embed/>
                    <p:pic>
                      <p:nvPicPr>
                        <p:cNvPr id="0" name="Object 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14282" y="5214950"/>
                          <a:ext cx="8080375" cy="498475"/>
                        </a:xfrm>
                        <a:prstGeom prst="rect">
                          <a:avLst/>
                        </a:prstGeom>
                        <a:solidFill>
                          <a:srgbClr val="FFFF00"/>
                        </a:solidFill>
                        <a:ln>
                          <a:noFill/>
                        </a:ln>
                        <a:effectLst/>
                        <a:extLs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32"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87503822-7532-44FB-BC16-81A0B52F13FB}" type="slidenum">
              <a:rPr lang="en-US" b="1" smtClean="0">
                <a:solidFill>
                  <a:schemeClr val="bg1"/>
                </a:solidFill>
              </a:rPr>
              <a:pPr algn="l" fontAlgn="base">
                <a:spcBef>
                  <a:spcPct val="0"/>
                </a:spcBef>
                <a:spcAft>
                  <a:spcPct val="0"/>
                </a:spcAft>
                <a:defRPr/>
              </a:pPr>
              <a:t>13</a:t>
            </a:fld>
            <a:endParaRPr lang="en-US" b="1" dirty="0" smtClean="0">
              <a:solidFill>
                <a:schemeClr val="bg1"/>
              </a:solidFill>
            </a:endParaRPr>
          </a:p>
        </p:txBody>
      </p:sp>
      <p:sp>
        <p:nvSpPr>
          <p:cNvPr id="19" name="Date Placeholder 18"/>
          <p:cNvSpPr>
            <a:spLocks noGrp="1"/>
          </p:cNvSpPr>
          <p:nvPr>
            <p:ph type="dt" sz="quarter" idx="10"/>
          </p:nvPr>
        </p:nvSpPr>
        <p:spPr/>
        <p:txBody>
          <a:bodyPr/>
          <a:lstStyle/>
          <a:p>
            <a:pPr>
              <a:defRPr/>
            </a:pPr>
            <a:fld id="{A3F89311-EDFC-43D4-ADE6-328BA98B9B75}" type="datetime1">
              <a:rPr lang="en-GB"/>
              <a:pPr>
                <a:defRPr/>
              </a:pPr>
              <a:t>01/10/2015</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8924"/>
                                        </p:tgtEl>
                                        <p:attrNameLst>
                                          <p:attrName>style.visibility</p:attrName>
                                        </p:attrNameLst>
                                      </p:cBhvr>
                                      <p:to>
                                        <p:strVal val="visible"/>
                                      </p:to>
                                    </p:set>
                                    <p:anim calcmode="lin" valueType="num">
                                      <p:cBhvr>
                                        <p:cTn id="7" dur="1000" fill="hold"/>
                                        <p:tgtEl>
                                          <p:spTgt spid="38924"/>
                                        </p:tgtEl>
                                        <p:attrNameLst>
                                          <p:attrName>ppt_w</p:attrName>
                                        </p:attrNameLst>
                                      </p:cBhvr>
                                      <p:tavLst>
                                        <p:tav tm="0">
                                          <p:val>
                                            <p:strVal val="#ppt_w*0.70"/>
                                          </p:val>
                                        </p:tav>
                                        <p:tav tm="100000">
                                          <p:val>
                                            <p:strVal val="#ppt_w"/>
                                          </p:val>
                                        </p:tav>
                                      </p:tavLst>
                                    </p:anim>
                                    <p:anim calcmode="lin" valueType="num">
                                      <p:cBhvr>
                                        <p:cTn id="8" dur="1000" fill="hold"/>
                                        <p:tgtEl>
                                          <p:spTgt spid="38924"/>
                                        </p:tgtEl>
                                        <p:attrNameLst>
                                          <p:attrName>ppt_h</p:attrName>
                                        </p:attrNameLst>
                                      </p:cBhvr>
                                      <p:tavLst>
                                        <p:tav tm="0">
                                          <p:val>
                                            <p:strVal val="#ppt_h"/>
                                          </p:val>
                                        </p:tav>
                                        <p:tav tm="100000">
                                          <p:val>
                                            <p:strVal val="#ppt_h"/>
                                          </p:val>
                                        </p:tav>
                                      </p:tavLst>
                                    </p:anim>
                                    <p:animEffect transition="in" filter="fade">
                                      <p:cBhvr>
                                        <p:cTn id="9" dur="1000"/>
                                        <p:tgtEl>
                                          <p:spTgt spid="3892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strVal val="#ppt_w*0.70"/>
                                          </p:val>
                                        </p:tav>
                                        <p:tav tm="100000">
                                          <p:val>
                                            <p:strVal val="#ppt_w"/>
                                          </p:val>
                                        </p:tav>
                                      </p:tavLst>
                                    </p:anim>
                                    <p:anim calcmode="lin" valueType="num">
                                      <p:cBhvr>
                                        <p:cTn id="15" dur="1000" fill="hold"/>
                                        <p:tgtEl>
                                          <p:spTgt spid="6"/>
                                        </p:tgtEl>
                                        <p:attrNameLst>
                                          <p:attrName>ppt_h</p:attrName>
                                        </p:attrNameLst>
                                      </p:cBhvr>
                                      <p:tavLst>
                                        <p:tav tm="0">
                                          <p:val>
                                            <p:strVal val="#ppt_h"/>
                                          </p:val>
                                        </p:tav>
                                        <p:tav tm="100000">
                                          <p:val>
                                            <p:strVal val="#ppt_h"/>
                                          </p:val>
                                        </p:tav>
                                      </p:tavLst>
                                    </p:anim>
                                    <p:animEffect transition="in" filter="fade">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0" y="214313"/>
            <a:ext cx="8358188" cy="1143000"/>
          </a:xfrm>
          <a:prstGeom prst="rect">
            <a:avLst/>
          </a:prstGeom>
          <a:noFill/>
          <a:ln w="9525">
            <a:noFill/>
            <a:miter lim="800000"/>
            <a:headEnd/>
            <a:tailEnd/>
          </a:ln>
        </p:spPr>
        <p:txBody>
          <a:bodyPr lIns="0" rIns="0" bIns="0" anchor="b"/>
          <a:lstStyle/>
          <a:p>
            <a:pPr algn="ctr" eaLnBrk="0" hangingPunct="0">
              <a:spcBef>
                <a:spcPct val="50000"/>
              </a:spcBef>
              <a:defRPr/>
            </a:pPr>
            <a:r>
              <a:rPr lang="en-GB" sz="3200" b="1" dirty="0">
                <a:solidFill>
                  <a:srgbClr val="FFFF00"/>
                </a:solidFill>
                <a:latin typeface="+mj-lt"/>
                <a:ea typeface="+mj-ea"/>
                <a:cs typeface="+mj-cs"/>
              </a:rPr>
              <a:t>Simplified methods for treating the intrinsic profile as implemented in FullProf</a:t>
            </a:r>
          </a:p>
        </p:txBody>
      </p:sp>
      <p:sp>
        <p:nvSpPr>
          <p:cNvPr id="14340" name="Text Box 3"/>
          <p:cNvSpPr txBox="1">
            <a:spLocks noChangeArrowheads="1"/>
          </p:cNvSpPr>
          <p:nvPr/>
        </p:nvSpPr>
        <p:spPr bwMode="auto">
          <a:xfrm>
            <a:off x="214313" y="1500188"/>
            <a:ext cx="8458200" cy="1570037"/>
          </a:xfrm>
          <a:prstGeom prst="rect">
            <a:avLst/>
          </a:prstGeom>
          <a:noFill/>
          <a:ln w="12700">
            <a:noFill/>
            <a:miter lim="800000"/>
            <a:headEnd/>
            <a:tailEnd/>
          </a:ln>
        </p:spPr>
        <p:txBody>
          <a:bodyPr anchor="ctr">
            <a:spAutoFit/>
          </a:bodyPr>
          <a:lstStyle/>
          <a:p>
            <a:pPr eaLnBrk="0" hangingPunct="0"/>
            <a:r>
              <a:rPr lang="en-US" sz="2400" b="1">
                <a:latin typeface="Times New Roman" pitchFamily="18" charset="0"/>
              </a:rPr>
              <a:t>The method of Warren-Averbach, based in the Fourier series representing the intrinsic profile of a powder diffraction peak, has drawbacks when overlap is strong. Moreover, not enough statistics make the de-convolution method extremely unstable</a:t>
            </a:r>
          </a:p>
        </p:txBody>
      </p:sp>
      <p:sp>
        <p:nvSpPr>
          <p:cNvPr id="14341" name="Text Box 4"/>
          <p:cNvSpPr txBox="1">
            <a:spLocks noChangeArrowheads="1"/>
          </p:cNvSpPr>
          <p:nvPr/>
        </p:nvSpPr>
        <p:spPr bwMode="auto">
          <a:xfrm>
            <a:off x="785813" y="5000625"/>
            <a:ext cx="7486650" cy="1570038"/>
          </a:xfrm>
          <a:prstGeom prst="rect">
            <a:avLst/>
          </a:prstGeom>
          <a:noFill/>
          <a:ln w="12700">
            <a:noFill/>
            <a:miter lim="800000"/>
            <a:headEnd/>
            <a:tailEnd/>
          </a:ln>
        </p:spPr>
        <p:txBody>
          <a:bodyPr anchor="ctr">
            <a:spAutoFit/>
          </a:bodyPr>
          <a:lstStyle/>
          <a:p>
            <a:pPr eaLnBrk="0" hangingPunct="0"/>
            <a:r>
              <a:rPr lang="en-US" sz="2400" b="1">
                <a:solidFill>
                  <a:srgbClr val="FFFF00"/>
                </a:solidFill>
                <a:latin typeface="Times New Roman" pitchFamily="18" charset="0"/>
              </a:rPr>
              <a:t>Integral breadth methods, combined with an analytical approximation for </a:t>
            </a:r>
            <a:r>
              <a:rPr lang="en-US" sz="2400" b="1" i="1">
                <a:solidFill>
                  <a:srgbClr val="FFFF00"/>
                </a:solidFill>
                <a:latin typeface="Times New Roman" pitchFamily="18" charset="0"/>
              </a:rPr>
              <a:t>f</a:t>
            </a:r>
            <a:r>
              <a:rPr lang="en-US" sz="2400" b="1">
                <a:solidFill>
                  <a:srgbClr val="FFFF00"/>
                </a:solidFill>
                <a:latin typeface="Times New Roman" pitchFamily="18" charset="0"/>
              </a:rPr>
              <a:t>, </a:t>
            </a:r>
            <a:r>
              <a:rPr lang="en-US" sz="2400" b="1" i="1">
                <a:solidFill>
                  <a:srgbClr val="FFFF00"/>
                </a:solidFill>
                <a:latin typeface="Times New Roman" pitchFamily="18" charset="0"/>
              </a:rPr>
              <a:t>g</a:t>
            </a:r>
            <a:r>
              <a:rPr lang="en-US" sz="2400" b="1">
                <a:solidFill>
                  <a:srgbClr val="FFFF00"/>
                </a:solidFill>
                <a:latin typeface="Times New Roman" pitchFamily="18" charset="0"/>
              </a:rPr>
              <a:t> and </a:t>
            </a:r>
            <a:r>
              <a:rPr lang="en-US" sz="2400" b="1" i="1">
                <a:solidFill>
                  <a:srgbClr val="FFFF00"/>
                </a:solidFill>
                <a:latin typeface="Times New Roman" pitchFamily="18" charset="0"/>
                <a:sym typeface="Symbol" pitchFamily="18" charset="2"/>
              </a:rPr>
              <a:t></a:t>
            </a:r>
            <a:r>
              <a:rPr lang="en-US" sz="2400" b="1">
                <a:solidFill>
                  <a:srgbClr val="FFFF00"/>
                </a:solidFill>
                <a:latin typeface="Times New Roman" pitchFamily="18" charset="0"/>
              </a:rPr>
              <a:t>, are, by far, much more simple and robust: strain and size parameters are volume averaged quantities</a:t>
            </a:r>
            <a:endParaRPr lang="en-US" sz="2400" b="1">
              <a:solidFill>
                <a:srgbClr val="000000"/>
              </a:solidFill>
              <a:latin typeface="Times New Roman" pitchFamily="18" charset="0"/>
            </a:endParaRPr>
          </a:p>
        </p:txBody>
      </p:sp>
      <p:graphicFrame>
        <p:nvGraphicFramePr>
          <p:cNvPr id="14338" name="Object 5"/>
          <p:cNvGraphicFramePr>
            <a:graphicFrameLocks noChangeAspect="1"/>
          </p:cNvGraphicFramePr>
          <p:nvPr/>
        </p:nvGraphicFramePr>
        <p:xfrm>
          <a:off x="2895600" y="3429000"/>
          <a:ext cx="2662238" cy="1352550"/>
        </p:xfrm>
        <a:graphic>
          <a:graphicData uri="http://schemas.openxmlformats.org/presentationml/2006/ole">
            <mc:AlternateContent xmlns:mc="http://schemas.openxmlformats.org/markup-compatibility/2006">
              <mc:Choice xmlns:v="urn:schemas-microsoft-com:vml" Requires="v">
                <p:oleObj spid="_x0000_s14423" name="Equation" r:id="rId4" imgW="1244520" imgH="634680" progId="Equation.DSMT4">
                  <p:embed/>
                </p:oleObj>
              </mc:Choice>
              <mc:Fallback>
                <p:oleObj name="Equation" r:id="rId4" imgW="1244520" imgH="634680" progId="Equation.DSMT4">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3429000"/>
                        <a:ext cx="2662238" cy="135255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CCFFCC"/>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7FFA0C46-39BB-4E28-B2B5-D5A554BD5090}" type="slidenum">
              <a:rPr lang="en-US" b="1" smtClean="0">
                <a:solidFill>
                  <a:schemeClr val="bg1"/>
                </a:solidFill>
              </a:rPr>
              <a:pPr algn="l" fontAlgn="base">
                <a:spcBef>
                  <a:spcPct val="0"/>
                </a:spcBef>
                <a:spcAft>
                  <a:spcPct val="0"/>
                </a:spcAft>
                <a:defRPr/>
              </a:pPr>
              <a:t>14</a:t>
            </a:fld>
            <a:endParaRPr lang="en-US" b="1" dirty="0" smtClean="0">
              <a:solidFill>
                <a:schemeClr val="bg1"/>
              </a:solidFill>
            </a:endParaRPr>
          </a:p>
        </p:txBody>
      </p:sp>
      <p:sp>
        <p:nvSpPr>
          <p:cNvPr id="8" name="Date Placeholder 7"/>
          <p:cNvSpPr>
            <a:spLocks noGrp="1"/>
          </p:cNvSpPr>
          <p:nvPr>
            <p:ph type="dt" sz="quarter" idx="10"/>
          </p:nvPr>
        </p:nvSpPr>
        <p:spPr/>
        <p:txBody>
          <a:bodyPr/>
          <a:lstStyle/>
          <a:p>
            <a:pPr>
              <a:defRPr/>
            </a:pPr>
            <a:fld id="{7C4D702B-7F9E-4276-AF42-CF0E04B07A3D}" type="datetime1">
              <a:rPr lang="en-GB"/>
              <a:pPr>
                <a:defRPr/>
              </a:pPr>
              <a:t>01/10/2015</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323850" y="333375"/>
            <a:ext cx="8072438" cy="642938"/>
          </a:xfrm>
          <a:prstGeom prst="rect">
            <a:avLst/>
          </a:prstGeom>
          <a:noFill/>
          <a:ln w="9525">
            <a:noFill/>
            <a:miter lim="800000"/>
            <a:headEnd/>
            <a:tailEnd/>
          </a:ln>
        </p:spPr>
        <p:txBody>
          <a:bodyPr lIns="0" rIns="0" bIns="0" anchor="b"/>
          <a:lstStyle/>
          <a:p>
            <a:pPr algn="ctr" eaLnBrk="0" hangingPunct="0">
              <a:spcBef>
                <a:spcPct val="50000"/>
              </a:spcBef>
              <a:defRPr/>
            </a:pPr>
            <a:r>
              <a:rPr lang="en-GB" sz="3600" b="1" dirty="0">
                <a:solidFill>
                  <a:srgbClr val="FFFF00"/>
                </a:solidFill>
                <a:latin typeface="+mj-lt"/>
                <a:ea typeface="+mj-ea"/>
                <a:cs typeface="+mj-cs"/>
              </a:rPr>
              <a:t>Broadening due to size effects</a:t>
            </a:r>
          </a:p>
        </p:txBody>
      </p:sp>
      <p:grpSp>
        <p:nvGrpSpPr>
          <p:cNvPr id="15369" name="Group 1026"/>
          <p:cNvGrpSpPr>
            <a:grpSpLocks/>
          </p:cNvGrpSpPr>
          <p:nvPr/>
        </p:nvGrpSpPr>
        <p:grpSpPr bwMode="auto">
          <a:xfrm>
            <a:off x="6100763" y="3597275"/>
            <a:ext cx="2900362" cy="2474913"/>
            <a:chOff x="3744" y="1417"/>
            <a:chExt cx="1827" cy="1559"/>
          </a:xfrm>
        </p:grpSpPr>
        <p:graphicFrame>
          <p:nvGraphicFramePr>
            <p:cNvPr id="15366" name="Object 1027"/>
            <p:cNvGraphicFramePr>
              <a:graphicFrameLocks noChangeAspect="1"/>
            </p:cNvGraphicFramePr>
            <p:nvPr>
              <p:extLst>
                <p:ext uri="{D42A27DB-BD31-4B8C-83A1-F6EECF244321}">
                  <p14:modId xmlns:p14="http://schemas.microsoft.com/office/powerpoint/2010/main" val="4191126277"/>
                </p:ext>
              </p:extLst>
            </p:nvPr>
          </p:nvGraphicFramePr>
          <p:xfrm>
            <a:off x="3744" y="1521"/>
            <a:ext cx="1827" cy="1455"/>
          </p:xfrm>
          <a:graphic>
            <a:graphicData uri="http://schemas.openxmlformats.org/presentationml/2006/ole">
              <mc:AlternateContent xmlns:mc="http://schemas.openxmlformats.org/markup-compatibility/2006">
                <mc:Choice xmlns:v="urn:schemas-microsoft-com:vml" Requires="v">
                  <p:oleObj spid="_x0000_s15878" name="Bitmap Image" r:id="rId4" imgW="2905200" imgH="2038320" progId="Paint.Picture">
                    <p:embed/>
                  </p:oleObj>
                </mc:Choice>
                <mc:Fallback>
                  <p:oleObj name="Bitmap Image" r:id="rId4" imgW="2905200" imgH="2038320" progId="Paint.Picture">
                    <p:embed/>
                    <p:pic>
                      <p:nvPicPr>
                        <p:cNvPr id="0" name="Object 1027"/>
                        <p:cNvPicPr>
                          <a:picLocks noChangeAspect="1" noChangeArrowheads="1"/>
                        </p:cNvPicPr>
                        <p:nvPr/>
                      </p:nvPicPr>
                      <p:blipFill>
                        <a:blip r:embed="rId5"/>
                        <a:srcRect/>
                        <a:stretch>
                          <a:fillRect/>
                        </a:stretch>
                      </p:blipFill>
                      <p:spPr bwMode="auto">
                        <a:xfrm>
                          <a:off x="3744" y="1521"/>
                          <a:ext cx="1827" cy="1455"/>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375" name="Text Box 1028"/>
            <p:cNvSpPr txBox="1">
              <a:spLocks noChangeArrowheads="1"/>
            </p:cNvSpPr>
            <p:nvPr/>
          </p:nvSpPr>
          <p:spPr bwMode="auto">
            <a:xfrm>
              <a:off x="4416" y="2688"/>
              <a:ext cx="212" cy="288"/>
            </a:xfrm>
            <a:prstGeom prst="rect">
              <a:avLst/>
            </a:prstGeom>
            <a:noFill/>
            <a:ln w="12700">
              <a:noFill/>
              <a:miter lim="800000"/>
              <a:headEnd/>
              <a:tailEnd/>
            </a:ln>
          </p:spPr>
          <p:txBody>
            <a:bodyPr wrap="none" anchor="ctr">
              <a:spAutoFit/>
            </a:bodyPr>
            <a:lstStyle/>
            <a:p>
              <a:pPr algn="ctr" eaLnBrk="0" hangingPunct="0"/>
              <a:r>
                <a:rPr lang="en-US" sz="2400">
                  <a:solidFill>
                    <a:srgbClr val="FFFF00"/>
                  </a:solidFill>
                  <a:latin typeface="Times New Roman" pitchFamily="18" charset="0"/>
                </a:rPr>
                <a:t>x</a:t>
              </a:r>
            </a:p>
          </p:txBody>
        </p:sp>
        <p:sp>
          <p:nvSpPr>
            <p:cNvPr id="15376" name="Text Box 1029"/>
            <p:cNvSpPr txBox="1">
              <a:spLocks noChangeArrowheads="1"/>
            </p:cNvSpPr>
            <p:nvPr/>
          </p:nvSpPr>
          <p:spPr bwMode="auto">
            <a:xfrm>
              <a:off x="4982" y="2440"/>
              <a:ext cx="212" cy="288"/>
            </a:xfrm>
            <a:prstGeom prst="rect">
              <a:avLst/>
            </a:prstGeom>
            <a:noFill/>
            <a:ln w="12700">
              <a:noFill/>
              <a:miter lim="800000"/>
              <a:headEnd/>
              <a:tailEnd/>
            </a:ln>
          </p:spPr>
          <p:txBody>
            <a:bodyPr wrap="none" anchor="ctr">
              <a:spAutoFit/>
            </a:bodyPr>
            <a:lstStyle/>
            <a:p>
              <a:pPr algn="ctr" eaLnBrk="0" hangingPunct="0"/>
              <a:r>
                <a:rPr lang="en-US" sz="2400">
                  <a:solidFill>
                    <a:srgbClr val="FFFF00"/>
                  </a:solidFill>
                  <a:latin typeface="Times New Roman" pitchFamily="18" charset="0"/>
                </a:rPr>
                <a:t>y</a:t>
              </a:r>
            </a:p>
          </p:txBody>
        </p:sp>
        <p:graphicFrame>
          <p:nvGraphicFramePr>
            <p:cNvPr id="15367" name="Object 1030"/>
            <p:cNvGraphicFramePr>
              <a:graphicFrameLocks noChangeAspect="1"/>
            </p:cNvGraphicFramePr>
            <p:nvPr/>
          </p:nvGraphicFramePr>
          <p:xfrm>
            <a:off x="4814" y="1860"/>
            <a:ext cx="339" cy="436"/>
          </p:xfrm>
          <a:graphic>
            <a:graphicData uri="http://schemas.openxmlformats.org/presentationml/2006/ole">
              <mc:AlternateContent xmlns:mc="http://schemas.openxmlformats.org/markup-compatibility/2006">
                <mc:Choice xmlns:v="urn:schemas-microsoft-com:vml" Requires="v">
                  <p:oleObj spid="_x0000_s15879" name="Equation" r:id="rId6" imgW="177480" imgH="228600" progId="Equation.DSMT4">
                    <p:embed/>
                  </p:oleObj>
                </mc:Choice>
                <mc:Fallback>
                  <p:oleObj name="Equation" r:id="rId6" imgW="177480" imgH="228600" progId="Equation.DSMT4">
                    <p:embed/>
                    <p:pic>
                      <p:nvPicPr>
                        <p:cNvPr id="0" name="Object 103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14" y="1860"/>
                          <a:ext cx="339" cy="4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377" name="Text Box 1031"/>
            <p:cNvSpPr txBox="1">
              <a:spLocks noChangeArrowheads="1"/>
            </p:cNvSpPr>
            <p:nvPr/>
          </p:nvSpPr>
          <p:spPr bwMode="auto">
            <a:xfrm>
              <a:off x="5308" y="2152"/>
              <a:ext cx="263" cy="288"/>
            </a:xfrm>
            <a:prstGeom prst="rect">
              <a:avLst/>
            </a:prstGeom>
            <a:noFill/>
            <a:ln w="12700">
              <a:noFill/>
              <a:miter lim="800000"/>
              <a:headEnd/>
              <a:tailEnd/>
            </a:ln>
          </p:spPr>
          <p:txBody>
            <a:bodyPr wrap="none" anchor="ctr">
              <a:spAutoFit/>
            </a:bodyPr>
            <a:lstStyle/>
            <a:p>
              <a:pPr algn="ctr" eaLnBrk="0" hangingPunct="0"/>
              <a:r>
                <a:rPr lang="en-US" sz="2400">
                  <a:solidFill>
                    <a:srgbClr val="FFFF00"/>
                  </a:solidFill>
                  <a:latin typeface="Times New Roman" pitchFamily="18" charset="0"/>
                  <a:sym typeface="Symbol" pitchFamily="18" charset="2"/>
                </a:rPr>
                <a:t></a:t>
              </a:r>
              <a:endParaRPr lang="en-US" sz="2400">
                <a:solidFill>
                  <a:srgbClr val="FFFF00"/>
                </a:solidFill>
                <a:latin typeface="Times New Roman" pitchFamily="18" charset="0"/>
              </a:endParaRPr>
            </a:p>
          </p:txBody>
        </p:sp>
        <p:sp>
          <p:nvSpPr>
            <p:cNvPr id="15378" name="Line 1032"/>
            <p:cNvSpPr>
              <a:spLocks noChangeShapeType="1"/>
            </p:cNvSpPr>
            <p:nvPr/>
          </p:nvSpPr>
          <p:spPr bwMode="auto">
            <a:xfrm flipV="1">
              <a:off x="4982" y="1442"/>
              <a:ext cx="0" cy="263"/>
            </a:xfrm>
            <a:prstGeom prst="line">
              <a:avLst/>
            </a:prstGeom>
            <a:noFill/>
            <a:ln w="28575">
              <a:solidFill>
                <a:srgbClr val="FFFF00"/>
              </a:solidFill>
              <a:round/>
              <a:headEnd/>
              <a:tailEnd type="triangle" w="med" len="med"/>
            </a:ln>
          </p:spPr>
          <p:txBody>
            <a:bodyPr wrap="none" anchor="ctr"/>
            <a:lstStyle/>
            <a:p>
              <a:endParaRPr lang="en-GB"/>
            </a:p>
          </p:txBody>
        </p:sp>
        <p:sp>
          <p:nvSpPr>
            <p:cNvPr id="15379" name="Text Box 1033"/>
            <p:cNvSpPr txBox="1">
              <a:spLocks noChangeArrowheads="1"/>
            </p:cNvSpPr>
            <p:nvPr/>
          </p:nvSpPr>
          <p:spPr bwMode="auto">
            <a:xfrm>
              <a:off x="5153" y="1417"/>
              <a:ext cx="223" cy="288"/>
            </a:xfrm>
            <a:prstGeom prst="rect">
              <a:avLst/>
            </a:prstGeom>
            <a:noFill/>
            <a:ln w="12700">
              <a:noFill/>
              <a:miter lim="800000"/>
              <a:headEnd/>
              <a:tailEnd/>
            </a:ln>
          </p:spPr>
          <p:txBody>
            <a:bodyPr anchor="ctr">
              <a:spAutoFit/>
            </a:bodyPr>
            <a:lstStyle/>
            <a:p>
              <a:pPr algn="ctr" eaLnBrk="0" hangingPunct="0"/>
              <a:r>
                <a:rPr lang="en-US" sz="2400" b="1">
                  <a:solidFill>
                    <a:srgbClr val="FFFF00"/>
                  </a:solidFill>
                  <a:latin typeface="Times New Roman" pitchFamily="18" charset="0"/>
                </a:rPr>
                <a:t>h</a:t>
              </a:r>
              <a:endParaRPr lang="en-US" sz="2400">
                <a:solidFill>
                  <a:srgbClr val="FFFF00"/>
                </a:solidFill>
                <a:latin typeface="Times New Roman" pitchFamily="18" charset="0"/>
              </a:endParaRPr>
            </a:p>
          </p:txBody>
        </p:sp>
      </p:grpSp>
      <p:grpSp>
        <p:nvGrpSpPr>
          <p:cNvPr id="15370" name="Group 1034"/>
          <p:cNvGrpSpPr>
            <a:grpSpLocks/>
          </p:cNvGrpSpPr>
          <p:nvPr/>
        </p:nvGrpSpPr>
        <p:grpSpPr bwMode="auto">
          <a:xfrm>
            <a:off x="555625" y="1065213"/>
            <a:ext cx="7226300" cy="5581650"/>
            <a:chOff x="559" y="595"/>
            <a:chExt cx="4552" cy="3516"/>
          </a:xfrm>
        </p:grpSpPr>
        <p:sp>
          <p:nvSpPr>
            <p:cNvPr id="15374" name="Text Box 1035"/>
            <p:cNvSpPr txBox="1">
              <a:spLocks noChangeArrowheads="1"/>
            </p:cNvSpPr>
            <p:nvPr/>
          </p:nvSpPr>
          <p:spPr bwMode="auto">
            <a:xfrm>
              <a:off x="559" y="595"/>
              <a:ext cx="4552" cy="3315"/>
            </a:xfrm>
            <a:prstGeom prst="rect">
              <a:avLst/>
            </a:prstGeom>
            <a:noFill/>
            <a:ln w="9525">
              <a:noFill/>
              <a:miter lim="800000"/>
              <a:headEnd/>
              <a:tailEnd/>
            </a:ln>
          </p:spPr>
          <p:txBody>
            <a:bodyPr>
              <a:spAutoFit/>
            </a:bodyPr>
            <a:lstStyle/>
            <a:p>
              <a:pPr eaLnBrk="0" hangingPunct="0"/>
              <a:r>
                <a:rPr lang="en-US" sz="2400" dirty="0">
                  <a:latin typeface="Times New Roman" pitchFamily="18" charset="0"/>
                </a:rPr>
                <a:t>The intrinsic profile of a particular reflection due to size effect has an integral breadth        , the </a:t>
              </a:r>
              <a:r>
                <a:rPr lang="en-US" sz="2400" dirty="0" err="1">
                  <a:latin typeface="Times New Roman" pitchFamily="18" charset="0"/>
                </a:rPr>
                <a:t>Scherrer</a:t>
              </a:r>
              <a:r>
                <a:rPr lang="en-US" sz="2400" dirty="0">
                  <a:latin typeface="Times New Roman" pitchFamily="18" charset="0"/>
                </a:rPr>
                <a:t> formula:</a:t>
              </a:r>
            </a:p>
            <a:p>
              <a:pPr eaLnBrk="0" hangingPunct="0"/>
              <a:endParaRPr lang="en-US" sz="2400" dirty="0">
                <a:solidFill>
                  <a:srgbClr val="000000"/>
                </a:solidFill>
                <a:latin typeface="Times New Roman" pitchFamily="18" charset="0"/>
              </a:endParaRPr>
            </a:p>
            <a:p>
              <a:pPr eaLnBrk="0" hangingPunct="0"/>
              <a:endParaRPr lang="en-US" sz="2400" dirty="0">
                <a:solidFill>
                  <a:srgbClr val="000000"/>
                </a:solidFill>
                <a:latin typeface="Times New Roman" pitchFamily="18" charset="0"/>
              </a:endParaRPr>
            </a:p>
            <a:p>
              <a:pPr eaLnBrk="0" hangingPunct="0"/>
              <a:r>
                <a:rPr lang="en-US" sz="2400" dirty="0">
                  <a:solidFill>
                    <a:srgbClr val="FFFF00"/>
                  </a:solidFill>
                  <a:latin typeface="Times New Roman" pitchFamily="18" charset="0"/>
                </a:rPr>
                <a:t>gives the volume-averaged apparent size of the crystallites in the direction normal to the scattering planes. This apparent size has a perfectly defined physical interpretation:</a:t>
              </a:r>
            </a:p>
            <a:p>
              <a:pPr eaLnBrk="0" hangingPunct="0"/>
              <a:endParaRPr lang="en-US" sz="2400" dirty="0">
                <a:solidFill>
                  <a:srgbClr val="000000"/>
                </a:solidFill>
                <a:latin typeface="Times New Roman" pitchFamily="18" charset="0"/>
              </a:endParaRPr>
            </a:p>
            <a:p>
              <a:pPr eaLnBrk="0" hangingPunct="0"/>
              <a:r>
                <a:rPr lang="en-US" sz="2400" dirty="0">
                  <a:solidFill>
                    <a:srgbClr val="000000"/>
                  </a:solidFill>
                  <a:latin typeface="Times New Roman" pitchFamily="18" charset="0"/>
                </a:rPr>
                <a:t>	</a:t>
              </a:r>
            </a:p>
            <a:p>
              <a:pPr eaLnBrk="0" hangingPunct="0"/>
              <a:endParaRPr lang="en-US" sz="2400" dirty="0">
                <a:solidFill>
                  <a:srgbClr val="000000"/>
                </a:solidFill>
                <a:latin typeface="Times New Roman" pitchFamily="18" charset="0"/>
              </a:endParaRPr>
            </a:p>
            <a:p>
              <a:pPr eaLnBrk="0" hangingPunct="0"/>
              <a:r>
                <a:rPr lang="en-US" sz="2400" dirty="0">
                  <a:solidFill>
                    <a:srgbClr val="FFFF00"/>
                  </a:solidFill>
                  <a:latin typeface="Times New Roman" pitchFamily="18" charset="0"/>
                </a:rPr>
                <a:t>in terms of the normalized column-length </a:t>
              </a:r>
            </a:p>
            <a:p>
              <a:pPr eaLnBrk="0" hangingPunct="0"/>
              <a:r>
                <a:rPr lang="en-US" sz="2400" dirty="0">
                  <a:solidFill>
                    <a:srgbClr val="FFFF00"/>
                  </a:solidFill>
                  <a:latin typeface="Times New Roman" pitchFamily="18" charset="0"/>
                </a:rPr>
                <a:t>distribution </a:t>
              </a:r>
              <a:r>
                <a:rPr lang="en-US" sz="2400" i="1" dirty="0" err="1">
                  <a:solidFill>
                    <a:srgbClr val="FFFF00"/>
                  </a:solidFill>
                  <a:latin typeface="Times New Roman" pitchFamily="18" charset="0"/>
                </a:rPr>
                <a:t>p</a:t>
              </a:r>
              <a:r>
                <a:rPr lang="en-US" sz="2400" i="1" baseline="-25000" dirty="0" err="1">
                  <a:solidFill>
                    <a:srgbClr val="FFFF00"/>
                  </a:solidFill>
                  <a:latin typeface="Times New Roman" pitchFamily="18" charset="0"/>
                </a:rPr>
                <a:t>V</a:t>
              </a:r>
              <a:r>
                <a:rPr lang="en-US" sz="2400" dirty="0">
                  <a:solidFill>
                    <a:srgbClr val="FFFF00"/>
                  </a:solidFill>
                  <a:latin typeface="Times New Roman" pitchFamily="18" charset="0"/>
                </a:rPr>
                <a:t>(</a:t>
              </a:r>
              <a:r>
                <a:rPr lang="en-US" sz="2400" i="1" dirty="0">
                  <a:solidFill>
                    <a:srgbClr val="FFFF00"/>
                  </a:solidFill>
                  <a:latin typeface="Times New Roman" pitchFamily="18" charset="0"/>
                </a:rPr>
                <a:t>L</a:t>
              </a:r>
              <a:r>
                <a:rPr lang="en-US" sz="2400" dirty="0">
                  <a:solidFill>
                    <a:srgbClr val="FFFF00"/>
                  </a:solidFill>
                  <a:latin typeface="Times New Roman" pitchFamily="18" charset="0"/>
                </a:rPr>
                <a:t>):</a:t>
              </a:r>
            </a:p>
            <a:p>
              <a:pPr eaLnBrk="0" hangingPunct="0"/>
              <a:endParaRPr lang="fr-FR" sz="2400" dirty="0">
                <a:solidFill>
                  <a:srgbClr val="000000"/>
                </a:solidFill>
                <a:latin typeface="Times New Roman" pitchFamily="18" charset="0"/>
              </a:endParaRPr>
            </a:p>
          </p:txBody>
        </p:sp>
        <p:graphicFrame>
          <p:nvGraphicFramePr>
            <p:cNvPr id="15362" name="Object 1036"/>
            <p:cNvGraphicFramePr>
              <a:graphicFrameLocks noChangeAspect="1"/>
            </p:cNvGraphicFramePr>
            <p:nvPr/>
          </p:nvGraphicFramePr>
          <p:xfrm>
            <a:off x="1706" y="1016"/>
            <a:ext cx="1673" cy="506"/>
          </p:xfrm>
          <a:graphic>
            <a:graphicData uri="http://schemas.openxmlformats.org/presentationml/2006/ole">
              <mc:AlternateContent xmlns:mc="http://schemas.openxmlformats.org/markup-compatibility/2006">
                <mc:Choice xmlns:v="urn:schemas-microsoft-com:vml" Requires="v">
                  <p:oleObj spid="_x0000_s15880" name="Equation" r:id="rId8" imgW="1422360" imgH="431640" progId="Equation.DSMT4">
                    <p:embed/>
                  </p:oleObj>
                </mc:Choice>
                <mc:Fallback>
                  <p:oleObj name="Equation" r:id="rId8" imgW="1422360" imgH="431640" progId="Equation.DSMT4">
                    <p:embed/>
                    <p:pic>
                      <p:nvPicPr>
                        <p:cNvPr id="0" name="Object 103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06" y="1016"/>
                          <a:ext cx="1673" cy="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363" name="Object 1037"/>
            <p:cNvGraphicFramePr>
              <a:graphicFrameLocks noChangeAspect="1"/>
            </p:cNvGraphicFramePr>
            <p:nvPr/>
          </p:nvGraphicFramePr>
          <p:xfrm>
            <a:off x="1109" y="2534"/>
            <a:ext cx="2803" cy="619"/>
          </p:xfrm>
          <a:graphic>
            <a:graphicData uri="http://schemas.openxmlformats.org/presentationml/2006/ole">
              <mc:AlternateContent xmlns:mc="http://schemas.openxmlformats.org/markup-compatibility/2006">
                <mc:Choice xmlns:v="urn:schemas-microsoft-com:vml" Requires="v">
                  <p:oleObj spid="_x0000_s15881" name="Equation" r:id="rId10" imgW="2070000" imgH="457200" progId="Equation.DSMT4">
                    <p:embed/>
                  </p:oleObj>
                </mc:Choice>
                <mc:Fallback>
                  <p:oleObj name="Equation" r:id="rId10" imgW="2070000" imgH="457200" progId="Equation.DSMT4">
                    <p:embed/>
                    <p:pic>
                      <p:nvPicPr>
                        <p:cNvPr id="0" name="Object 103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09" y="2534"/>
                          <a:ext cx="2803" cy="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364" name="Object 1038"/>
            <p:cNvGraphicFramePr>
              <a:graphicFrameLocks noChangeAspect="1"/>
            </p:cNvGraphicFramePr>
            <p:nvPr/>
          </p:nvGraphicFramePr>
          <p:xfrm>
            <a:off x="1955" y="3399"/>
            <a:ext cx="1931" cy="712"/>
          </p:xfrm>
          <a:graphic>
            <a:graphicData uri="http://schemas.openxmlformats.org/presentationml/2006/ole">
              <mc:AlternateContent xmlns:mc="http://schemas.openxmlformats.org/markup-compatibility/2006">
                <mc:Choice xmlns:v="urn:schemas-microsoft-com:vml" Requires="v">
                  <p:oleObj spid="_x0000_s15882" name="Equation" r:id="rId12" imgW="1269720" imgH="469800" progId="Equation.DSMT4">
                    <p:embed/>
                  </p:oleObj>
                </mc:Choice>
                <mc:Fallback>
                  <p:oleObj name="Equation" r:id="rId12" imgW="1269720" imgH="469800" progId="Equation.DSMT4">
                    <p:embed/>
                    <p:pic>
                      <p:nvPicPr>
                        <p:cNvPr id="0" name="Object 103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55" y="3399"/>
                          <a:ext cx="1931" cy="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365" name="Object 1039"/>
            <p:cNvGraphicFramePr>
              <a:graphicFrameLocks noChangeAspect="1"/>
            </p:cNvGraphicFramePr>
            <p:nvPr/>
          </p:nvGraphicFramePr>
          <p:xfrm>
            <a:off x="2891" y="855"/>
            <a:ext cx="229" cy="260"/>
          </p:xfrm>
          <a:graphic>
            <a:graphicData uri="http://schemas.openxmlformats.org/presentationml/2006/ole">
              <mc:AlternateContent xmlns:mc="http://schemas.openxmlformats.org/markup-compatibility/2006">
                <mc:Choice xmlns:v="urn:schemas-microsoft-com:vml" Requires="v">
                  <p:oleObj spid="_x0000_s15883" name="Equation" r:id="rId14" imgW="203040" imgH="228600" progId="Equation.DSMT4">
                    <p:embed/>
                  </p:oleObj>
                </mc:Choice>
                <mc:Fallback>
                  <p:oleObj name="Equation" r:id="rId14" imgW="203040" imgH="228600" progId="Equation.DSMT4">
                    <p:embed/>
                    <p:pic>
                      <p:nvPicPr>
                        <p:cNvPr id="0" name="Object 103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891" y="855"/>
                          <a:ext cx="229"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37"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FB51550C-ABE8-4267-894F-FFCA7A92AA0B}" type="slidenum">
              <a:rPr lang="en-US" b="1" smtClean="0">
                <a:solidFill>
                  <a:schemeClr val="bg1"/>
                </a:solidFill>
              </a:rPr>
              <a:pPr algn="l" fontAlgn="base">
                <a:spcBef>
                  <a:spcPct val="0"/>
                </a:spcBef>
                <a:spcAft>
                  <a:spcPct val="0"/>
                </a:spcAft>
                <a:defRPr/>
              </a:pPr>
              <a:t>15</a:t>
            </a:fld>
            <a:endParaRPr lang="en-US" b="1" dirty="0" smtClean="0">
              <a:solidFill>
                <a:schemeClr val="bg1"/>
              </a:solidFill>
            </a:endParaRPr>
          </a:p>
        </p:txBody>
      </p:sp>
      <p:sp>
        <p:nvSpPr>
          <p:cNvPr id="19" name="Date Placeholder 18"/>
          <p:cNvSpPr>
            <a:spLocks noGrp="1"/>
          </p:cNvSpPr>
          <p:nvPr>
            <p:ph type="dt" sz="quarter" idx="10"/>
          </p:nvPr>
        </p:nvSpPr>
        <p:spPr/>
        <p:txBody>
          <a:bodyPr/>
          <a:lstStyle/>
          <a:p>
            <a:pPr>
              <a:defRPr/>
            </a:pPr>
            <a:fld id="{B3FB187C-4A37-4B77-94BA-0C6A94896F3D}" type="datetime1">
              <a:rPr lang="en-GB"/>
              <a:pPr>
                <a:defRPr/>
              </a:pPr>
              <a:t>01/10/2015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F9289432-A42D-4FFA-9E38-41988BAFD514}" type="slidenum">
              <a:rPr lang="en-US" b="1" smtClean="0">
                <a:solidFill>
                  <a:schemeClr val="bg1"/>
                </a:solidFill>
              </a:rPr>
              <a:pPr algn="l" fontAlgn="base">
                <a:spcBef>
                  <a:spcPct val="0"/>
                </a:spcBef>
                <a:spcAft>
                  <a:spcPct val="0"/>
                </a:spcAft>
                <a:defRPr/>
              </a:pPr>
              <a:t>16</a:t>
            </a:fld>
            <a:endParaRPr lang="en-US" b="1" dirty="0" smtClean="0">
              <a:solidFill>
                <a:schemeClr val="bg1"/>
              </a:solidFill>
            </a:endParaRPr>
          </a:p>
        </p:txBody>
      </p:sp>
      <p:sp>
        <p:nvSpPr>
          <p:cNvPr id="5" name="Text Box 2"/>
          <p:cNvSpPr txBox="1">
            <a:spLocks noChangeArrowheads="1"/>
          </p:cNvSpPr>
          <p:nvPr/>
        </p:nvSpPr>
        <p:spPr bwMode="auto">
          <a:xfrm>
            <a:off x="684213" y="260350"/>
            <a:ext cx="7143750" cy="1003300"/>
          </a:xfrm>
          <a:prstGeom prst="rect">
            <a:avLst/>
          </a:prstGeom>
          <a:noFill/>
          <a:ln w="9525">
            <a:noFill/>
            <a:miter lim="800000"/>
            <a:headEnd/>
            <a:tailEnd/>
          </a:ln>
        </p:spPr>
        <p:txBody>
          <a:bodyPr lIns="0" rIns="0" bIns="0" anchor="b"/>
          <a:lstStyle/>
          <a:p>
            <a:pPr eaLnBrk="0" hangingPunct="0">
              <a:spcBef>
                <a:spcPct val="50000"/>
              </a:spcBef>
              <a:defRPr/>
            </a:pPr>
            <a:r>
              <a:rPr lang="en-GB" sz="3600" b="1" dirty="0">
                <a:solidFill>
                  <a:srgbClr val="FFFF00"/>
                </a:solidFill>
                <a:latin typeface="+mj-lt"/>
                <a:ea typeface="+mj-ea"/>
                <a:cs typeface="+mj-cs"/>
              </a:rPr>
              <a:t>Size effects in reciprocal space: powder case</a:t>
            </a:r>
          </a:p>
        </p:txBody>
      </p:sp>
      <p:sp>
        <p:nvSpPr>
          <p:cNvPr id="15" name="Date Placeholder 14"/>
          <p:cNvSpPr>
            <a:spLocks noGrp="1"/>
          </p:cNvSpPr>
          <p:nvPr>
            <p:ph type="dt" sz="quarter" idx="10"/>
          </p:nvPr>
        </p:nvSpPr>
        <p:spPr/>
        <p:txBody>
          <a:bodyPr/>
          <a:lstStyle/>
          <a:p>
            <a:pPr>
              <a:defRPr/>
            </a:pPr>
            <a:fld id="{555CC5F0-59B3-410F-AE19-67E502BAFC3A}" type="datetime1">
              <a:rPr lang="en-GB"/>
              <a:pPr>
                <a:defRPr/>
              </a:pPr>
              <a:t>01/10/2015</a:t>
            </a:fld>
            <a:endParaRPr lang="en-US" dirty="0"/>
          </a:p>
        </p:txBody>
      </p:sp>
      <p:graphicFrame>
        <p:nvGraphicFramePr>
          <p:cNvPr id="18434" name="Object 6"/>
          <p:cNvGraphicFramePr>
            <a:graphicFrameLocks noChangeAspect="1"/>
          </p:cNvGraphicFramePr>
          <p:nvPr/>
        </p:nvGraphicFramePr>
        <p:xfrm>
          <a:off x="395288" y="1484313"/>
          <a:ext cx="3646487" cy="2441575"/>
        </p:xfrm>
        <a:graphic>
          <a:graphicData uri="http://schemas.openxmlformats.org/presentationml/2006/ole">
            <mc:AlternateContent xmlns:mc="http://schemas.openxmlformats.org/markup-compatibility/2006">
              <mc:Choice xmlns:v="urn:schemas-microsoft-com:vml" Requires="v">
                <p:oleObj spid="_x0000_s18689" name="Equation" r:id="rId4" imgW="1777680" imgH="1193760" progId="Equation.DSMT4">
                  <p:embed/>
                </p:oleObj>
              </mc:Choice>
              <mc:Fallback>
                <p:oleObj name="Equation" r:id="rId4" imgW="1777680" imgH="1193760" progId="Equation.DSMT4">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288" y="1484313"/>
                        <a:ext cx="3646487" cy="2441575"/>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8441" name="Group 9"/>
          <p:cNvGrpSpPr>
            <a:grpSpLocks/>
          </p:cNvGrpSpPr>
          <p:nvPr/>
        </p:nvGrpSpPr>
        <p:grpSpPr bwMode="auto">
          <a:xfrm>
            <a:off x="5362575" y="3384550"/>
            <a:ext cx="3673475" cy="3284538"/>
            <a:chOff x="4787230" y="3573810"/>
            <a:chExt cx="3673202" cy="3284190"/>
          </a:xfrm>
        </p:grpSpPr>
        <p:cxnSp>
          <p:nvCxnSpPr>
            <p:cNvPr id="11" name="Straight Connector 10"/>
            <p:cNvCxnSpPr/>
            <p:nvPr/>
          </p:nvCxnSpPr>
          <p:spPr>
            <a:xfrm rot="5400000">
              <a:off x="3456252" y="4904788"/>
              <a:ext cx="2663543"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788818" y="6237353"/>
              <a:ext cx="3671614"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Freeform 12"/>
            <p:cNvSpPr/>
            <p:nvPr/>
          </p:nvSpPr>
          <p:spPr>
            <a:xfrm>
              <a:off x="4790405" y="3943659"/>
              <a:ext cx="2457267" cy="2306393"/>
            </a:xfrm>
            <a:custGeom>
              <a:avLst/>
              <a:gdLst>
                <a:gd name="connsiteX0" fmla="*/ 0 w 2456597"/>
                <a:gd name="connsiteY0" fmla="*/ 0 h 2306472"/>
                <a:gd name="connsiteX1" fmla="*/ 436729 w 2456597"/>
                <a:gd name="connsiteY1" fmla="*/ 1201003 h 2306472"/>
                <a:gd name="connsiteX2" fmla="*/ 1037230 w 2456597"/>
                <a:gd name="connsiteY2" fmla="*/ 1842448 h 2306472"/>
                <a:gd name="connsiteX3" fmla="*/ 2456597 w 2456597"/>
                <a:gd name="connsiteY3" fmla="*/ 2306472 h 2306472"/>
              </a:gdLst>
              <a:ahLst/>
              <a:cxnLst>
                <a:cxn ang="0">
                  <a:pos x="connsiteX0" y="connsiteY0"/>
                </a:cxn>
                <a:cxn ang="0">
                  <a:pos x="connsiteX1" y="connsiteY1"/>
                </a:cxn>
                <a:cxn ang="0">
                  <a:pos x="connsiteX2" y="connsiteY2"/>
                </a:cxn>
                <a:cxn ang="0">
                  <a:pos x="connsiteX3" y="connsiteY3"/>
                </a:cxn>
              </a:cxnLst>
              <a:rect l="l" t="t" r="r" b="b"/>
              <a:pathLst>
                <a:path w="2456597" h="2306472">
                  <a:moveTo>
                    <a:pt x="0" y="0"/>
                  </a:moveTo>
                  <a:cubicBezTo>
                    <a:pt x="131928" y="446964"/>
                    <a:pt x="263857" y="893928"/>
                    <a:pt x="436729" y="1201003"/>
                  </a:cubicBezTo>
                  <a:cubicBezTo>
                    <a:pt x="609601" y="1508078"/>
                    <a:pt x="700585" y="1658203"/>
                    <a:pt x="1037230" y="1842448"/>
                  </a:cubicBezTo>
                  <a:cubicBezTo>
                    <a:pt x="1373875" y="2026693"/>
                    <a:pt x="1915236" y="2166582"/>
                    <a:pt x="2456597" y="2306472"/>
                  </a:cubicBez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GB"/>
            </a:p>
          </p:txBody>
        </p:sp>
        <p:cxnSp>
          <p:nvCxnSpPr>
            <p:cNvPr id="16" name="Straight Connector 15"/>
            <p:cNvCxnSpPr>
              <a:stCxn id="13" idx="0"/>
            </p:cNvCxnSpPr>
            <p:nvPr/>
          </p:nvCxnSpPr>
          <p:spPr>
            <a:xfrm>
              <a:off x="4790405" y="3943659"/>
              <a:ext cx="717497" cy="22936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448" name="TextBox 16"/>
            <p:cNvSpPr txBox="1">
              <a:spLocks noChangeArrowheads="1"/>
            </p:cNvSpPr>
            <p:nvPr/>
          </p:nvSpPr>
          <p:spPr bwMode="auto">
            <a:xfrm>
              <a:off x="5436096" y="6396335"/>
              <a:ext cx="906017" cy="461665"/>
            </a:xfrm>
            <a:prstGeom prst="rect">
              <a:avLst/>
            </a:prstGeom>
            <a:noFill/>
            <a:ln w="9525">
              <a:noFill/>
              <a:miter lim="800000"/>
              <a:headEnd/>
              <a:tailEnd/>
            </a:ln>
          </p:spPr>
          <p:txBody>
            <a:bodyPr wrap="none">
              <a:spAutoFit/>
            </a:bodyPr>
            <a:lstStyle/>
            <a:p>
              <a:r>
                <a:rPr lang="en-GB" i="1"/>
                <a:t>t</a:t>
              </a:r>
              <a:r>
                <a:rPr lang="en-GB" baseline="-25000"/>
                <a:t>0</a:t>
              </a:r>
              <a:r>
                <a:rPr lang="en-GB" i="1"/>
                <a:t>=D</a:t>
              </a:r>
              <a:r>
                <a:rPr lang="en-GB" i="1" baseline="-25000"/>
                <a:t>S</a:t>
              </a:r>
            </a:p>
          </p:txBody>
        </p:sp>
        <p:graphicFrame>
          <p:nvGraphicFramePr>
            <p:cNvPr id="18436" name="Object 5"/>
            <p:cNvGraphicFramePr>
              <a:graphicFrameLocks noChangeAspect="1"/>
            </p:cNvGraphicFramePr>
            <p:nvPr/>
          </p:nvGraphicFramePr>
          <p:xfrm>
            <a:off x="4932040" y="4049688"/>
            <a:ext cx="764214" cy="474340"/>
          </p:xfrm>
          <a:graphic>
            <a:graphicData uri="http://schemas.openxmlformats.org/presentationml/2006/ole">
              <mc:AlternateContent xmlns:mc="http://schemas.openxmlformats.org/markup-compatibility/2006">
                <mc:Choice xmlns:v="urn:schemas-microsoft-com:vml" Requires="v">
                  <p:oleObj spid="_x0000_s18690" name="Equation" r:id="rId6" imgW="368280" imgH="228600" progId="Equation.DSMT4">
                    <p:embed/>
                  </p:oleObj>
                </mc:Choice>
                <mc:Fallback>
                  <p:oleObj name="Equation" r:id="rId6" imgW="368280" imgH="228600" progId="Equation.DSMT4">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32040" y="4049688"/>
                          <a:ext cx="764214" cy="474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449" name="TextBox 18"/>
            <p:cNvSpPr txBox="1">
              <a:spLocks noChangeArrowheads="1"/>
            </p:cNvSpPr>
            <p:nvPr/>
          </p:nvSpPr>
          <p:spPr bwMode="auto">
            <a:xfrm>
              <a:off x="8172400" y="6165304"/>
              <a:ext cx="269626" cy="461665"/>
            </a:xfrm>
            <a:prstGeom prst="rect">
              <a:avLst/>
            </a:prstGeom>
            <a:noFill/>
            <a:ln w="9525">
              <a:noFill/>
              <a:miter lim="800000"/>
              <a:headEnd/>
              <a:tailEnd/>
            </a:ln>
          </p:spPr>
          <p:txBody>
            <a:bodyPr wrap="none">
              <a:spAutoFit/>
            </a:bodyPr>
            <a:lstStyle/>
            <a:p>
              <a:r>
                <a:rPr lang="en-GB" i="1"/>
                <a:t>t</a:t>
              </a:r>
            </a:p>
          </p:txBody>
        </p:sp>
      </p:grpSp>
      <p:sp>
        <p:nvSpPr>
          <p:cNvPr id="18442" name="TextBox 19"/>
          <p:cNvSpPr txBox="1">
            <a:spLocks noChangeArrowheads="1"/>
          </p:cNvSpPr>
          <p:nvPr/>
        </p:nvSpPr>
        <p:spPr bwMode="auto">
          <a:xfrm>
            <a:off x="4211638" y="1484313"/>
            <a:ext cx="4932362" cy="2308225"/>
          </a:xfrm>
          <a:prstGeom prst="rect">
            <a:avLst/>
          </a:prstGeom>
          <a:noFill/>
          <a:ln w="9525">
            <a:noFill/>
            <a:miter lim="800000"/>
            <a:headEnd/>
            <a:tailEnd/>
          </a:ln>
        </p:spPr>
        <p:txBody>
          <a:bodyPr>
            <a:spAutoFit/>
          </a:bodyPr>
          <a:lstStyle/>
          <a:p>
            <a:r>
              <a:rPr lang="en-GB" sz="2400" b="1" i="1"/>
              <a:t>Surface Averaged column length </a:t>
            </a:r>
            <a:r>
              <a:rPr lang="en-GB" sz="2400" i="1"/>
              <a:t>D</a:t>
            </a:r>
            <a:r>
              <a:rPr lang="en-GB" sz="2400" i="1" baseline="-25000"/>
              <a:t>S</a:t>
            </a:r>
            <a:r>
              <a:rPr lang="en-GB" sz="2400"/>
              <a:t>: height of a cylinder of section equal to the projection of the grain perpendicular to planes (</a:t>
            </a:r>
            <a:r>
              <a:rPr lang="en-GB" sz="2400" i="1"/>
              <a:t>hkl</a:t>
            </a:r>
            <a:r>
              <a:rPr lang="en-GB" sz="2400"/>
              <a:t>) having the same volume as the grain</a:t>
            </a:r>
          </a:p>
        </p:txBody>
      </p:sp>
      <p:graphicFrame>
        <p:nvGraphicFramePr>
          <p:cNvPr id="18435" name="Object 6"/>
          <p:cNvGraphicFramePr>
            <a:graphicFrameLocks noChangeAspect="1"/>
          </p:cNvGraphicFramePr>
          <p:nvPr/>
        </p:nvGraphicFramePr>
        <p:xfrm>
          <a:off x="539750" y="4797425"/>
          <a:ext cx="3705225" cy="1225550"/>
        </p:xfrm>
        <a:graphic>
          <a:graphicData uri="http://schemas.openxmlformats.org/presentationml/2006/ole">
            <mc:AlternateContent xmlns:mc="http://schemas.openxmlformats.org/markup-compatibility/2006">
              <mc:Choice xmlns:v="urn:schemas-microsoft-com:vml" Requires="v">
                <p:oleObj spid="_x0000_s18691" name="Equation" r:id="rId8" imgW="1460160" imgH="482400" progId="Equation.DSMT4">
                  <p:embed/>
                </p:oleObj>
              </mc:Choice>
              <mc:Fallback>
                <p:oleObj name="Equation" r:id="rId8" imgW="1460160" imgH="482400" progId="Equation.DSMT4">
                  <p:embed/>
                  <p:pic>
                    <p:nvPicPr>
                      <p:cNvPr id="0"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9750" y="4797425"/>
                        <a:ext cx="3705225" cy="122555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443" name="Rectangle 16"/>
          <p:cNvSpPr>
            <a:spLocks noChangeArrowheads="1"/>
          </p:cNvSpPr>
          <p:nvPr/>
        </p:nvSpPr>
        <p:spPr bwMode="auto">
          <a:xfrm>
            <a:off x="0" y="4292600"/>
            <a:ext cx="5341938" cy="461963"/>
          </a:xfrm>
          <a:prstGeom prst="rect">
            <a:avLst/>
          </a:prstGeom>
          <a:noFill/>
          <a:ln w="9525">
            <a:noFill/>
            <a:miter lim="800000"/>
            <a:headEnd/>
            <a:tailEnd/>
          </a:ln>
        </p:spPr>
        <p:txBody>
          <a:bodyPr wrap="none">
            <a:spAutoFit/>
          </a:bodyPr>
          <a:lstStyle/>
          <a:p>
            <a:r>
              <a:rPr lang="en-GB" sz="2400">
                <a:solidFill>
                  <a:srgbClr val="FFFFFF"/>
                </a:solidFill>
              </a:rPr>
              <a:t>Normalised column-length distribution</a:t>
            </a:r>
            <a:endParaRPr lang="en-GB"/>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0" y="0"/>
            <a:ext cx="8072438" cy="642938"/>
          </a:xfrm>
          <a:prstGeom prst="rect">
            <a:avLst/>
          </a:prstGeom>
          <a:noFill/>
          <a:ln w="9525">
            <a:noFill/>
            <a:miter lim="800000"/>
            <a:headEnd/>
            <a:tailEnd/>
          </a:ln>
        </p:spPr>
        <p:txBody>
          <a:bodyPr lIns="0" rIns="0" bIns="0" anchor="b"/>
          <a:lstStyle/>
          <a:p>
            <a:pPr algn="ctr" eaLnBrk="0" hangingPunct="0">
              <a:spcBef>
                <a:spcPct val="50000"/>
              </a:spcBef>
              <a:defRPr/>
            </a:pPr>
            <a:r>
              <a:rPr lang="en-GB" sz="3600" b="1" dirty="0">
                <a:solidFill>
                  <a:srgbClr val="FFFF00"/>
                </a:solidFill>
                <a:latin typeface="+mj-lt"/>
                <a:ea typeface="+mj-ea"/>
                <a:cs typeface="+mj-cs"/>
              </a:rPr>
              <a:t>The Voigt Function</a:t>
            </a:r>
          </a:p>
        </p:txBody>
      </p:sp>
      <p:sp>
        <p:nvSpPr>
          <p:cNvPr id="9"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D67F479E-2E29-4CCE-8577-9EF1877CE305}" type="slidenum">
              <a:rPr lang="en-US" b="1" smtClean="0">
                <a:solidFill>
                  <a:schemeClr val="bg1"/>
                </a:solidFill>
              </a:rPr>
              <a:pPr algn="l" fontAlgn="base">
                <a:spcBef>
                  <a:spcPct val="0"/>
                </a:spcBef>
                <a:spcAft>
                  <a:spcPct val="0"/>
                </a:spcAft>
                <a:defRPr/>
              </a:pPr>
              <a:t>17</a:t>
            </a:fld>
            <a:endParaRPr lang="en-US" b="1" dirty="0" smtClean="0">
              <a:solidFill>
                <a:schemeClr val="bg1"/>
              </a:solidFill>
            </a:endParaRPr>
          </a:p>
        </p:txBody>
      </p:sp>
      <p:graphicFrame>
        <p:nvGraphicFramePr>
          <p:cNvPr id="19458" name="Object 2"/>
          <p:cNvGraphicFramePr>
            <a:graphicFrameLocks noChangeAspect="1"/>
          </p:cNvGraphicFramePr>
          <p:nvPr/>
        </p:nvGraphicFramePr>
        <p:xfrm>
          <a:off x="1331913" y="1125538"/>
          <a:ext cx="4425950" cy="796925"/>
        </p:xfrm>
        <a:graphic>
          <a:graphicData uri="http://schemas.openxmlformats.org/presentationml/2006/ole">
            <mc:AlternateContent xmlns:mc="http://schemas.openxmlformats.org/markup-compatibility/2006">
              <mc:Choice xmlns:v="urn:schemas-microsoft-com:vml" Requires="v">
                <p:oleObj spid="_x0000_s19713" name="Equation" r:id="rId4" imgW="1269720" imgH="228600" progId="Equation.DSMT4">
                  <p:embed/>
                </p:oleObj>
              </mc:Choice>
              <mc:Fallback>
                <p:oleObj name="Equation" r:id="rId4" imgW="1269720" imgH="22860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1913" y="1125538"/>
                        <a:ext cx="4425950" cy="796925"/>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9463" name="Group 4"/>
          <p:cNvGrpSpPr>
            <a:grpSpLocks/>
          </p:cNvGrpSpPr>
          <p:nvPr/>
        </p:nvGrpSpPr>
        <p:grpSpPr bwMode="auto">
          <a:xfrm>
            <a:off x="914400" y="2528888"/>
            <a:ext cx="7696200" cy="2430462"/>
            <a:chOff x="576" y="1584"/>
            <a:chExt cx="4848" cy="1531"/>
          </a:xfrm>
        </p:grpSpPr>
        <p:graphicFrame>
          <p:nvGraphicFramePr>
            <p:cNvPr id="19460" name="Object 5"/>
            <p:cNvGraphicFramePr>
              <a:graphicFrameLocks noChangeAspect="1"/>
            </p:cNvGraphicFramePr>
            <p:nvPr/>
          </p:nvGraphicFramePr>
          <p:xfrm>
            <a:off x="576" y="1728"/>
            <a:ext cx="1962" cy="1007"/>
          </p:xfrm>
          <a:graphic>
            <a:graphicData uri="http://schemas.openxmlformats.org/presentationml/2006/ole">
              <mc:AlternateContent xmlns:mc="http://schemas.openxmlformats.org/markup-compatibility/2006">
                <mc:Choice xmlns:v="urn:schemas-microsoft-com:vml" Requires="v">
                  <p:oleObj spid="_x0000_s19714" name="Equation" r:id="rId6" imgW="939600" imgH="482400" progId="Equation.DSMT4">
                    <p:embed/>
                  </p:oleObj>
                </mc:Choice>
                <mc:Fallback>
                  <p:oleObj name="Equation" r:id="rId6" imgW="939600" imgH="482400" progId="Equation.DSMT4">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6" y="1728"/>
                          <a:ext cx="1962" cy="1007"/>
                        </a:xfrm>
                        <a:prstGeom prst="rect">
                          <a:avLst/>
                        </a:prstGeom>
                        <a:solidFill>
                          <a:srgbClr val="FFFF99"/>
                        </a:solidFill>
                      </p:spPr>
                    </p:pic>
                  </p:oleObj>
                </mc:Fallback>
              </mc:AlternateContent>
            </a:graphicData>
          </a:graphic>
        </p:graphicFrame>
        <p:sp>
          <p:nvSpPr>
            <p:cNvPr id="19470" name="Text Box 6"/>
            <p:cNvSpPr txBox="1">
              <a:spLocks noChangeArrowheads="1"/>
            </p:cNvSpPr>
            <p:nvPr/>
          </p:nvSpPr>
          <p:spPr bwMode="auto">
            <a:xfrm>
              <a:off x="3011" y="1584"/>
              <a:ext cx="2400" cy="523"/>
            </a:xfrm>
            <a:prstGeom prst="rect">
              <a:avLst/>
            </a:prstGeom>
            <a:noFill/>
            <a:ln w="9525">
              <a:noFill/>
              <a:miter lim="800000"/>
              <a:headEnd/>
              <a:tailEnd/>
            </a:ln>
          </p:spPr>
          <p:txBody>
            <a:bodyPr>
              <a:spAutoFit/>
            </a:bodyPr>
            <a:lstStyle/>
            <a:p>
              <a:r>
                <a:rPr lang="en-GB" sz="2400">
                  <a:solidFill>
                    <a:srgbClr val="FFFF00"/>
                  </a:solidFill>
                  <a:latin typeface="Times New Roman" pitchFamily="18" charset="0"/>
                </a:rPr>
                <a:t>Lorentzian breadths simply have to be summed</a:t>
              </a:r>
            </a:p>
          </p:txBody>
        </p:sp>
        <p:sp>
          <p:nvSpPr>
            <p:cNvPr id="19471" name="Text Box 7"/>
            <p:cNvSpPr txBox="1">
              <a:spLocks noChangeArrowheads="1"/>
            </p:cNvSpPr>
            <p:nvPr/>
          </p:nvSpPr>
          <p:spPr bwMode="auto">
            <a:xfrm>
              <a:off x="3024" y="2592"/>
              <a:ext cx="2400" cy="523"/>
            </a:xfrm>
            <a:prstGeom prst="rect">
              <a:avLst/>
            </a:prstGeom>
            <a:noFill/>
            <a:ln w="9525">
              <a:noFill/>
              <a:miter lim="800000"/>
              <a:headEnd/>
              <a:tailEnd/>
            </a:ln>
          </p:spPr>
          <p:txBody>
            <a:bodyPr>
              <a:spAutoFit/>
            </a:bodyPr>
            <a:lstStyle/>
            <a:p>
              <a:r>
                <a:rPr lang="en-GB" sz="2400">
                  <a:solidFill>
                    <a:srgbClr val="FFFF00"/>
                  </a:solidFill>
                  <a:latin typeface="Times New Roman" pitchFamily="18" charset="0"/>
                </a:rPr>
                <a:t>Gaussian breadths have to be summed quadratically</a:t>
              </a:r>
            </a:p>
          </p:txBody>
        </p:sp>
        <p:sp>
          <p:nvSpPr>
            <p:cNvPr id="19472" name="Line 8"/>
            <p:cNvSpPr>
              <a:spLocks noChangeShapeType="1"/>
            </p:cNvSpPr>
            <p:nvPr/>
          </p:nvSpPr>
          <p:spPr bwMode="auto">
            <a:xfrm flipV="1">
              <a:off x="2496" y="1824"/>
              <a:ext cx="480" cy="144"/>
            </a:xfrm>
            <a:prstGeom prst="line">
              <a:avLst/>
            </a:prstGeom>
            <a:noFill/>
            <a:ln w="9525">
              <a:solidFill>
                <a:srgbClr val="000000"/>
              </a:solidFill>
              <a:round/>
              <a:headEnd/>
              <a:tailEnd type="triangle" w="med" len="med"/>
            </a:ln>
          </p:spPr>
          <p:txBody>
            <a:bodyPr/>
            <a:lstStyle/>
            <a:p>
              <a:endParaRPr lang="en-GB"/>
            </a:p>
          </p:txBody>
        </p:sp>
        <p:sp>
          <p:nvSpPr>
            <p:cNvPr id="19473" name="Line 9"/>
            <p:cNvSpPr>
              <a:spLocks noChangeShapeType="1"/>
            </p:cNvSpPr>
            <p:nvPr/>
          </p:nvSpPr>
          <p:spPr bwMode="auto">
            <a:xfrm>
              <a:off x="2544" y="2544"/>
              <a:ext cx="480" cy="192"/>
            </a:xfrm>
            <a:prstGeom prst="line">
              <a:avLst/>
            </a:prstGeom>
            <a:noFill/>
            <a:ln w="9525">
              <a:solidFill>
                <a:srgbClr val="000000"/>
              </a:solidFill>
              <a:round/>
              <a:headEnd/>
              <a:tailEnd type="triangle" w="med" len="med"/>
            </a:ln>
          </p:spPr>
          <p:txBody>
            <a:bodyPr/>
            <a:lstStyle/>
            <a:p>
              <a:endParaRPr lang="en-GB"/>
            </a:p>
          </p:txBody>
        </p:sp>
      </p:grpSp>
      <p:sp>
        <p:nvSpPr>
          <p:cNvPr id="19464" name="Text Box 14"/>
          <p:cNvSpPr txBox="1">
            <a:spLocks noChangeArrowheads="1"/>
          </p:cNvSpPr>
          <p:nvPr/>
        </p:nvSpPr>
        <p:spPr bwMode="auto">
          <a:xfrm>
            <a:off x="611188" y="1773238"/>
            <a:ext cx="7920037" cy="830262"/>
          </a:xfrm>
          <a:prstGeom prst="rect">
            <a:avLst/>
          </a:prstGeom>
          <a:noFill/>
          <a:ln w="9525">
            <a:noFill/>
            <a:miter lim="800000"/>
            <a:headEnd/>
            <a:tailEnd/>
          </a:ln>
        </p:spPr>
        <p:txBody>
          <a:bodyPr>
            <a:spAutoFit/>
          </a:bodyPr>
          <a:lstStyle/>
          <a:p>
            <a:r>
              <a:rPr lang="en-GB" sz="2400" b="1">
                <a:solidFill>
                  <a:srgbClr val="FFFF00"/>
                </a:solidFill>
                <a:latin typeface="Times New Roman" pitchFamily="18" charset="0"/>
              </a:rPr>
              <a:t>The Voigt function has proven to be a very good experimental  approximation in many cases (I. Langford)</a:t>
            </a:r>
          </a:p>
        </p:txBody>
      </p:sp>
      <p:grpSp>
        <p:nvGrpSpPr>
          <p:cNvPr id="3" name="Group 10"/>
          <p:cNvGrpSpPr>
            <a:grpSpLocks/>
          </p:cNvGrpSpPr>
          <p:nvPr/>
        </p:nvGrpSpPr>
        <p:grpSpPr bwMode="auto">
          <a:xfrm>
            <a:off x="962025" y="4835525"/>
            <a:ext cx="7343775" cy="1682750"/>
            <a:chOff x="606" y="3046"/>
            <a:chExt cx="4626" cy="1060"/>
          </a:xfrm>
        </p:grpSpPr>
        <p:graphicFrame>
          <p:nvGraphicFramePr>
            <p:cNvPr id="19459" name="Object 11"/>
            <p:cNvGraphicFramePr>
              <a:graphicFrameLocks noChangeAspect="1"/>
            </p:cNvGraphicFramePr>
            <p:nvPr/>
          </p:nvGraphicFramePr>
          <p:xfrm>
            <a:off x="606" y="3046"/>
            <a:ext cx="2095" cy="1060"/>
          </p:xfrm>
          <a:graphic>
            <a:graphicData uri="http://schemas.openxmlformats.org/presentationml/2006/ole">
              <mc:AlternateContent xmlns:mc="http://schemas.openxmlformats.org/markup-compatibility/2006">
                <mc:Choice xmlns:v="urn:schemas-microsoft-com:vml" Requires="v">
                  <p:oleObj spid="_x0000_s19715" name="Equation" r:id="rId8" imgW="1002960" imgH="507960" progId="Equation.DSMT4">
                    <p:embed/>
                  </p:oleObj>
                </mc:Choice>
                <mc:Fallback>
                  <p:oleObj name="Equation" r:id="rId8" imgW="1002960" imgH="507960" progId="Equation.DSMT4">
                    <p:embed/>
                    <p:pic>
                      <p:nvPicPr>
                        <p:cNvPr id="0" name="Object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6" y="3046"/>
                          <a:ext cx="2095" cy="1060"/>
                        </a:xfrm>
                        <a:prstGeom prst="rect">
                          <a:avLst/>
                        </a:prstGeom>
                        <a:solidFill>
                          <a:srgbClr val="FFFF99"/>
                        </a:solidFill>
                      </p:spPr>
                    </p:pic>
                  </p:oleObj>
                </mc:Fallback>
              </mc:AlternateContent>
            </a:graphicData>
          </a:graphic>
        </p:graphicFrame>
        <p:sp>
          <p:nvSpPr>
            <p:cNvPr id="19468" name="Text Box 12"/>
            <p:cNvSpPr txBox="1">
              <a:spLocks noChangeArrowheads="1"/>
            </p:cNvSpPr>
            <p:nvPr/>
          </p:nvSpPr>
          <p:spPr bwMode="auto">
            <a:xfrm>
              <a:off x="3217" y="3340"/>
              <a:ext cx="2015" cy="698"/>
            </a:xfrm>
            <a:prstGeom prst="rect">
              <a:avLst/>
            </a:prstGeom>
            <a:noFill/>
            <a:ln w="9525">
              <a:noFill/>
              <a:miter lim="800000"/>
              <a:headEnd/>
              <a:tailEnd/>
            </a:ln>
          </p:spPr>
          <p:txBody>
            <a:bodyPr>
              <a:spAutoFit/>
            </a:bodyPr>
            <a:lstStyle/>
            <a:p>
              <a:r>
                <a:rPr lang="en-GB" sz="2400">
                  <a:solidFill>
                    <a:srgbClr val="FFFF00"/>
                  </a:solidFill>
                  <a:latin typeface="Times New Roman" pitchFamily="18" charset="0"/>
                </a:rPr>
                <a:t>Correction for instrumental broadening</a:t>
              </a:r>
            </a:p>
            <a:p>
              <a:r>
                <a:rPr lang="en-GB">
                  <a:solidFill>
                    <a:srgbClr val="FFFF00"/>
                  </a:solidFill>
                  <a:latin typeface="Times New Roman" pitchFamily="18" charset="0"/>
                </a:rPr>
                <a:t>(‘Double Voigt’, D. Balzar)</a:t>
              </a:r>
            </a:p>
          </p:txBody>
        </p:sp>
        <p:sp>
          <p:nvSpPr>
            <p:cNvPr id="19469" name="AutoShape 13"/>
            <p:cNvSpPr>
              <a:spLocks noChangeArrowheads="1"/>
            </p:cNvSpPr>
            <p:nvPr/>
          </p:nvSpPr>
          <p:spPr bwMode="auto">
            <a:xfrm>
              <a:off x="2544" y="3552"/>
              <a:ext cx="576" cy="96"/>
            </a:xfrm>
            <a:prstGeom prst="leftArrow">
              <a:avLst>
                <a:gd name="adj1" fmla="val 50000"/>
                <a:gd name="adj2" fmla="val 150000"/>
              </a:avLst>
            </a:prstGeom>
            <a:solidFill>
              <a:srgbClr val="00CC99"/>
            </a:solidFill>
            <a:ln w="9525">
              <a:solidFill>
                <a:srgbClr val="000000"/>
              </a:solidFill>
              <a:miter lim="800000"/>
              <a:headEnd/>
              <a:tailEnd/>
            </a:ln>
          </p:spPr>
          <p:txBody>
            <a:bodyPr wrap="none" anchor="ctr"/>
            <a:lstStyle/>
            <a:p>
              <a:pPr eaLnBrk="0" hangingPunct="0"/>
              <a:endParaRPr lang="en-GB" sz="2400">
                <a:solidFill>
                  <a:srgbClr val="000000"/>
                </a:solidFill>
                <a:latin typeface="Times New Roman" pitchFamily="18" charset="0"/>
              </a:endParaRPr>
            </a:p>
          </p:txBody>
        </p:sp>
      </p:grpSp>
      <p:sp>
        <p:nvSpPr>
          <p:cNvPr id="17" name="Date Placeholder 16"/>
          <p:cNvSpPr>
            <a:spLocks noGrp="1"/>
          </p:cNvSpPr>
          <p:nvPr>
            <p:ph type="dt" sz="quarter" idx="10"/>
          </p:nvPr>
        </p:nvSpPr>
        <p:spPr/>
        <p:txBody>
          <a:bodyPr/>
          <a:lstStyle/>
          <a:p>
            <a:pPr>
              <a:defRPr/>
            </a:pPr>
            <a:fld id="{FC161074-D93D-472F-8611-053BB220C99B}" type="datetime1">
              <a:rPr lang="en-GB"/>
              <a:pPr>
                <a:defRPr/>
              </a:pPr>
              <a:t>01/10/2015</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445E86C6-5293-4BAD-9521-01546E4923FC}" type="slidenum">
              <a:rPr lang="en-US" b="1" smtClean="0">
                <a:solidFill>
                  <a:schemeClr val="bg1"/>
                </a:solidFill>
              </a:rPr>
              <a:pPr algn="l" fontAlgn="base">
                <a:spcBef>
                  <a:spcPct val="0"/>
                </a:spcBef>
                <a:spcAft>
                  <a:spcPct val="0"/>
                </a:spcAft>
                <a:defRPr/>
              </a:pPr>
              <a:t>18</a:t>
            </a:fld>
            <a:endParaRPr lang="en-US" b="1" dirty="0" smtClean="0">
              <a:solidFill>
                <a:schemeClr val="bg1"/>
              </a:solidFill>
            </a:endParaRPr>
          </a:p>
        </p:txBody>
      </p:sp>
      <p:sp>
        <p:nvSpPr>
          <p:cNvPr id="5" name="Text Box 2"/>
          <p:cNvSpPr txBox="1">
            <a:spLocks noChangeArrowheads="1"/>
          </p:cNvSpPr>
          <p:nvPr/>
        </p:nvSpPr>
        <p:spPr bwMode="auto">
          <a:xfrm>
            <a:off x="395288" y="260350"/>
            <a:ext cx="7920037" cy="1657350"/>
          </a:xfrm>
          <a:prstGeom prst="rect">
            <a:avLst/>
          </a:prstGeom>
          <a:noFill/>
          <a:ln w="9525">
            <a:noFill/>
            <a:miter lim="800000"/>
            <a:headEnd/>
            <a:tailEnd/>
          </a:ln>
        </p:spPr>
        <p:txBody>
          <a:bodyPr lIns="0" rIns="0" bIns="0" anchor="b"/>
          <a:lstStyle/>
          <a:p>
            <a:pPr eaLnBrk="0" hangingPunct="0">
              <a:spcBef>
                <a:spcPct val="50000"/>
              </a:spcBef>
              <a:defRPr/>
            </a:pPr>
            <a:r>
              <a:rPr lang="en-GB" sz="3200" b="1" dirty="0">
                <a:solidFill>
                  <a:srgbClr val="FFFF00"/>
                </a:solidFill>
                <a:latin typeface="+mj-lt"/>
                <a:ea typeface="+mj-ea"/>
                <a:cs typeface="+mj-cs"/>
              </a:rPr>
              <a:t>Column lengths distributions when using Voigt functions for approximating the line profile</a:t>
            </a:r>
          </a:p>
        </p:txBody>
      </p:sp>
      <p:sp>
        <p:nvSpPr>
          <p:cNvPr id="15" name="Date Placeholder 14"/>
          <p:cNvSpPr>
            <a:spLocks noGrp="1"/>
          </p:cNvSpPr>
          <p:nvPr>
            <p:ph type="dt" sz="quarter" idx="10"/>
          </p:nvPr>
        </p:nvSpPr>
        <p:spPr/>
        <p:txBody>
          <a:bodyPr/>
          <a:lstStyle/>
          <a:p>
            <a:pPr>
              <a:defRPr/>
            </a:pPr>
            <a:fld id="{555CC5F0-59B3-410F-AE19-67E502BAFC3A}" type="datetime1">
              <a:rPr lang="en-GB"/>
              <a:pPr>
                <a:defRPr/>
              </a:pPr>
              <a:t>01/10/2015</a:t>
            </a:fld>
            <a:endParaRPr lang="en-US" dirty="0"/>
          </a:p>
        </p:txBody>
      </p:sp>
      <p:graphicFrame>
        <p:nvGraphicFramePr>
          <p:cNvPr id="20482" name="Object 6"/>
          <p:cNvGraphicFramePr>
            <a:graphicFrameLocks noChangeAspect="1"/>
          </p:cNvGraphicFramePr>
          <p:nvPr/>
        </p:nvGraphicFramePr>
        <p:xfrm>
          <a:off x="1403350" y="1989138"/>
          <a:ext cx="3313113" cy="1095375"/>
        </p:xfrm>
        <a:graphic>
          <a:graphicData uri="http://schemas.openxmlformats.org/presentationml/2006/ole">
            <mc:AlternateContent xmlns:mc="http://schemas.openxmlformats.org/markup-compatibility/2006">
              <mc:Choice xmlns:v="urn:schemas-microsoft-com:vml" Requires="v">
                <p:oleObj spid="_x0000_s20737" name="Equation" r:id="rId4" imgW="1460160" imgH="482400" progId="Equation.DSMT4">
                  <p:embed/>
                </p:oleObj>
              </mc:Choice>
              <mc:Fallback>
                <p:oleObj name="Equation" r:id="rId4" imgW="1460160" imgH="482400" progId="Equation.DSMT4">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3350" y="1989138"/>
                        <a:ext cx="3313113" cy="1095375"/>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483" name="Object 5"/>
          <p:cNvGraphicFramePr>
            <a:graphicFrameLocks noChangeAspect="1"/>
          </p:cNvGraphicFramePr>
          <p:nvPr>
            <p:extLst>
              <p:ext uri="{D42A27DB-BD31-4B8C-83A1-F6EECF244321}">
                <p14:modId xmlns:p14="http://schemas.microsoft.com/office/powerpoint/2010/main" val="53332840"/>
              </p:ext>
            </p:extLst>
          </p:nvPr>
        </p:nvGraphicFramePr>
        <p:xfrm>
          <a:off x="300930" y="3789363"/>
          <a:ext cx="8591550" cy="647700"/>
        </p:xfrm>
        <a:graphic>
          <a:graphicData uri="http://schemas.openxmlformats.org/presentationml/2006/ole">
            <mc:AlternateContent xmlns:mc="http://schemas.openxmlformats.org/markup-compatibility/2006">
              <mc:Choice xmlns:v="urn:schemas-microsoft-com:vml" Requires="v">
                <p:oleObj spid="_x0000_s20738" name="Equation" r:id="rId6" imgW="3682800" imgH="279360" progId="Equation.DSMT4">
                  <p:embed/>
                </p:oleObj>
              </mc:Choice>
              <mc:Fallback>
                <p:oleObj name="Equation" r:id="rId6" imgW="3682800" imgH="279360" progId="Equation.DSMT4">
                  <p:embed/>
                  <p:pic>
                    <p:nvPicPr>
                      <p:cNvPr id="0" name="Object 5"/>
                      <p:cNvPicPr>
                        <a:picLocks noChangeAspect="1" noChangeArrowheads="1"/>
                      </p:cNvPicPr>
                      <p:nvPr/>
                    </p:nvPicPr>
                    <p:blipFill>
                      <a:blip r:embed="rId7"/>
                      <a:srcRect/>
                      <a:stretch>
                        <a:fillRect/>
                      </a:stretch>
                    </p:blipFill>
                    <p:spPr bwMode="auto">
                      <a:xfrm>
                        <a:off x="300930" y="3789363"/>
                        <a:ext cx="8591550" cy="6477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484" name="Object 6"/>
          <p:cNvGraphicFramePr>
            <a:graphicFrameLocks noChangeAspect="1"/>
          </p:cNvGraphicFramePr>
          <p:nvPr/>
        </p:nvGraphicFramePr>
        <p:xfrm>
          <a:off x="130175" y="5116513"/>
          <a:ext cx="8905875" cy="538162"/>
        </p:xfrm>
        <a:graphic>
          <a:graphicData uri="http://schemas.openxmlformats.org/presentationml/2006/ole">
            <mc:AlternateContent xmlns:mc="http://schemas.openxmlformats.org/markup-compatibility/2006">
              <mc:Choice xmlns:v="urn:schemas-microsoft-com:vml" Requires="v">
                <p:oleObj spid="_x0000_s20739" name="Equation" r:id="rId8" imgW="4114800" imgH="241200" progId="Equation.DSMT4">
                  <p:embed/>
                </p:oleObj>
              </mc:Choice>
              <mc:Fallback>
                <p:oleObj name="Equation" r:id="rId8" imgW="4114800" imgH="241200" progId="Equation.DSMT4">
                  <p:embed/>
                  <p:pic>
                    <p:nvPicPr>
                      <p:cNvPr id="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0175" y="5116513"/>
                        <a:ext cx="8905875" cy="538162"/>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489" name="Rectangle 8"/>
          <p:cNvSpPr>
            <a:spLocks noChangeArrowheads="1"/>
          </p:cNvSpPr>
          <p:nvPr/>
        </p:nvSpPr>
        <p:spPr bwMode="auto">
          <a:xfrm>
            <a:off x="107950" y="3213100"/>
            <a:ext cx="8907463" cy="461963"/>
          </a:xfrm>
          <a:prstGeom prst="rect">
            <a:avLst/>
          </a:prstGeom>
          <a:noFill/>
          <a:ln w="9525">
            <a:noFill/>
            <a:miter lim="800000"/>
            <a:headEnd/>
            <a:tailEnd/>
          </a:ln>
        </p:spPr>
        <p:txBody>
          <a:bodyPr wrap="none">
            <a:spAutoFit/>
          </a:bodyPr>
          <a:lstStyle/>
          <a:p>
            <a:r>
              <a:rPr lang="en-GB" sz="2400" b="1">
                <a:solidFill>
                  <a:srgbClr val="FFFF00"/>
                </a:solidFill>
              </a:rPr>
              <a:t>Fourier size coefficients corresponding to the Voigt function</a:t>
            </a:r>
            <a:endParaRPr lang="en-GB" sz="2400"/>
          </a:p>
        </p:txBody>
      </p:sp>
      <p:sp>
        <p:nvSpPr>
          <p:cNvPr id="20490" name="Rectangle 9"/>
          <p:cNvSpPr>
            <a:spLocks noChangeArrowheads="1"/>
          </p:cNvSpPr>
          <p:nvPr/>
        </p:nvSpPr>
        <p:spPr bwMode="auto">
          <a:xfrm>
            <a:off x="827088" y="4508500"/>
            <a:ext cx="6367462" cy="461963"/>
          </a:xfrm>
          <a:prstGeom prst="rect">
            <a:avLst/>
          </a:prstGeom>
          <a:noFill/>
          <a:ln w="9525">
            <a:noFill/>
            <a:miter lim="800000"/>
            <a:headEnd/>
            <a:tailEnd/>
          </a:ln>
        </p:spPr>
        <p:txBody>
          <a:bodyPr wrap="none">
            <a:spAutoFit/>
          </a:bodyPr>
          <a:lstStyle/>
          <a:p>
            <a:r>
              <a:rPr lang="en-GB" sz="2400" b="1">
                <a:solidFill>
                  <a:srgbClr val="FFFF00"/>
                </a:solidFill>
              </a:rPr>
              <a:t>Normalised distribution of column lengths</a:t>
            </a:r>
            <a:endParaRPr lang="en-GB" sz="240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C1CDCD1E-5742-4252-91B3-20B4F93E715D}" type="slidenum">
              <a:rPr lang="en-US" b="1" smtClean="0">
                <a:solidFill>
                  <a:schemeClr val="bg1"/>
                </a:solidFill>
              </a:rPr>
              <a:pPr algn="l" fontAlgn="base">
                <a:spcBef>
                  <a:spcPct val="0"/>
                </a:spcBef>
                <a:spcAft>
                  <a:spcPct val="0"/>
                </a:spcAft>
                <a:defRPr/>
              </a:pPr>
              <a:t>19</a:t>
            </a:fld>
            <a:endParaRPr lang="en-US" b="1" dirty="0" smtClean="0">
              <a:solidFill>
                <a:schemeClr val="bg1"/>
              </a:solidFill>
            </a:endParaRPr>
          </a:p>
        </p:txBody>
      </p:sp>
      <p:sp>
        <p:nvSpPr>
          <p:cNvPr id="5" name="Text Box 2"/>
          <p:cNvSpPr txBox="1">
            <a:spLocks noChangeArrowheads="1"/>
          </p:cNvSpPr>
          <p:nvPr/>
        </p:nvSpPr>
        <p:spPr bwMode="auto">
          <a:xfrm>
            <a:off x="323850" y="188913"/>
            <a:ext cx="8351838" cy="1079500"/>
          </a:xfrm>
          <a:prstGeom prst="rect">
            <a:avLst/>
          </a:prstGeom>
          <a:noFill/>
          <a:ln w="9525">
            <a:noFill/>
            <a:miter lim="800000"/>
            <a:headEnd/>
            <a:tailEnd/>
          </a:ln>
        </p:spPr>
        <p:txBody>
          <a:bodyPr lIns="0" rIns="0" bIns="0" anchor="b"/>
          <a:lstStyle/>
          <a:p>
            <a:pPr eaLnBrk="0" hangingPunct="0">
              <a:spcBef>
                <a:spcPct val="50000"/>
              </a:spcBef>
              <a:defRPr/>
            </a:pPr>
            <a:r>
              <a:rPr lang="en-GB" sz="2800" b="1" dirty="0">
                <a:solidFill>
                  <a:srgbClr val="FFFF00"/>
                </a:solidFill>
                <a:latin typeface="+mj-lt"/>
                <a:ea typeface="+mj-ea"/>
                <a:cs typeface="+mj-cs"/>
              </a:rPr>
              <a:t>Column lengths distributions when using Voigt functions for approximating the line profile</a:t>
            </a:r>
          </a:p>
        </p:txBody>
      </p:sp>
      <p:sp>
        <p:nvSpPr>
          <p:cNvPr id="15" name="Date Placeholder 14"/>
          <p:cNvSpPr>
            <a:spLocks noGrp="1"/>
          </p:cNvSpPr>
          <p:nvPr>
            <p:ph type="dt" sz="quarter" idx="10"/>
          </p:nvPr>
        </p:nvSpPr>
        <p:spPr/>
        <p:txBody>
          <a:bodyPr/>
          <a:lstStyle/>
          <a:p>
            <a:pPr>
              <a:defRPr/>
            </a:pPr>
            <a:fld id="{555CC5F0-59B3-410F-AE19-67E502BAFC3A}" type="datetime1">
              <a:rPr lang="en-GB"/>
              <a:pPr>
                <a:defRPr/>
              </a:pPr>
              <a:t>01/10/2015</a:t>
            </a:fld>
            <a:endParaRPr lang="en-US" dirty="0"/>
          </a:p>
        </p:txBody>
      </p:sp>
      <p:graphicFrame>
        <p:nvGraphicFramePr>
          <p:cNvPr id="21506" name="Object 5"/>
          <p:cNvGraphicFramePr>
            <a:graphicFrameLocks noChangeAspect="1"/>
          </p:cNvGraphicFramePr>
          <p:nvPr/>
        </p:nvGraphicFramePr>
        <p:xfrm>
          <a:off x="179388" y="1606550"/>
          <a:ext cx="6048375" cy="5105400"/>
        </p:xfrm>
        <a:graphic>
          <a:graphicData uri="http://schemas.openxmlformats.org/presentationml/2006/ole">
            <mc:AlternateContent xmlns:mc="http://schemas.openxmlformats.org/markup-compatibility/2006">
              <mc:Choice xmlns:v="urn:schemas-microsoft-com:vml" Requires="v">
                <p:oleObj spid="_x0000_s21676" name="KGPlot" r:id="rId4" imgW="7251480" imgH="6121440" progId="KGraph_Plot">
                  <p:embed/>
                </p:oleObj>
              </mc:Choice>
              <mc:Fallback>
                <p:oleObj name="KGPlot" r:id="rId4" imgW="7251480" imgH="6121440" progId="KGraph_Plot">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388" y="1606550"/>
                        <a:ext cx="6048375"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Text Box 2"/>
          <p:cNvSpPr txBox="1">
            <a:spLocks noChangeArrowheads="1"/>
          </p:cNvSpPr>
          <p:nvPr/>
        </p:nvSpPr>
        <p:spPr bwMode="auto">
          <a:xfrm>
            <a:off x="6335713" y="1989138"/>
            <a:ext cx="2808287" cy="1728787"/>
          </a:xfrm>
          <a:prstGeom prst="rect">
            <a:avLst/>
          </a:prstGeom>
          <a:noFill/>
          <a:ln w="9525">
            <a:noFill/>
            <a:miter lim="800000"/>
            <a:headEnd/>
            <a:tailEnd/>
          </a:ln>
        </p:spPr>
        <p:txBody>
          <a:bodyPr lIns="0" rIns="0" bIns="0" anchor="b"/>
          <a:lstStyle/>
          <a:p>
            <a:pPr eaLnBrk="0" hangingPunct="0">
              <a:spcBef>
                <a:spcPct val="50000"/>
              </a:spcBef>
              <a:defRPr/>
            </a:pPr>
            <a:r>
              <a:rPr lang="en-GB" sz="2000" b="1" dirty="0">
                <a:solidFill>
                  <a:srgbClr val="FFFF00"/>
                </a:solidFill>
                <a:latin typeface="+mj-lt"/>
                <a:ea typeface="+mj-ea"/>
                <a:cs typeface="+mj-cs"/>
              </a:rPr>
              <a:t>Size distributions corresponding to Voigt profiles are quite flexible and are positive for all lengths provided that:</a:t>
            </a:r>
          </a:p>
        </p:txBody>
      </p:sp>
      <p:graphicFrame>
        <p:nvGraphicFramePr>
          <p:cNvPr id="21507" name="Object 6"/>
          <p:cNvGraphicFramePr>
            <a:graphicFrameLocks noChangeAspect="1"/>
          </p:cNvGraphicFramePr>
          <p:nvPr/>
        </p:nvGraphicFramePr>
        <p:xfrm>
          <a:off x="6300788" y="4043363"/>
          <a:ext cx="2663825" cy="758825"/>
        </p:xfrm>
        <a:graphic>
          <a:graphicData uri="http://schemas.openxmlformats.org/presentationml/2006/ole">
            <mc:AlternateContent xmlns:mc="http://schemas.openxmlformats.org/markup-compatibility/2006">
              <mc:Choice xmlns:v="urn:schemas-microsoft-com:vml" Requires="v">
                <p:oleObj spid="_x0000_s21677" name="Equation" r:id="rId6" imgW="1562040" imgH="444240" progId="Equation.DSMT4">
                  <p:embed/>
                </p:oleObj>
              </mc:Choice>
              <mc:Fallback>
                <p:oleObj name="Equation" r:id="rId6" imgW="1562040" imgH="444240" progId="Equation.DSMT4">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00788" y="4043363"/>
                        <a:ext cx="2663825" cy="75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0B0B69C5-B164-428C-ACDC-34BF389B7FA6}" type="slidenum">
              <a:rPr lang="en-US" b="1" smtClean="0">
                <a:solidFill>
                  <a:schemeClr val="bg1"/>
                </a:solidFill>
              </a:rPr>
              <a:pPr algn="l" fontAlgn="base">
                <a:spcBef>
                  <a:spcPct val="0"/>
                </a:spcBef>
                <a:spcAft>
                  <a:spcPct val="0"/>
                </a:spcAft>
                <a:defRPr/>
              </a:pPr>
              <a:t>20</a:t>
            </a:fld>
            <a:endParaRPr lang="en-US" b="1" dirty="0" smtClean="0">
              <a:solidFill>
                <a:schemeClr val="bg1"/>
              </a:solidFill>
            </a:endParaRPr>
          </a:p>
        </p:txBody>
      </p:sp>
      <p:sp>
        <p:nvSpPr>
          <p:cNvPr id="5" name="Text Box 2"/>
          <p:cNvSpPr txBox="1">
            <a:spLocks noChangeArrowheads="1"/>
          </p:cNvSpPr>
          <p:nvPr/>
        </p:nvSpPr>
        <p:spPr bwMode="auto">
          <a:xfrm>
            <a:off x="250825" y="404813"/>
            <a:ext cx="8351838" cy="576262"/>
          </a:xfrm>
          <a:prstGeom prst="rect">
            <a:avLst/>
          </a:prstGeom>
          <a:noFill/>
          <a:ln w="9525">
            <a:noFill/>
            <a:miter lim="800000"/>
            <a:headEnd/>
            <a:tailEnd/>
          </a:ln>
        </p:spPr>
        <p:txBody>
          <a:bodyPr lIns="0" rIns="0" bIns="0" anchor="b"/>
          <a:lstStyle/>
          <a:p>
            <a:pPr eaLnBrk="0" hangingPunct="0">
              <a:spcBef>
                <a:spcPct val="50000"/>
              </a:spcBef>
              <a:defRPr/>
            </a:pPr>
            <a:r>
              <a:rPr lang="en-GB" sz="2800" b="1" dirty="0">
                <a:solidFill>
                  <a:srgbClr val="FFFF00"/>
                </a:solidFill>
                <a:latin typeface="+mj-lt"/>
                <a:ea typeface="+mj-ea"/>
                <a:cs typeface="+mj-cs"/>
              </a:rPr>
              <a:t>Definitions of strain in microstructural analysis</a:t>
            </a:r>
          </a:p>
        </p:txBody>
      </p:sp>
      <p:sp>
        <p:nvSpPr>
          <p:cNvPr id="15" name="Date Placeholder 14"/>
          <p:cNvSpPr>
            <a:spLocks noGrp="1"/>
          </p:cNvSpPr>
          <p:nvPr>
            <p:ph type="dt" sz="quarter" idx="10"/>
          </p:nvPr>
        </p:nvSpPr>
        <p:spPr/>
        <p:txBody>
          <a:bodyPr/>
          <a:lstStyle/>
          <a:p>
            <a:pPr>
              <a:defRPr/>
            </a:pPr>
            <a:fld id="{555CC5F0-59B3-410F-AE19-67E502BAFC3A}" type="datetime1">
              <a:rPr lang="en-GB"/>
              <a:pPr>
                <a:defRPr/>
              </a:pPr>
              <a:t>01/10/2015</a:t>
            </a:fld>
            <a:endParaRPr lang="en-US" dirty="0"/>
          </a:p>
        </p:txBody>
      </p:sp>
      <p:grpSp>
        <p:nvGrpSpPr>
          <p:cNvPr id="22538" name="Group 3"/>
          <p:cNvGrpSpPr>
            <a:grpSpLocks/>
          </p:cNvGrpSpPr>
          <p:nvPr/>
        </p:nvGrpSpPr>
        <p:grpSpPr bwMode="auto">
          <a:xfrm>
            <a:off x="685800" y="1219200"/>
            <a:ext cx="7702550" cy="1000125"/>
            <a:chOff x="350" y="671"/>
            <a:chExt cx="4552" cy="630"/>
          </a:xfrm>
        </p:grpSpPr>
        <p:sp>
          <p:nvSpPr>
            <p:cNvPr id="22551" name="Text Box 4"/>
            <p:cNvSpPr txBox="1">
              <a:spLocks noChangeArrowheads="1"/>
            </p:cNvSpPr>
            <p:nvPr/>
          </p:nvSpPr>
          <p:spPr bwMode="auto">
            <a:xfrm>
              <a:off x="350" y="671"/>
              <a:ext cx="4552" cy="446"/>
            </a:xfrm>
            <a:prstGeom prst="rect">
              <a:avLst/>
            </a:prstGeom>
            <a:noFill/>
            <a:ln w="9525">
              <a:noFill/>
              <a:miter lim="800000"/>
              <a:headEnd/>
              <a:tailEnd/>
            </a:ln>
          </p:spPr>
          <p:txBody>
            <a:bodyPr>
              <a:spAutoFit/>
            </a:bodyPr>
            <a:lstStyle/>
            <a:p>
              <a:r>
                <a:rPr lang="en-US" sz="2000" b="1"/>
                <a:t>The apparent strain was defined by Wilson as the quantity:</a:t>
              </a:r>
            </a:p>
          </p:txBody>
        </p:sp>
        <p:graphicFrame>
          <p:nvGraphicFramePr>
            <p:cNvPr id="22530" name="Object 5"/>
            <p:cNvGraphicFramePr>
              <a:graphicFrameLocks noChangeAspect="1"/>
            </p:cNvGraphicFramePr>
            <p:nvPr/>
          </p:nvGraphicFramePr>
          <p:xfrm>
            <a:off x="1776" y="960"/>
            <a:ext cx="1202" cy="341"/>
          </p:xfrm>
          <a:graphic>
            <a:graphicData uri="http://schemas.openxmlformats.org/presentationml/2006/ole">
              <mc:AlternateContent xmlns:mc="http://schemas.openxmlformats.org/markup-compatibility/2006">
                <mc:Choice xmlns:v="urn:schemas-microsoft-com:vml" Requires="v">
                  <p:oleObj spid="_x0000_s22874" name="Equation" r:id="rId4" imgW="850680" imgH="241200" progId="Equation.DSMT4">
                    <p:embed/>
                  </p:oleObj>
                </mc:Choice>
                <mc:Fallback>
                  <p:oleObj name="Equation" r:id="rId4" imgW="850680" imgH="241200" progId="Equation.DSMT4">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6" y="960"/>
                          <a:ext cx="1202" cy="341"/>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22539" name="Group 6"/>
          <p:cNvGrpSpPr>
            <a:grpSpLocks/>
          </p:cNvGrpSpPr>
          <p:nvPr/>
        </p:nvGrpSpPr>
        <p:grpSpPr bwMode="auto">
          <a:xfrm>
            <a:off x="685800" y="2362200"/>
            <a:ext cx="7226300" cy="1428750"/>
            <a:chOff x="384" y="1344"/>
            <a:chExt cx="4552" cy="900"/>
          </a:xfrm>
        </p:grpSpPr>
        <p:graphicFrame>
          <p:nvGraphicFramePr>
            <p:cNvPr id="22531" name="Object 7"/>
            <p:cNvGraphicFramePr>
              <a:graphicFrameLocks noChangeAspect="1"/>
            </p:cNvGraphicFramePr>
            <p:nvPr>
              <p:extLst>
                <p:ext uri="{D42A27DB-BD31-4B8C-83A1-F6EECF244321}">
                  <p14:modId xmlns:p14="http://schemas.microsoft.com/office/powerpoint/2010/main" val="4209489877"/>
                </p:ext>
              </p:extLst>
            </p:nvPr>
          </p:nvGraphicFramePr>
          <p:xfrm>
            <a:off x="1462" y="1728"/>
            <a:ext cx="2201" cy="516"/>
          </p:xfrm>
          <a:graphic>
            <a:graphicData uri="http://schemas.openxmlformats.org/presentationml/2006/ole">
              <mc:AlternateContent xmlns:mc="http://schemas.openxmlformats.org/markup-compatibility/2006">
                <mc:Choice xmlns:v="urn:schemas-microsoft-com:vml" Requires="v">
                  <p:oleObj spid="_x0000_s22875" name="Equation" r:id="rId6" imgW="1663560" imgH="393480" progId="Equation.DSMT4">
                    <p:embed/>
                  </p:oleObj>
                </mc:Choice>
                <mc:Fallback>
                  <p:oleObj name="Equation" r:id="rId6" imgW="1663560" imgH="393480" progId="Equation.DSMT4">
                    <p:embed/>
                    <p:pic>
                      <p:nvPicPr>
                        <p:cNvPr id="0" name="Object 7"/>
                        <p:cNvPicPr>
                          <a:picLocks noChangeAspect="1" noChangeArrowheads="1"/>
                        </p:cNvPicPr>
                        <p:nvPr/>
                      </p:nvPicPr>
                      <p:blipFill>
                        <a:blip r:embed="rId7"/>
                        <a:srcRect/>
                        <a:stretch>
                          <a:fillRect/>
                        </a:stretch>
                      </p:blipFill>
                      <p:spPr bwMode="auto">
                        <a:xfrm>
                          <a:off x="1462" y="1728"/>
                          <a:ext cx="2201" cy="516"/>
                        </a:xfrm>
                        <a:prstGeom prst="rect">
                          <a:avLst/>
                        </a:prstGeom>
                        <a:solidFill>
                          <a:srgbClr val="FFFF99"/>
                        </a:solidFill>
                      </p:spPr>
                    </p:pic>
                  </p:oleObj>
                </mc:Fallback>
              </mc:AlternateContent>
            </a:graphicData>
          </a:graphic>
        </p:graphicFrame>
        <p:sp>
          <p:nvSpPr>
            <p:cNvPr id="22550" name="Text Box 8"/>
            <p:cNvSpPr txBox="1">
              <a:spLocks noChangeArrowheads="1"/>
            </p:cNvSpPr>
            <p:nvPr/>
          </p:nvSpPr>
          <p:spPr bwMode="auto">
            <a:xfrm>
              <a:off x="384" y="1344"/>
              <a:ext cx="4552" cy="446"/>
            </a:xfrm>
            <a:prstGeom prst="rect">
              <a:avLst/>
            </a:prstGeom>
            <a:noFill/>
            <a:ln w="9525">
              <a:noFill/>
              <a:miter lim="800000"/>
              <a:headEnd/>
              <a:tailEnd/>
            </a:ln>
          </p:spPr>
          <p:txBody>
            <a:bodyPr>
              <a:spAutoFit/>
            </a:bodyPr>
            <a:lstStyle/>
            <a:p>
              <a:r>
                <a:rPr lang="en-US" sz="2000" b="1"/>
                <a:t>The so-called maximum strain is related to the apparent strain by the relation:</a:t>
              </a:r>
            </a:p>
          </p:txBody>
        </p:sp>
      </p:grpSp>
      <p:sp>
        <p:nvSpPr>
          <p:cNvPr id="22540" name="Text Box 9"/>
          <p:cNvSpPr txBox="1">
            <a:spLocks noChangeArrowheads="1"/>
          </p:cNvSpPr>
          <p:nvPr/>
        </p:nvSpPr>
        <p:spPr bwMode="auto">
          <a:xfrm>
            <a:off x="107950" y="5988050"/>
            <a:ext cx="8967788" cy="400050"/>
          </a:xfrm>
          <a:prstGeom prst="rect">
            <a:avLst/>
          </a:prstGeom>
          <a:noFill/>
          <a:ln w="9525">
            <a:noFill/>
            <a:miter lim="800000"/>
            <a:headEnd/>
            <a:tailEnd/>
          </a:ln>
        </p:spPr>
        <p:txBody>
          <a:bodyPr wrap="none">
            <a:spAutoFit/>
          </a:bodyPr>
          <a:lstStyle/>
          <a:p>
            <a:r>
              <a:rPr lang="en-GB" sz="2000"/>
              <a:t>See chapter 7 of </a:t>
            </a:r>
            <a:r>
              <a:rPr lang="en-US" sz="2000" b="1" i="1">
                <a:solidFill>
                  <a:schemeClr val="bg1"/>
                </a:solidFill>
                <a:cs typeface="Times New Roman" pitchFamily="18" charset="0"/>
              </a:rPr>
              <a:t>Microstructure Analysis from Diffraction</a:t>
            </a:r>
            <a:r>
              <a:rPr lang="en-GB" sz="2000" b="1">
                <a:solidFill>
                  <a:schemeClr val="bg1"/>
                </a:solidFill>
              </a:rPr>
              <a:t> </a:t>
            </a:r>
            <a:r>
              <a:rPr lang="en-GB" sz="2000"/>
              <a:t>by Davos Balzar</a:t>
            </a:r>
          </a:p>
        </p:txBody>
      </p:sp>
      <p:grpSp>
        <p:nvGrpSpPr>
          <p:cNvPr id="22541" name="Group 10"/>
          <p:cNvGrpSpPr>
            <a:grpSpLocks/>
          </p:cNvGrpSpPr>
          <p:nvPr/>
        </p:nvGrpSpPr>
        <p:grpSpPr bwMode="auto">
          <a:xfrm>
            <a:off x="685800" y="4800600"/>
            <a:ext cx="7916863" cy="957263"/>
            <a:chOff x="432" y="2880"/>
            <a:chExt cx="4987" cy="603"/>
          </a:xfrm>
        </p:grpSpPr>
        <p:sp>
          <p:nvSpPr>
            <p:cNvPr id="22548" name="Text Box 11"/>
            <p:cNvSpPr txBox="1">
              <a:spLocks noChangeArrowheads="1"/>
            </p:cNvSpPr>
            <p:nvPr/>
          </p:nvSpPr>
          <p:spPr bwMode="auto">
            <a:xfrm>
              <a:off x="432" y="2880"/>
              <a:ext cx="2112" cy="252"/>
            </a:xfrm>
            <a:prstGeom prst="rect">
              <a:avLst/>
            </a:prstGeom>
            <a:noFill/>
            <a:ln w="9525">
              <a:noFill/>
              <a:miter lim="800000"/>
              <a:headEnd/>
              <a:tailEnd/>
            </a:ln>
          </p:spPr>
          <p:txBody>
            <a:bodyPr>
              <a:spAutoFit/>
            </a:bodyPr>
            <a:lstStyle/>
            <a:p>
              <a:r>
                <a:rPr lang="en-US" sz="2000" b="1"/>
                <a:t>Root mean square strain:</a:t>
              </a:r>
            </a:p>
          </p:txBody>
        </p:sp>
        <p:graphicFrame>
          <p:nvGraphicFramePr>
            <p:cNvPr id="22532" name="Object 12"/>
            <p:cNvGraphicFramePr>
              <a:graphicFrameLocks noChangeAspect="1"/>
            </p:cNvGraphicFramePr>
            <p:nvPr/>
          </p:nvGraphicFramePr>
          <p:xfrm>
            <a:off x="912" y="3086"/>
            <a:ext cx="1302" cy="397"/>
          </p:xfrm>
          <a:graphic>
            <a:graphicData uri="http://schemas.openxmlformats.org/presentationml/2006/ole">
              <mc:AlternateContent xmlns:mc="http://schemas.openxmlformats.org/markup-compatibility/2006">
                <mc:Choice xmlns:v="urn:schemas-microsoft-com:vml" Requires="v">
                  <p:oleObj spid="_x0000_s22876" name="Equation" r:id="rId8" imgW="1002960" imgH="304560" progId="Equation.DSMT4">
                    <p:embed/>
                  </p:oleObj>
                </mc:Choice>
                <mc:Fallback>
                  <p:oleObj name="Equation" r:id="rId8" imgW="1002960" imgH="304560" progId="Equation.DSMT4">
                    <p:embed/>
                    <p:pic>
                      <p:nvPicPr>
                        <p:cNvPr id="0" name="Object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2" y="3086"/>
                          <a:ext cx="1302" cy="397"/>
                        </a:xfrm>
                        <a:prstGeom prst="rect">
                          <a:avLst/>
                        </a:prstGeom>
                        <a:solidFill>
                          <a:srgbClr val="FFFF99"/>
                        </a:solidFill>
                      </p:spPr>
                    </p:pic>
                  </p:oleObj>
                </mc:Fallback>
              </mc:AlternateContent>
            </a:graphicData>
          </a:graphic>
        </p:graphicFrame>
        <p:sp>
          <p:nvSpPr>
            <p:cNvPr id="22549" name="Text Box 13"/>
            <p:cNvSpPr txBox="1">
              <a:spLocks noChangeArrowheads="1"/>
            </p:cNvSpPr>
            <p:nvPr/>
          </p:nvSpPr>
          <p:spPr bwMode="auto">
            <a:xfrm>
              <a:off x="2336" y="3150"/>
              <a:ext cx="3083" cy="252"/>
            </a:xfrm>
            <a:prstGeom prst="rect">
              <a:avLst/>
            </a:prstGeom>
            <a:noFill/>
            <a:ln w="9525">
              <a:noFill/>
              <a:miter lim="800000"/>
              <a:headEnd/>
              <a:tailEnd/>
            </a:ln>
          </p:spPr>
          <p:txBody>
            <a:bodyPr wrap="none">
              <a:spAutoFit/>
            </a:bodyPr>
            <a:lstStyle/>
            <a:p>
              <a:r>
                <a:rPr lang="en-GB" sz="2000" b="1"/>
                <a:t>For a Gaussian distribution </a:t>
              </a:r>
              <a:r>
                <a:rPr lang="en-GB" sz="2000" b="1" i="1"/>
                <a:t>e </a:t>
              </a:r>
              <a:r>
                <a:rPr lang="en-GB" sz="2000" b="1">
                  <a:sym typeface="Symbol" pitchFamily="18" charset="2"/>
                </a:rPr>
                <a:t> </a:t>
              </a:r>
              <a:r>
                <a:rPr lang="en-GB" sz="2000" b="1"/>
                <a:t>5/4 </a:t>
              </a:r>
              <a:r>
                <a:rPr lang="en-GB" sz="2000" b="1" i="1"/>
                <a:t>e</a:t>
              </a:r>
              <a:r>
                <a:rPr lang="en-GB" sz="2000" b="1" i="1" baseline="-25000"/>
                <a:t>rms</a:t>
              </a:r>
            </a:p>
          </p:txBody>
        </p:sp>
      </p:grpSp>
      <p:sp>
        <p:nvSpPr>
          <p:cNvPr id="22543" name="AutoShape 17"/>
          <p:cNvSpPr>
            <a:spLocks noChangeArrowheads="1"/>
          </p:cNvSpPr>
          <p:nvPr/>
        </p:nvSpPr>
        <p:spPr bwMode="auto">
          <a:xfrm>
            <a:off x="152400" y="1331913"/>
            <a:ext cx="533400" cy="152400"/>
          </a:xfrm>
          <a:prstGeom prst="rightArrow">
            <a:avLst>
              <a:gd name="adj1" fmla="val 50000"/>
              <a:gd name="adj2" fmla="val 87500"/>
            </a:avLst>
          </a:prstGeom>
          <a:solidFill>
            <a:schemeClr val="accent1"/>
          </a:solidFill>
          <a:ln w="9525">
            <a:solidFill>
              <a:schemeClr val="tx1"/>
            </a:solidFill>
            <a:miter lim="800000"/>
            <a:headEnd/>
            <a:tailEnd/>
          </a:ln>
        </p:spPr>
        <p:txBody>
          <a:bodyPr wrap="none" anchor="ctr"/>
          <a:lstStyle/>
          <a:p>
            <a:endParaRPr lang="en-GB"/>
          </a:p>
        </p:txBody>
      </p:sp>
      <p:sp>
        <p:nvSpPr>
          <p:cNvPr id="22544" name="AutoShape 18"/>
          <p:cNvSpPr>
            <a:spLocks noChangeArrowheads="1"/>
          </p:cNvSpPr>
          <p:nvPr/>
        </p:nvSpPr>
        <p:spPr bwMode="auto">
          <a:xfrm>
            <a:off x="179388" y="2462213"/>
            <a:ext cx="533400" cy="152400"/>
          </a:xfrm>
          <a:prstGeom prst="rightArrow">
            <a:avLst>
              <a:gd name="adj1" fmla="val 50000"/>
              <a:gd name="adj2" fmla="val 87500"/>
            </a:avLst>
          </a:prstGeom>
          <a:solidFill>
            <a:schemeClr val="accent1"/>
          </a:solidFill>
          <a:ln w="9525">
            <a:solidFill>
              <a:schemeClr val="tx1"/>
            </a:solidFill>
            <a:miter lim="800000"/>
            <a:headEnd/>
            <a:tailEnd/>
          </a:ln>
        </p:spPr>
        <p:txBody>
          <a:bodyPr wrap="none" anchor="ctr"/>
          <a:lstStyle/>
          <a:p>
            <a:endParaRPr lang="en-GB"/>
          </a:p>
        </p:txBody>
      </p:sp>
      <p:sp>
        <p:nvSpPr>
          <p:cNvPr id="22545" name="AutoShape 19"/>
          <p:cNvSpPr>
            <a:spLocks noChangeArrowheads="1"/>
          </p:cNvSpPr>
          <p:nvPr/>
        </p:nvSpPr>
        <p:spPr bwMode="auto">
          <a:xfrm>
            <a:off x="152400" y="3962400"/>
            <a:ext cx="533400" cy="152400"/>
          </a:xfrm>
          <a:prstGeom prst="rightArrow">
            <a:avLst>
              <a:gd name="adj1" fmla="val 50000"/>
              <a:gd name="adj2" fmla="val 87500"/>
            </a:avLst>
          </a:prstGeom>
          <a:solidFill>
            <a:schemeClr val="accent1"/>
          </a:solidFill>
          <a:ln w="9525">
            <a:solidFill>
              <a:schemeClr val="tx1"/>
            </a:solidFill>
            <a:miter lim="800000"/>
            <a:headEnd/>
            <a:tailEnd/>
          </a:ln>
        </p:spPr>
        <p:txBody>
          <a:bodyPr wrap="none" anchor="ctr"/>
          <a:lstStyle/>
          <a:p>
            <a:endParaRPr lang="en-GB"/>
          </a:p>
        </p:txBody>
      </p:sp>
      <p:sp>
        <p:nvSpPr>
          <p:cNvPr id="22546" name="AutoShape 20"/>
          <p:cNvSpPr>
            <a:spLocks noChangeArrowheads="1"/>
          </p:cNvSpPr>
          <p:nvPr/>
        </p:nvSpPr>
        <p:spPr bwMode="auto">
          <a:xfrm>
            <a:off x="152400" y="4953000"/>
            <a:ext cx="533400" cy="152400"/>
          </a:xfrm>
          <a:prstGeom prst="rightArrow">
            <a:avLst>
              <a:gd name="adj1" fmla="val 50000"/>
              <a:gd name="adj2" fmla="val 87500"/>
            </a:avLst>
          </a:prstGeom>
          <a:solidFill>
            <a:schemeClr val="accent1"/>
          </a:solidFill>
          <a:ln w="9525">
            <a:solidFill>
              <a:schemeClr val="tx1"/>
            </a:solidFill>
            <a:miter lim="800000"/>
            <a:headEnd/>
            <a:tailEnd/>
          </a:ln>
        </p:spPr>
        <p:txBody>
          <a:bodyPr wrap="none" anchor="ctr"/>
          <a:lstStyle/>
          <a:p>
            <a:endParaRPr lang="en-GB"/>
          </a:p>
        </p:txBody>
      </p:sp>
      <p:grpSp>
        <p:nvGrpSpPr>
          <p:cNvPr id="23" name="Group 14"/>
          <p:cNvGrpSpPr>
            <a:grpSpLocks/>
          </p:cNvGrpSpPr>
          <p:nvPr/>
        </p:nvGrpSpPr>
        <p:grpSpPr bwMode="auto">
          <a:xfrm>
            <a:off x="628026" y="3850946"/>
            <a:ext cx="8501273" cy="769938"/>
            <a:chOff x="663" y="2378"/>
            <a:chExt cx="5040" cy="485"/>
          </a:xfrm>
        </p:grpSpPr>
        <p:sp>
          <p:nvSpPr>
            <p:cNvPr id="24" name="Text Box 15"/>
            <p:cNvSpPr txBox="1">
              <a:spLocks noChangeArrowheads="1"/>
            </p:cNvSpPr>
            <p:nvPr/>
          </p:nvSpPr>
          <p:spPr bwMode="auto">
            <a:xfrm>
              <a:off x="663" y="2378"/>
              <a:ext cx="5040" cy="485"/>
            </a:xfrm>
            <a:prstGeom prst="rect">
              <a:avLst/>
            </a:prstGeom>
            <a:noFill/>
            <a:ln w="9525">
              <a:noFill/>
              <a:miter lim="800000"/>
              <a:headEnd/>
              <a:tailEnd/>
            </a:ln>
          </p:spPr>
          <p:txBody>
            <a:bodyPr>
              <a:spAutoFit/>
            </a:bodyPr>
            <a:lstStyle/>
            <a:p>
              <a:r>
                <a:rPr lang="en-US" sz="2000" b="1" dirty="0"/>
                <a:t>Local average strain:  </a:t>
              </a:r>
              <a:r>
                <a:rPr lang="en-US" sz="2000" b="1" dirty="0" smtClean="0"/>
                <a:t>                              between </a:t>
              </a:r>
              <a:r>
                <a:rPr lang="en-US" sz="2000" b="1" dirty="0"/>
                <a:t>two cells separated a distance </a:t>
              </a:r>
              <a:r>
                <a:rPr lang="en-US" sz="2400" i="1" dirty="0">
                  <a:solidFill>
                    <a:schemeClr val="bg1"/>
                  </a:solidFill>
                  <a:latin typeface="Times New Roman" pitchFamily="18" charset="0"/>
                  <a:cs typeface="Times New Roman" pitchFamily="18" charset="0"/>
                </a:rPr>
                <a:t>L</a:t>
              </a:r>
              <a:r>
                <a:rPr lang="en-US" sz="2000" b="1" dirty="0"/>
                <a:t>  along a column perpendicular to </a:t>
              </a:r>
              <a:r>
                <a:rPr lang="en-US" sz="2000" dirty="0">
                  <a:latin typeface="Times New Roman" pitchFamily="18" charset="0"/>
                  <a:cs typeface="Times New Roman" pitchFamily="18" charset="0"/>
                </a:rPr>
                <a:t>(</a:t>
              </a:r>
              <a:r>
                <a:rPr lang="en-US" sz="2000" i="1" dirty="0" err="1">
                  <a:latin typeface="Times New Roman" pitchFamily="18" charset="0"/>
                  <a:cs typeface="Times New Roman" pitchFamily="18" charset="0"/>
                </a:rPr>
                <a:t>hkl</a:t>
              </a:r>
              <a:r>
                <a:rPr lang="en-US" sz="2000" dirty="0">
                  <a:latin typeface="Times New Roman" pitchFamily="18" charset="0"/>
                  <a:cs typeface="Times New Roman" pitchFamily="18" charset="0"/>
                </a:rPr>
                <a:t>) </a:t>
              </a:r>
              <a:r>
                <a:rPr lang="en-US" sz="2000" b="1" dirty="0"/>
                <a:t>planes</a:t>
              </a:r>
            </a:p>
          </p:txBody>
        </p:sp>
        <p:graphicFrame>
          <p:nvGraphicFramePr>
            <p:cNvPr id="25" name="Object 16"/>
            <p:cNvGraphicFramePr>
              <a:graphicFrameLocks noChangeAspect="1"/>
            </p:cNvGraphicFramePr>
            <p:nvPr>
              <p:extLst>
                <p:ext uri="{D42A27DB-BD31-4B8C-83A1-F6EECF244321}">
                  <p14:modId xmlns:p14="http://schemas.microsoft.com/office/powerpoint/2010/main" val="2845718535"/>
                </p:ext>
              </p:extLst>
            </p:nvPr>
          </p:nvGraphicFramePr>
          <p:xfrm>
            <a:off x="2350" y="2401"/>
            <a:ext cx="1107" cy="265"/>
          </p:xfrm>
          <a:graphic>
            <a:graphicData uri="http://schemas.openxmlformats.org/presentationml/2006/ole">
              <mc:AlternateContent xmlns:mc="http://schemas.openxmlformats.org/markup-compatibility/2006">
                <mc:Choice xmlns:v="urn:schemas-microsoft-com:vml" Requires="v">
                  <p:oleObj spid="_x0000_s22877" name="Equation" r:id="rId10" imgW="850680" imgH="203040" progId="Equation.DSMT4">
                    <p:embed/>
                  </p:oleObj>
                </mc:Choice>
                <mc:Fallback>
                  <p:oleObj name="Equation" r:id="rId10" imgW="850680" imgH="203040" progId="Equation.DSMT4">
                    <p:embed/>
                    <p:pic>
                      <p:nvPicPr>
                        <p:cNvPr id="0" name=""/>
                        <p:cNvPicPr>
                          <a:picLocks noChangeAspect="1" noChangeArrowheads="1"/>
                        </p:cNvPicPr>
                        <p:nvPr/>
                      </p:nvPicPr>
                      <p:blipFill>
                        <a:blip r:embed="rId11"/>
                        <a:srcRect/>
                        <a:stretch>
                          <a:fillRect/>
                        </a:stretch>
                      </p:blipFill>
                      <p:spPr bwMode="auto">
                        <a:xfrm>
                          <a:off x="2350" y="2401"/>
                          <a:ext cx="1107" cy="265"/>
                        </a:xfrm>
                        <a:prstGeom prst="rect">
                          <a:avLst/>
                        </a:prstGeom>
                        <a:solidFill>
                          <a:srgbClr val="FFFF99"/>
                        </a:solidFill>
                      </p:spPr>
                    </p:pic>
                  </p:oleObj>
                </mc:Fallback>
              </mc:AlternateContent>
            </a:graphicData>
          </a:graphic>
        </p:graphicFrame>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0B0B69C5-B164-428C-ACDC-34BF389B7FA6}" type="slidenum">
              <a:rPr lang="en-US" b="1" smtClean="0">
                <a:solidFill>
                  <a:schemeClr val="bg1"/>
                </a:solidFill>
              </a:rPr>
              <a:pPr algn="l" fontAlgn="base">
                <a:spcBef>
                  <a:spcPct val="0"/>
                </a:spcBef>
                <a:spcAft>
                  <a:spcPct val="0"/>
                </a:spcAft>
                <a:defRPr/>
              </a:pPr>
              <a:t>21</a:t>
            </a:fld>
            <a:endParaRPr lang="en-US" b="1" dirty="0" smtClean="0">
              <a:solidFill>
                <a:schemeClr val="bg1"/>
              </a:solidFill>
            </a:endParaRPr>
          </a:p>
        </p:txBody>
      </p:sp>
      <p:sp>
        <p:nvSpPr>
          <p:cNvPr id="5" name="Text Box 2"/>
          <p:cNvSpPr txBox="1">
            <a:spLocks noChangeArrowheads="1"/>
          </p:cNvSpPr>
          <p:nvPr/>
        </p:nvSpPr>
        <p:spPr bwMode="auto">
          <a:xfrm>
            <a:off x="250825" y="404813"/>
            <a:ext cx="8351838" cy="576262"/>
          </a:xfrm>
          <a:prstGeom prst="rect">
            <a:avLst/>
          </a:prstGeom>
          <a:noFill/>
          <a:ln w="9525">
            <a:noFill/>
            <a:miter lim="800000"/>
            <a:headEnd/>
            <a:tailEnd/>
          </a:ln>
        </p:spPr>
        <p:txBody>
          <a:bodyPr lIns="0" rIns="0" bIns="0" anchor="b"/>
          <a:lstStyle/>
          <a:p>
            <a:pPr eaLnBrk="0" hangingPunct="0">
              <a:spcBef>
                <a:spcPct val="50000"/>
              </a:spcBef>
              <a:defRPr/>
            </a:pPr>
            <a:r>
              <a:rPr lang="en-GB" sz="2800" b="1" dirty="0">
                <a:solidFill>
                  <a:srgbClr val="FFFF00"/>
                </a:solidFill>
                <a:latin typeface="+mj-lt"/>
                <a:ea typeface="+mj-ea"/>
                <a:cs typeface="+mj-cs"/>
              </a:rPr>
              <a:t>Definitions of strain in microstructural analysis</a:t>
            </a:r>
          </a:p>
        </p:txBody>
      </p:sp>
      <p:sp>
        <p:nvSpPr>
          <p:cNvPr id="15" name="Date Placeholder 14"/>
          <p:cNvSpPr>
            <a:spLocks noGrp="1"/>
          </p:cNvSpPr>
          <p:nvPr>
            <p:ph type="dt" sz="quarter" idx="10"/>
          </p:nvPr>
        </p:nvSpPr>
        <p:spPr/>
        <p:txBody>
          <a:bodyPr/>
          <a:lstStyle/>
          <a:p>
            <a:pPr>
              <a:defRPr/>
            </a:pPr>
            <a:fld id="{555CC5F0-59B3-410F-AE19-67E502BAFC3A}" type="datetime1">
              <a:rPr lang="en-GB"/>
              <a:pPr>
                <a:defRPr/>
              </a:pPr>
              <a:t>01/10/2015</a:t>
            </a:fld>
            <a:endParaRPr lang="en-US" dirty="0"/>
          </a:p>
        </p:txBody>
      </p:sp>
      <p:graphicFrame>
        <p:nvGraphicFramePr>
          <p:cNvPr id="2" name="Object 1"/>
          <p:cNvGraphicFramePr>
            <a:graphicFrameLocks noChangeAspect="1"/>
          </p:cNvGraphicFramePr>
          <p:nvPr>
            <p:extLst>
              <p:ext uri="{D42A27DB-BD31-4B8C-83A1-F6EECF244321}">
                <p14:modId xmlns:p14="http://schemas.microsoft.com/office/powerpoint/2010/main" val="502600309"/>
              </p:ext>
            </p:extLst>
          </p:nvPr>
        </p:nvGraphicFramePr>
        <p:xfrm>
          <a:off x="2051720" y="1196752"/>
          <a:ext cx="5497513" cy="620713"/>
        </p:xfrm>
        <a:graphic>
          <a:graphicData uri="http://schemas.openxmlformats.org/presentationml/2006/ole">
            <mc:AlternateContent xmlns:mc="http://schemas.openxmlformats.org/markup-compatibility/2006">
              <mc:Choice xmlns:v="urn:schemas-microsoft-com:vml" Requires="v">
                <p:oleObj spid="_x0000_s35168" name="Equation" r:id="rId4" imgW="2247900" imgH="254000" progId="Equation.DSMT4">
                  <p:embed/>
                </p:oleObj>
              </mc:Choice>
              <mc:Fallback>
                <p:oleObj name="Equation" r:id="rId4" imgW="2247900" imgH="254000" progId="Equation.DSMT4">
                  <p:embed/>
                  <p:pic>
                    <p:nvPicPr>
                      <p:cNvPr id="0" name="Object 410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1720" y="1196752"/>
                        <a:ext cx="5497513" cy="620713"/>
                      </a:xfrm>
                      <a:prstGeom prst="rect">
                        <a:avLst/>
                      </a:prstGeom>
                      <a:solidFill>
                        <a:srgbClr val="FFFF99"/>
                      </a:solidFill>
                      <a:ln>
                        <a:noFill/>
                      </a:ln>
                      <a:effectLst/>
                      <a:extLs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1050752603"/>
              </p:ext>
            </p:extLst>
          </p:nvPr>
        </p:nvGraphicFramePr>
        <p:xfrm>
          <a:off x="762000" y="3068960"/>
          <a:ext cx="7329487" cy="620713"/>
        </p:xfrm>
        <a:graphic>
          <a:graphicData uri="http://schemas.openxmlformats.org/presentationml/2006/ole">
            <mc:AlternateContent xmlns:mc="http://schemas.openxmlformats.org/markup-compatibility/2006">
              <mc:Choice xmlns:v="urn:schemas-microsoft-com:vml" Requires="v">
                <p:oleObj spid="_x0000_s35169" name="Equation" r:id="rId6" imgW="2997000" imgH="253800" progId="Equation.DSMT4">
                  <p:embed/>
                </p:oleObj>
              </mc:Choice>
              <mc:Fallback>
                <p:oleObj name="Equation" r:id="rId6" imgW="2997000" imgH="253800" progId="Equation.DSMT4">
                  <p:embed/>
                  <p:pic>
                    <p:nvPicPr>
                      <p:cNvPr id="0" name="Object 1"/>
                      <p:cNvPicPr>
                        <a:picLocks noChangeAspect="1" noChangeArrowheads="1"/>
                      </p:cNvPicPr>
                      <p:nvPr/>
                    </p:nvPicPr>
                    <p:blipFill>
                      <a:blip r:embed="rId7"/>
                      <a:srcRect/>
                      <a:stretch>
                        <a:fillRect/>
                      </a:stretch>
                    </p:blipFill>
                    <p:spPr bwMode="auto">
                      <a:xfrm>
                        <a:off x="762000" y="3068960"/>
                        <a:ext cx="7329487" cy="620713"/>
                      </a:xfrm>
                      <a:prstGeom prst="rect">
                        <a:avLst/>
                      </a:prstGeom>
                      <a:solidFill>
                        <a:srgbClr val="FFFF99"/>
                      </a:solidFill>
                      <a:ln>
                        <a:noFill/>
                      </a:ln>
                      <a:effectLst/>
                      <a:extLs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6" name="Group 14"/>
          <p:cNvGrpSpPr>
            <a:grpSpLocks/>
          </p:cNvGrpSpPr>
          <p:nvPr/>
        </p:nvGrpSpPr>
        <p:grpSpPr bwMode="auto">
          <a:xfrm>
            <a:off x="463215" y="1964457"/>
            <a:ext cx="8501273" cy="769938"/>
            <a:chOff x="663" y="2378"/>
            <a:chExt cx="5040" cy="485"/>
          </a:xfrm>
        </p:grpSpPr>
        <p:sp>
          <p:nvSpPr>
            <p:cNvPr id="27" name="Text Box 15"/>
            <p:cNvSpPr txBox="1">
              <a:spLocks noChangeArrowheads="1"/>
            </p:cNvSpPr>
            <p:nvPr/>
          </p:nvSpPr>
          <p:spPr bwMode="auto">
            <a:xfrm>
              <a:off x="663" y="2378"/>
              <a:ext cx="5040" cy="485"/>
            </a:xfrm>
            <a:prstGeom prst="rect">
              <a:avLst/>
            </a:prstGeom>
            <a:noFill/>
            <a:ln w="9525">
              <a:noFill/>
              <a:miter lim="800000"/>
              <a:headEnd/>
              <a:tailEnd/>
            </a:ln>
          </p:spPr>
          <p:txBody>
            <a:bodyPr>
              <a:spAutoFit/>
            </a:bodyPr>
            <a:lstStyle/>
            <a:p>
              <a:r>
                <a:rPr lang="en-US" sz="2000" b="1" dirty="0"/>
                <a:t>Local average strain:  </a:t>
              </a:r>
              <a:r>
                <a:rPr lang="en-US" sz="2000" b="1" dirty="0" smtClean="0"/>
                <a:t>                              between </a:t>
              </a:r>
              <a:r>
                <a:rPr lang="en-US" sz="2000" b="1" dirty="0"/>
                <a:t>two cells separated a distance </a:t>
              </a:r>
              <a:r>
                <a:rPr lang="en-US" sz="2400" i="1" dirty="0">
                  <a:solidFill>
                    <a:schemeClr val="bg1"/>
                  </a:solidFill>
                  <a:latin typeface="Times New Roman" pitchFamily="18" charset="0"/>
                  <a:cs typeface="Times New Roman" pitchFamily="18" charset="0"/>
                </a:rPr>
                <a:t>L</a:t>
              </a:r>
              <a:r>
                <a:rPr lang="en-US" sz="2000" b="1" dirty="0"/>
                <a:t>  along a column perpendicular to </a:t>
              </a:r>
              <a:r>
                <a:rPr lang="en-US" sz="2000" dirty="0">
                  <a:latin typeface="Times New Roman" pitchFamily="18" charset="0"/>
                  <a:cs typeface="Times New Roman" pitchFamily="18" charset="0"/>
                </a:rPr>
                <a:t>(</a:t>
              </a:r>
              <a:r>
                <a:rPr lang="en-US" sz="2000" i="1" dirty="0" err="1">
                  <a:latin typeface="Times New Roman" pitchFamily="18" charset="0"/>
                  <a:cs typeface="Times New Roman" pitchFamily="18" charset="0"/>
                </a:rPr>
                <a:t>hkl</a:t>
              </a:r>
              <a:r>
                <a:rPr lang="en-US" sz="2000" dirty="0">
                  <a:latin typeface="Times New Roman" pitchFamily="18" charset="0"/>
                  <a:cs typeface="Times New Roman" pitchFamily="18" charset="0"/>
                </a:rPr>
                <a:t>) </a:t>
              </a:r>
              <a:r>
                <a:rPr lang="en-US" sz="2000" b="1" dirty="0"/>
                <a:t>planes</a:t>
              </a:r>
            </a:p>
          </p:txBody>
        </p:sp>
        <p:graphicFrame>
          <p:nvGraphicFramePr>
            <p:cNvPr id="28" name="Object 16"/>
            <p:cNvGraphicFramePr>
              <a:graphicFrameLocks noChangeAspect="1"/>
            </p:cNvGraphicFramePr>
            <p:nvPr>
              <p:extLst>
                <p:ext uri="{D42A27DB-BD31-4B8C-83A1-F6EECF244321}">
                  <p14:modId xmlns:p14="http://schemas.microsoft.com/office/powerpoint/2010/main" val="3750668883"/>
                </p:ext>
              </p:extLst>
            </p:nvPr>
          </p:nvGraphicFramePr>
          <p:xfrm>
            <a:off x="2350" y="2401"/>
            <a:ext cx="1107" cy="265"/>
          </p:xfrm>
          <a:graphic>
            <a:graphicData uri="http://schemas.openxmlformats.org/presentationml/2006/ole">
              <mc:AlternateContent xmlns:mc="http://schemas.openxmlformats.org/markup-compatibility/2006">
                <mc:Choice xmlns:v="urn:schemas-microsoft-com:vml" Requires="v">
                  <p:oleObj spid="_x0000_s35170" name="Equation" r:id="rId8" imgW="850680" imgH="203040" progId="Equation.DSMT4">
                    <p:embed/>
                  </p:oleObj>
                </mc:Choice>
                <mc:Fallback>
                  <p:oleObj name="Equation" r:id="rId8" imgW="850680" imgH="203040" progId="Equation.DSMT4">
                    <p:embed/>
                    <p:pic>
                      <p:nvPicPr>
                        <p:cNvPr id="0" name=""/>
                        <p:cNvPicPr>
                          <a:picLocks noChangeAspect="1" noChangeArrowheads="1"/>
                        </p:cNvPicPr>
                        <p:nvPr/>
                      </p:nvPicPr>
                      <p:blipFill>
                        <a:blip r:embed="rId9"/>
                        <a:srcRect/>
                        <a:stretch>
                          <a:fillRect/>
                        </a:stretch>
                      </p:blipFill>
                      <p:spPr bwMode="auto">
                        <a:xfrm>
                          <a:off x="2350" y="2401"/>
                          <a:ext cx="1107" cy="265"/>
                        </a:xfrm>
                        <a:prstGeom prst="rect">
                          <a:avLst/>
                        </a:prstGeom>
                        <a:solidFill>
                          <a:srgbClr val="FFFF99"/>
                        </a:solidFill>
                      </p:spPr>
                    </p:pic>
                  </p:oleObj>
                </mc:Fallback>
              </mc:AlternateContent>
            </a:graphicData>
          </a:graphic>
        </p:graphicFrame>
      </p:grpSp>
      <p:graphicFrame>
        <p:nvGraphicFramePr>
          <p:cNvPr id="6" name="Object 5"/>
          <p:cNvGraphicFramePr>
            <a:graphicFrameLocks noChangeAspect="1"/>
          </p:cNvGraphicFramePr>
          <p:nvPr>
            <p:extLst>
              <p:ext uri="{D42A27DB-BD31-4B8C-83A1-F6EECF244321}">
                <p14:modId xmlns:p14="http://schemas.microsoft.com/office/powerpoint/2010/main" val="3688680019"/>
              </p:ext>
            </p:extLst>
          </p:nvPr>
        </p:nvGraphicFramePr>
        <p:xfrm>
          <a:off x="1325563" y="5013325"/>
          <a:ext cx="5721350" cy="936625"/>
        </p:xfrm>
        <a:graphic>
          <a:graphicData uri="http://schemas.openxmlformats.org/presentationml/2006/ole">
            <mc:AlternateContent xmlns:mc="http://schemas.openxmlformats.org/markup-compatibility/2006">
              <mc:Choice xmlns:v="urn:schemas-microsoft-com:vml" Requires="v">
                <p:oleObj spid="_x0000_s35171" name="Equation" r:id="rId10" imgW="2400120" imgH="330120" progId="Equation.DSMT4">
                  <p:embed/>
                </p:oleObj>
              </mc:Choice>
              <mc:Fallback>
                <p:oleObj name="Equation" r:id="rId10" imgW="2400120" imgH="330120" progId="Equation.DSMT4">
                  <p:embed/>
                  <p:pic>
                    <p:nvPicPr>
                      <p:cNvPr id="0" name="Object 1"/>
                      <p:cNvPicPr>
                        <a:picLocks noChangeAspect="1" noChangeArrowheads="1"/>
                      </p:cNvPicPr>
                      <p:nvPr/>
                    </p:nvPicPr>
                    <p:blipFill>
                      <a:blip r:embed="rId11"/>
                      <a:srcRect/>
                      <a:stretch>
                        <a:fillRect/>
                      </a:stretch>
                    </p:blipFill>
                    <p:spPr bwMode="auto">
                      <a:xfrm>
                        <a:off x="1325563" y="5013325"/>
                        <a:ext cx="5721350" cy="936625"/>
                      </a:xfrm>
                      <a:prstGeom prst="rect">
                        <a:avLst/>
                      </a:prstGeom>
                      <a:solidFill>
                        <a:srgbClr val="FFFF99"/>
                      </a:solidFill>
                      <a:ln w="38100">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769593210"/>
              </p:ext>
            </p:extLst>
          </p:nvPr>
        </p:nvGraphicFramePr>
        <p:xfrm>
          <a:off x="181334" y="4005263"/>
          <a:ext cx="8756650" cy="620712"/>
        </p:xfrm>
        <a:graphic>
          <a:graphicData uri="http://schemas.openxmlformats.org/presentationml/2006/ole">
            <mc:AlternateContent xmlns:mc="http://schemas.openxmlformats.org/markup-compatibility/2006">
              <mc:Choice xmlns:v="urn:schemas-microsoft-com:vml" Requires="v">
                <p:oleObj spid="_x0000_s35172" name="Equation" r:id="rId12" imgW="3581280" imgH="253800" progId="Equation.DSMT4">
                  <p:embed/>
                </p:oleObj>
              </mc:Choice>
              <mc:Fallback>
                <p:oleObj name="Equation" r:id="rId12" imgW="3581280" imgH="253800" progId="Equation.DSMT4">
                  <p:embed/>
                  <p:pic>
                    <p:nvPicPr>
                      <p:cNvPr id="0" name="Object 3"/>
                      <p:cNvPicPr>
                        <a:picLocks noChangeAspect="1" noChangeArrowheads="1"/>
                      </p:cNvPicPr>
                      <p:nvPr/>
                    </p:nvPicPr>
                    <p:blipFill>
                      <a:blip r:embed="rId13"/>
                      <a:srcRect/>
                      <a:stretch>
                        <a:fillRect/>
                      </a:stretch>
                    </p:blipFill>
                    <p:spPr bwMode="auto">
                      <a:xfrm>
                        <a:off x="181334" y="4005263"/>
                        <a:ext cx="8756650" cy="620712"/>
                      </a:xfrm>
                      <a:prstGeom prst="rect">
                        <a:avLst/>
                      </a:prstGeom>
                      <a:solidFill>
                        <a:srgbClr val="FFFF99"/>
                      </a:solidFill>
                      <a:ln>
                        <a:noFill/>
                      </a:ln>
                      <a:effectLst/>
                      <a:extLs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893399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0B0B69C5-B164-428C-ACDC-34BF389B7FA6}" type="slidenum">
              <a:rPr lang="en-US" b="1" smtClean="0">
                <a:solidFill>
                  <a:schemeClr val="bg1"/>
                </a:solidFill>
              </a:rPr>
              <a:pPr algn="l" fontAlgn="base">
                <a:spcBef>
                  <a:spcPct val="0"/>
                </a:spcBef>
                <a:spcAft>
                  <a:spcPct val="0"/>
                </a:spcAft>
                <a:defRPr/>
              </a:pPr>
              <a:t>22</a:t>
            </a:fld>
            <a:endParaRPr lang="en-US" b="1" dirty="0" smtClean="0">
              <a:solidFill>
                <a:schemeClr val="bg1"/>
              </a:solidFill>
            </a:endParaRPr>
          </a:p>
        </p:txBody>
      </p:sp>
      <p:sp>
        <p:nvSpPr>
          <p:cNvPr id="5" name="Text Box 2"/>
          <p:cNvSpPr txBox="1">
            <a:spLocks noChangeArrowheads="1"/>
          </p:cNvSpPr>
          <p:nvPr/>
        </p:nvSpPr>
        <p:spPr bwMode="auto">
          <a:xfrm>
            <a:off x="250825" y="404813"/>
            <a:ext cx="8351838" cy="576262"/>
          </a:xfrm>
          <a:prstGeom prst="rect">
            <a:avLst/>
          </a:prstGeom>
          <a:noFill/>
          <a:ln w="9525">
            <a:noFill/>
            <a:miter lim="800000"/>
            <a:headEnd/>
            <a:tailEnd/>
          </a:ln>
        </p:spPr>
        <p:txBody>
          <a:bodyPr lIns="0" rIns="0" bIns="0" anchor="b"/>
          <a:lstStyle/>
          <a:p>
            <a:pPr eaLnBrk="0" hangingPunct="0">
              <a:spcBef>
                <a:spcPct val="50000"/>
              </a:spcBef>
              <a:defRPr/>
            </a:pPr>
            <a:r>
              <a:rPr lang="en-GB" sz="2800" b="1" dirty="0">
                <a:solidFill>
                  <a:srgbClr val="FFFF00"/>
                </a:solidFill>
                <a:latin typeface="+mj-lt"/>
                <a:ea typeface="+mj-ea"/>
                <a:cs typeface="+mj-cs"/>
              </a:rPr>
              <a:t>Definitions of strain in microstructural analysis</a:t>
            </a:r>
          </a:p>
        </p:txBody>
      </p:sp>
      <p:sp>
        <p:nvSpPr>
          <p:cNvPr id="15" name="Date Placeholder 14"/>
          <p:cNvSpPr>
            <a:spLocks noGrp="1"/>
          </p:cNvSpPr>
          <p:nvPr>
            <p:ph type="dt" sz="quarter" idx="10"/>
          </p:nvPr>
        </p:nvSpPr>
        <p:spPr/>
        <p:txBody>
          <a:bodyPr/>
          <a:lstStyle/>
          <a:p>
            <a:pPr>
              <a:defRPr/>
            </a:pPr>
            <a:fld id="{555CC5F0-59B3-410F-AE19-67E502BAFC3A}" type="datetime1">
              <a:rPr lang="en-GB"/>
              <a:pPr>
                <a:defRPr/>
              </a:pPr>
              <a:t>01/10/2015</a:t>
            </a:fld>
            <a:endParaRPr lang="en-US" dirty="0"/>
          </a:p>
        </p:txBody>
      </p:sp>
      <p:grpSp>
        <p:nvGrpSpPr>
          <p:cNvPr id="26" name="Group 14"/>
          <p:cNvGrpSpPr>
            <a:grpSpLocks/>
          </p:cNvGrpSpPr>
          <p:nvPr/>
        </p:nvGrpSpPr>
        <p:grpSpPr bwMode="auto">
          <a:xfrm>
            <a:off x="463215" y="1124669"/>
            <a:ext cx="8501273" cy="792163"/>
            <a:chOff x="663" y="2364"/>
            <a:chExt cx="5040" cy="499"/>
          </a:xfrm>
        </p:grpSpPr>
        <p:sp>
          <p:nvSpPr>
            <p:cNvPr id="27" name="Text Box 15"/>
            <p:cNvSpPr txBox="1">
              <a:spLocks noChangeArrowheads="1"/>
            </p:cNvSpPr>
            <p:nvPr/>
          </p:nvSpPr>
          <p:spPr bwMode="auto">
            <a:xfrm>
              <a:off x="663" y="2378"/>
              <a:ext cx="5040" cy="485"/>
            </a:xfrm>
            <a:prstGeom prst="rect">
              <a:avLst/>
            </a:prstGeom>
            <a:noFill/>
            <a:ln w="9525">
              <a:noFill/>
              <a:miter lim="800000"/>
              <a:headEnd/>
              <a:tailEnd/>
            </a:ln>
          </p:spPr>
          <p:txBody>
            <a:bodyPr>
              <a:spAutoFit/>
            </a:bodyPr>
            <a:lstStyle/>
            <a:p>
              <a:r>
                <a:rPr lang="en-US" sz="2000" b="1" dirty="0"/>
                <a:t>Local average strain:  </a:t>
              </a:r>
              <a:r>
                <a:rPr lang="en-US" sz="2000" b="1" dirty="0" smtClean="0"/>
                <a:t>                              between </a:t>
              </a:r>
              <a:r>
                <a:rPr lang="en-US" sz="2000" b="1" dirty="0"/>
                <a:t>two cells separated a distance </a:t>
              </a:r>
              <a:r>
                <a:rPr lang="en-US" sz="2400" i="1" dirty="0">
                  <a:solidFill>
                    <a:schemeClr val="bg1"/>
                  </a:solidFill>
                  <a:latin typeface="Times New Roman" pitchFamily="18" charset="0"/>
                  <a:cs typeface="Times New Roman" pitchFamily="18" charset="0"/>
                </a:rPr>
                <a:t>L</a:t>
              </a:r>
              <a:r>
                <a:rPr lang="en-US" sz="2000" b="1" dirty="0"/>
                <a:t>  along a column perpendicular to </a:t>
              </a:r>
              <a:r>
                <a:rPr lang="en-US" sz="2000" dirty="0">
                  <a:latin typeface="Times New Roman" pitchFamily="18" charset="0"/>
                  <a:cs typeface="Times New Roman" pitchFamily="18" charset="0"/>
                </a:rPr>
                <a:t>(</a:t>
              </a:r>
              <a:r>
                <a:rPr lang="en-US" sz="2000" i="1" dirty="0" err="1">
                  <a:latin typeface="Times New Roman" pitchFamily="18" charset="0"/>
                  <a:cs typeface="Times New Roman" pitchFamily="18" charset="0"/>
                </a:rPr>
                <a:t>hkl</a:t>
              </a:r>
              <a:r>
                <a:rPr lang="en-US" sz="2000" dirty="0">
                  <a:latin typeface="Times New Roman" pitchFamily="18" charset="0"/>
                  <a:cs typeface="Times New Roman" pitchFamily="18" charset="0"/>
                </a:rPr>
                <a:t>) </a:t>
              </a:r>
              <a:r>
                <a:rPr lang="en-US" sz="2000" b="1" dirty="0"/>
                <a:t>planes</a:t>
              </a:r>
            </a:p>
          </p:txBody>
        </p:sp>
        <p:graphicFrame>
          <p:nvGraphicFramePr>
            <p:cNvPr id="28" name="Object 16"/>
            <p:cNvGraphicFramePr>
              <a:graphicFrameLocks noChangeAspect="1"/>
            </p:cNvGraphicFramePr>
            <p:nvPr>
              <p:extLst>
                <p:ext uri="{D42A27DB-BD31-4B8C-83A1-F6EECF244321}">
                  <p14:modId xmlns:p14="http://schemas.microsoft.com/office/powerpoint/2010/main" val="1575686536"/>
                </p:ext>
              </p:extLst>
            </p:nvPr>
          </p:nvGraphicFramePr>
          <p:xfrm>
            <a:off x="2350" y="2364"/>
            <a:ext cx="1107" cy="265"/>
          </p:xfrm>
          <a:graphic>
            <a:graphicData uri="http://schemas.openxmlformats.org/presentationml/2006/ole">
              <mc:AlternateContent xmlns:mc="http://schemas.openxmlformats.org/markup-compatibility/2006">
                <mc:Choice xmlns:v="urn:schemas-microsoft-com:vml" Requires="v">
                  <p:oleObj spid="_x0000_s36106" name="Equation" r:id="rId4" imgW="850680" imgH="203040" progId="Equation.DSMT4">
                    <p:embed/>
                  </p:oleObj>
                </mc:Choice>
                <mc:Fallback>
                  <p:oleObj name="Equation" r:id="rId4" imgW="850680" imgH="203040" progId="Equation.DSMT4">
                    <p:embed/>
                    <p:pic>
                      <p:nvPicPr>
                        <p:cNvPr id="0" name=""/>
                        <p:cNvPicPr>
                          <a:picLocks noChangeAspect="1" noChangeArrowheads="1"/>
                        </p:cNvPicPr>
                        <p:nvPr/>
                      </p:nvPicPr>
                      <p:blipFill>
                        <a:blip r:embed="rId5"/>
                        <a:srcRect/>
                        <a:stretch>
                          <a:fillRect/>
                        </a:stretch>
                      </p:blipFill>
                      <p:spPr bwMode="auto">
                        <a:xfrm>
                          <a:off x="2350" y="2364"/>
                          <a:ext cx="1107" cy="265"/>
                        </a:xfrm>
                        <a:prstGeom prst="rect">
                          <a:avLst/>
                        </a:prstGeom>
                        <a:solidFill>
                          <a:srgbClr val="FFFF99"/>
                        </a:solidFill>
                      </p:spPr>
                    </p:pic>
                  </p:oleObj>
                </mc:Fallback>
              </mc:AlternateContent>
            </a:graphicData>
          </a:graphic>
        </p:graphicFrame>
      </p:grpSp>
      <p:graphicFrame>
        <p:nvGraphicFramePr>
          <p:cNvPr id="6" name="Object 5"/>
          <p:cNvGraphicFramePr>
            <a:graphicFrameLocks noChangeAspect="1"/>
          </p:cNvGraphicFramePr>
          <p:nvPr>
            <p:extLst>
              <p:ext uri="{D42A27DB-BD31-4B8C-83A1-F6EECF244321}">
                <p14:modId xmlns:p14="http://schemas.microsoft.com/office/powerpoint/2010/main" val="488509432"/>
              </p:ext>
            </p:extLst>
          </p:nvPr>
        </p:nvGraphicFramePr>
        <p:xfrm>
          <a:off x="382588" y="2997200"/>
          <a:ext cx="8313737" cy="1196975"/>
        </p:xfrm>
        <a:graphic>
          <a:graphicData uri="http://schemas.openxmlformats.org/presentationml/2006/ole">
            <mc:AlternateContent xmlns:mc="http://schemas.openxmlformats.org/markup-compatibility/2006">
              <mc:Choice xmlns:v="urn:schemas-microsoft-com:vml" Requires="v">
                <p:oleObj spid="_x0000_s36107" name="Equation" r:id="rId6" imgW="3987720" imgH="482400" progId="Equation.DSMT4">
                  <p:embed/>
                </p:oleObj>
              </mc:Choice>
              <mc:Fallback>
                <p:oleObj name="Equation" r:id="rId6" imgW="3987720" imgH="482400" progId="Equation.DSMT4">
                  <p:embed/>
                  <p:pic>
                    <p:nvPicPr>
                      <p:cNvPr id="0" name=""/>
                      <p:cNvPicPr>
                        <a:picLocks noChangeAspect="1" noChangeArrowheads="1"/>
                      </p:cNvPicPr>
                      <p:nvPr/>
                    </p:nvPicPr>
                    <p:blipFill>
                      <a:blip r:embed="rId7"/>
                      <a:srcRect/>
                      <a:stretch>
                        <a:fillRect/>
                      </a:stretch>
                    </p:blipFill>
                    <p:spPr bwMode="auto">
                      <a:xfrm>
                        <a:off x="382588" y="2997200"/>
                        <a:ext cx="8313737" cy="1196975"/>
                      </a:xfrm>
                      <a:prstGeom prst="rect">
                        <a:avLst/>
                      </a:prstGeom>
                      <a:solidFill>
                        <a:srgbClr val="FFFF99"/>
                      </a:solidFill>
                      <a:ln w="38100">
                        <a:solidFill>
                          <a:srgbClr val="FFFF00"/>
                        </a:solidFill>
                        <a:miter lim="800000"/>
                        <a:headEnd/>
                        <a:tailEnd/>
                      </a:ln>
                      <a:effec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51185490"/>
              </p:ext>
            </p:extLst>
          </p:nvPr>
        </p:nvGraphicFramePr>
        <p:xfrm>
          <a:off x="207838" y="1916832"/>
          <a:ext cx="8756650" cy="620712"/>
        </p:xfrm>
        <a:graphic>
          <a:graphicData uri="http://schemas.openxmlformats.org/presentationml/2006/ole">
            <mc:AlternateContent xmlns:mc="http://schemas.openxmlformats.org/markup-compatibility/2006">
              <mc:Choice xmlns:v="urn:schemas-microsoft-com:vml" Requires="v">
                <p:oleObj spid="_x0000_s36108" name="Equation" r:id="rId8" imgW="3581280" imgH="253800" progId="Equation.DSMT4">
                  <p:embed/>
                </p:oleObj>
              </mc:Choice>
              <mc:Fallback>
                <p:oleObj name="Equation" r:id="rId8" imgW="3581280" imgH="253800" progId="Equation.DSMT4">
                  <p:embed/>
                  <p:pic>
                    <p:nvPicPr>
                      <p:cNvPr id="0" name=""/>
                      <p:cNvPicPr>
                        <a:picLocks noChangeAspect="1" noChangeArrowheads="1"/>
                      </p:cNvPicPr>
                      <p:nvPr/>
                    </p:nvPicPr>
                    <p:blipFill>
                      <a:blip r:embed="rId9"/>
                      <a:srcRect/>
                      <a:stretch>
                        <a:fillRect/>
                      </a:stretch>
                    </p:blipFill>
                    <p:spPr bwMode="auto">
                      <a:xfrm>
                        <a:off x="207838" y="1916832"/>
                        <a:ext cx="8756650" cy="620712"/>
                      </a:xfrm>
                      <a:prstGeom prst="rect">
                        <a:avLst/>
                      </a:prstGeom>
                      <a:solidFill>
                        <a:srgbClr val="FFFF99"/>
                      </a:solidFill>
                      <a:ln>
                        <a:noFill/>
                      </a:ln>
                      <a:effectLst/>
                      <a:extLs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3494962094"/>
              </p:ext>
            </p:extLst>
          </p:nvPr>
        </p:nvGraphicFramePr>
        <p:xfrm>
          <a:off x="1934932" y="4653136"/>
          <a:ext cx="5557838" cy="1800225"/>
        </p:xfrm>
        <a:graphic>
          <a:graphicData uri="http://schemas.openxmlformats.org/presentationml/2006/ole">
            <mc:AlternateContent xmlns:mc="http://schemas.openxmlformats.org/markup-compatibility/2006">
              <mc:Choice xmlns:v="urn:schemas-microsoft-com:vml" Requires="v">
                <p:oleObj spid="_x0000_s36109" name="Equation" r:id="rId10" imgW="2273040" imgH="736560" progId="Equation.DSMT4">
                  <p:embed/>
                </p:oleObj>
              </mc:Choice>
              <mc:Fallback>
                <p:oleObj name="Equation" r:id="rId10" imgW="2273040" imgH="736560" progId="Equation.DSMT4">
                  <p:embed/>
                  <p:pic>
                    <p:nvPicPr>
                      <p:cNvPr id="0" name="Object 6"/>
                      <p:cNvPicPr>
                        <a:picLocks noChangeAspect="1" noChangeArrowheads="1"/>
                      </p:cNvPicPr>
                      <p:nvPr/>
                    </p:nvPicPr>
                    <p:blipFill>
                      <a:blip r:embed="rId11"/>
                      <a:srcRect/>
                      <a:stretch>
                        <a:fillRect/>
                      </a:stretch>
                    </p:blipFill>
                    <p:spPr bwMode="auto">
                      <a:xfrm>
                        <a:off x="1934932" y="4653136"/>
                        <a:ext cx="5557838" cy="1800225"/>
                      </a:xfrm>
                      <a:prstGeom prst="rect">
                        <a:avLst/>
                      </a:prstGeom>
                      <a:solidFill>
                        <a:srgbClr val="FFFF99"/>
                      </a:solidFill>
                      <a:ln>
                        <a:noFill/>
                      </a:ln>
                      <a:effectLst/>
                      <a:extLs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0301580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0" y="1196975"/>
            <a:ext cx="8929688" cy="1071563"/>
          </a:xfrm>
          <a:prstGeom prst="rect">
            <a:avLst/>
          </a:prstGeom>
          <a:noFill/>
          <a:ln w="9525">
            <a:noFill/>
            <a:miter lim="800000"/>
            <a:headEnd/>
            <a:tailEnd/>
          </a:ln>
        </p:spPr>
        <p:txBody>
          <a:bodyPr lIns="0" rIns="0" bIns="0" anchor="b"/>
          <a:lstStyle/>
          <a:p>
            <a:pPr algn="ctr" eaLnBrk="0" hangingPunct="0">
              <a:spcBef>
                <a:spcPct val="50000"/>
              </a:spcBef>
              <a:defRPr/>
            </a:pPr>
            <a:r>
              <a:rPr lang="en-GB" sz="2800" b="1" dirty="0">
                <a:solidFill>
                  <a:srgbClr val="FFFF00"/>
                </a:solidFill>
                <a:latin typeface="+mj-lt"/>
                <a:ea typeface="+mj-ea"/>
                <a:cs typeface="+mj-cs"/>
              </a:rPr>
              <a:t>General 2</a:t>
            </a:r>
            <a:r>
              <a:rPr lang="en-GB" sz="2800" b="1" dirty="0">
                <a:solidFill>
                  <a:srgbClr val="FFFF00"/>
                </a:solidFill>
                <a:latin typeface="+mj-lt"/>
                <a:ea typeface="+mj-ea"/>
                <a:cs typeface="+mj-cs"/>
                <a:sym typeface="Symbol"/>
              </a:rPr>
              <a:t></a:t>
            </a:r>
            <a:r>
              <a:rPr lang="en-GB" sz="2800" b="1" dirty="0">
                <a:solidFill>
                  <a:srgbClr val="FFFF00"/>
                </a:solidFill>
                <a:latin typeface="+mj-lt"/>
                <a:ea typeface="+mj-ea"/>
                <a:cs typeface="+mj-cs"/>
              </a:rPr>
              <a:t> dependence of the instrumental broadening (determined by a standard sample)</a:t>
            </a:r>
          </a:p>
        </p:txBody>
      </p:sp>
      <p:sp>
        <p:nvSpPr>
          <p:cNvPr id="9"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E616BAF9-C82A-48B1-AE46-2A79B3C44366}" type="slidenum">
              <a:rPr lang="en-US" b="1" smtClean="0">
                <a:solidFill>
                  <a:schemeClr val="bg1"/>
                </a:solidFill>
              </a:rPr>
              <a:pPr algn="l" fontAlgn="base">
                <a:spcBef>
                  <a:spcPct val="0"/>
                </a:spcBef>
                <a:spcAft>
                  <a:spcPct val="0"/>
                </a:spcAft>
                <a:defRPr/>
              </a:pPr>
              <a:t>23</a:t>
            </a:fld>
            <a:endParaRPr lang="en-US" b="1" dirty="0" smtClean="0">
              <a:solidFill>
                <a:schemeClr val="bg1"/>
              </a:solidFill>
            </a:endParaRPr>
          </a:p>
        </p:txBody>
      </p:sp>
      <p:graphicFrame>
        <p:nvGraphicFramePr>
          <p:cNvPr id="23554" name="Object 2"/>
          <p:cNvGraphicFramePr>
            <a:graphicFrameLocks noChangeAspect="1"/>
          </p:cNvGraphicFramePr>
          <p:nvPr>
            <p:extLst>
              <p:ext uri="{D42A27DB-BD31-4B8C-83A1-F6EECF244321}">
                <p14:modId xmlns:p14="http://schemas.microsoft.com/office/powerpoint/2010/main" val="3589308095"/>
              </p:ext>
            </p:extLst>
          </p:nvPr>
        </p:nvGraphicFramePr>
        <p:xfrm>
          <a:off x="395536" y="2409825"/>
          <a:ext cx="8208912" cy="1025525"/>
        </p:xfrm>
        <a:graphic>
          <a:graphicData uri="http://schemas.openxmlformats.org/presentationml/2006/ole">
            <mc:AlternateContent xmlns:mc="http://schemas.openxmlformats.org/markup-compatibility/2006">
              <mc:Choice xmlns:v="urn:schemas-microsoft-com:vml" Requires="v">
                <p:oleObj spid="_x0000_s23724" name="Equation" r:id="rId4" imgW="3377880" imgH="419040" progId="Equation.DSMT4">
                  <p:embed/>
                </p:oleObj>
              </mc:Choice>
              <mc:Fallback>
                <p:oleObj name="Equation" r:id="rId4" imgW="3377880" imgH="419040" progId="Equation.DSMT4">
                  <p:embed/>
                  <p:pic>
                    <p:nvPicPr>
                      <p:cNvPr id="0" name="Object 2"/>
                      <p:cNvPicPr>
                        <a:picLocks noChangeAspect="1" noChangeArrowheads="1"/>
                      </p:cNvPicPr>
                      <p:nvPr/>
                    </p:nvPicPr>
                    <p:blipFill>
                      <a:blip r:embed="rId5"/>
                      <a:srcRect/>
                      <a:stretch>
                        <a:fillRect/>
                      </a:stretch>
                    </p:blipFill>
                    <p:spPr bwMode="auto">
                      <a:xfrm>
                        <a:off x="395536" y="2409825"/>
                        <a:ext cx="8208912" cy="1025525"/>
                      </a:xfrm>
                      <a:prstGeom prst="rect">
                        <a:avLst/>
                      </a:prstGeom>
                      <a:solidFill>
                        <a:srgbClr val="FFFF99"/>
                      </a:solidFill>
                      <a:ln>
                        <a:noFill/>
                      </a:ln>
                      <a:effectLst/>
                    </p:spPr>
                  </p:pic>
                </p:oleObj>
              </mc:Fallback>
            </mc:AlternateContent>
          </a:graphicData>
        </a:graphic>
      </p:graphicFrame>
      <p:graphicFrame>
        <p:nvGraphicFramePr>
          <p:cNvPr id="23555" name="Object 3"/>
          <p:cNvGraphicFramePr>
            <a:graphicFrameLocks noChangeAspect="1"/>
          </p:cNvGraphicFramePr>
          <p:nvPr/>
        </p:nvGraphicFramePr>
        <p:xfrm>
          <a:off x="395536" y="3429000"/>
          <a:ext cx="8215312" cy="1023938"/>
        </p:xfrm>
        <a:graphic>
          <a:graphicData uri="http://schemas.openxmlformats.org/presentationml/2006/ole">
            <mc:AlternateContent xmlns:mc="http://schemas.openxmlformats.org/markup-compatibility/2006">
              <mc:Choice xmlns:v="urn:schemas-microsoft-com:vml" Requires="v">
                <p:oleObj spid="_x0000_s23725" name="Equation" r:id="rId6" imgW="3238200" imgH="406080" progId="Equation.DSMT4">
                  <p:embed/>
                </p:oleObj>
              </mc:Choice>
              <mc:Fallback>
                <p:oleObj name="Equation" r:id="rId6" imgW="3238200" imgH="406080" progId="Equation.DSMT4">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5536" y="3429000"/>
                        <a:ext cx="8215312" cy="1023938"/>
                      </a:xfrm>
                      <a:prstGeom prst="rect">
                        <a:avLst/>
                      </a:prstGeom>
                      <a:solidFill>
                        <a:srgbClr val="FFFF99"/>
                      </a:solidFill>
                      <a:ln>
                        <a:noFill/>
                      </a:ln>
                      <a:effectLst/>
                      <a:extLs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5"/>
          <p:cNvGrpSpPr>
            <a:grpSpLocks/>
          </p:cNvGrpSpPr>
          <p:nvPr/>
        </p:nvGrpSpPr>
        <p:grpSpPr bwMode="auto">
          <a:xfrm>
            <a:off x="323850" y="2492375"/>
            <a:ext cx="8640763" cy="3713163"/>
            <a:chOff x="204" y="1570"/>
            <a:chExt cx="5443" cy="2339"/>
          </a:xfrm>
        </p:grpSpPr>
        <p:sp>
          <p:nvSpPr>
            <p:cNvPr id="23562" name="Rectangle 6"/>
            <p:cNvSpPr>
              <a:spLocks noChangeArrowheads="1"/>
            </p:cNvSpPr>
            <p:nvPr/>
          </p:nvSpPr>
          <p:spPr bwMode="auto">
            <a:xfrm>
              <a:off x="4967" y="1570"/>
              <a:ext cx="544" cy="1225"/>
            </a:xfrm>
            <a:prstGeom prst="rect">
              <a:avLst/>
            </a:prstGeom>
            <a:noFill/>
            <a:ln w="38100">
              <a:solidFill>
                <a:srgbClr val="FF3300"/>
              </a:solidFill>
              <a:miter lim="800000"/>
              <a:headEnd/>
              <a:tailEnd/>
            </a:ln>
          </p:spPr>
          <p:txBody>
            <a:bodyPr wrap="none" anchor="ctr"/>
            <a:lstStyle/>
            <a:p>
              <a:pPr eaLnBrk="0" hangingPunct="0"/>
              <a:endParaRPr lang="en-GB" sz="2400">
                <a:solidFill>
                  <a:srgbClr val="000000"/>
                </a:solidFill>
                <a:latin typeface="Times New Roman" pitchFamily="18" charset="0"/>
              </a:endParaRPr>
            </a:p>
          </p:txBody>
        </p:sp>
        <p:sp>
          <p:nvSpPr>
            <p:cNvPr id="23563" name="Text Box 7"/>
            <p:cNvSpPr txBox="1">
              <a:spLocks noChangeArrowheads="1"/>
            </p:cNvSpPr>
            <p:nvPr/>
          </p:nvSpPr>
          <p:spPr bwMode="auto">
            <a:xfrm>
              <a:off x="204" y="2931"/>
              <a:ext cx="5443" cy="978"/>
            </a:xfrm>
            <a:prstGeom prst="rect">
              <a:avLst/>
            </a:prstGeom>
            <a:noFill/>
            <a:ln w="9525">
              <a:noFill/>
              <a:miter lim="800000"/>
              <a:headEnd/>
              <a:tailEnd/>
            </a:ln>
          </p:spPr>
          <p:txBody>
            <a:bodyPr>
              <a:spAutoFit/>
            </a:bodyPr>
            <a:lstStyle/>
            <a:p>
              <a:r>
                <a:rPr lang="en-US" sz="2400">
                  <a:solidFill>
                    <a:srgbClr val="000000"/>
                  </a:solidFill>
                  <a:latin typeface="Times New Roman" pitchFamily="18" charset="0"/>
                </a:rPr>
                <a:t>The Gaussian and Lorentzian components of the instrumental Voigt function are interpolated between empirically determined values. </a:t>
              </a:r>
            </a:p>
            <a:p>
              <a:r>
                <a:rPr lang="en-US" sz="2400">
                  <a:solidFill>
                    <a:srgbClr val="000000"/>
                  </a:solidFill>
                  <a:latin typeface="Times New Roman" pitchFamily="18" charset="0"/>
                </a:rPr>
                <a:t>If needed, axial divergence is convoluted numerically with the resulting profile.</a:t>
              </a:r>
              <a:endParaRPr lang="fr-FR" sz="2400">
                <a:solidFill>
                  <a:srgbClr val="000000"/>
                </a:solidFill>
                <a:latin typeface="Times New Roman" pitchFamily="18" charset="0"/>
              </a:endParaRPr>
            </a:p>
          </p:txBody>
        </p:sp>
      </p:grpSp>
      <p:sp>
        <p:nvSpPr>
          <p:cNvPr id="11" name="Text Box 2"/>
          <p:cNvSpPr txBox="1">
            <a:spLocks noChangeArrowheads="1"/>
          </p:cNvSpPr>
          <p:nvPr/>
        </p:nvSpPr>
        <p:spPr bwMode="auto">
          <a:xfrm>
            <a:off x="0" y="188913"/>
            <a:ext cx="8358188" cy="1143000"/>
          </a:xfrm>
          <a:prstGeom prst="rect">
            <a:avLst/>
          </a:prstGeom>
          <a:noFill/>
          <a:ln w="9525">
            <a:noFill/>
            <a:miter lim="800000"/>
            <a:headEnd/>
            <a:tailEnd/>
          </a:ln>
        </p:spPr>
        <p:txBody>
          <a:bodyPr lIns="0" rIns="0" bIns="0" anchor="b"/>
          <a:lstStyle/>
          <a:p>
            <a:pPr algn="ctr" eaLnBrk="0" hangingPunct="0">
              <a:spcBef>
                <a:spcPct val="50000"/>
              </a:spcBef>
              <a:defRPr/>
            </a:pPr>
            <a:r>
              <a:rPr lang="en-GB" sz="3200" b="1" dirty="0">
                <a:solidFill>
                  <a:srgbClr val="FFFF00"/>
                </a:solidFill>
                <a:latin typeface="+mj-lt"/>
                <a:ea typeface="+mj-ea"/>
                <a:cs typeface="+mj-cs"/>
              </a:rPr>
              <a:t>Simplified methods for treating the intrinsic profile as implemented in FullProf</a:t>
            </a:r>
          </a:p>
        </p:txBody>
      </p:sp>
      <p:sp>
        <p:nvSpPr>
          <p:cNvPr id="12" name="Date Placeholder 11"/>
          <p:cNvSpPr>
            <a:spLocks noGrp="1"/>
          </p:cNvSpPr>
          <p:nvPr>
            <p:ph type="dt" sz="quarter" idx="10"/>
          </p:nvPr>
        </p:nvSpPr>
        <p:spPr/>
        <p:txBody>
          <a:bodyPr/>
          <a:lstStyle/>
          <a:p>
            <a:pPr>
              <a:defRPr/>
            </a:pPr>
            <a:fld id="{85FBB9CC-F465-4EAD-8B20-C09356C34A58}" type="datetime1">
              <a:rPr lang="en-GB"/>
              <a:pPr>
                <a:defRPr/>
              </a:pPr>
              <a:t>01/10/2015</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285750" y="785813"/>
            <a:ext cx="8072438" cy="642937"/>
          </a:xfrm>
          <a:prstGeom prst="rect">
            <a:avLst/>
          </a:prstGeom>
          <a:noFill/>
          <a:ln w="9525">
            <a:noFill/>
            <a:miter lim="800000"/>
            <a:headEnd/>
            <a:tailEnd/>
          </a:ln>
        </p:spPr>
        <p:txBody>
          <a:bodyPr lIns="0" rIns="0" bIns="0" anchor="b"/>
          <a:lstStyle/>
          <a:p>
            <a:pPr algn="ctr" eaLnBrk="0" hangingPunct="0">
              <a:spcBef>
                <a:spcPct val="50000"/>
              </a:spcBef>
              <a:defRPr/>
            </a:pPr>
            <a:r>
              <a:rPr lang="en-GB" sz="3600" b="1" dirty="0">
                <a:solidFill>
                  <a:srgbClr val="FFFF00"/>
                </a:solidFill>
                <a:latin typeface="+mj-lt"/>
                <a:ea typeface="+mj-ea"/>
                <a:cs typeface="+mj-cs"/>
              </a:rPr>
              <a:t>Anisotropic strains</a:t>
            </a:r>
          </a:p>
        </p:txBody>
      </p:sp>
      <p:sp>
        <p:nvSpPr>
          <p:cNvPr id="9"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7F4EA665-1268-4DC4-A3ED-DE43AA422DBD}" type="slidenum">
              <a:rPr lang="en-US" b="1" smtClean="0">
                <a:solidFill>
                  <a:schemeClr val="bg1"/>
                </a:solidFill>
              </a:rPr>
              <a:pPr algn="l" fontAlgn="base">
                <a:spcBef>
                  <a:spcPct val="0"/>
                </a:spcBef>
                <a:spcAft>
                  <a:spcPct val="0"/>
                </a:spcAft>
                <a:defRPr/>
              </a:pPr>
              <a:t>24</a:t>
            </a:fld>
            <a:endParaRPr lang="en-US" b="1" dirty="0" smtClean="0">
              <a:solidFill>
                <a:schemeClr val="bg1"/>
              </a:solidFill>
            </a:endParaRPr>
          </a:p>
        </p:txBody>
      </p:sp>
      <p:sp>
        <p:nvSpPr>
          <p:cNvPr id="24581" name="Text Box 3"/>
          <p:cNvSpPr txBox="1">
            <a:spLocks noChangeArrowheads="1"/>
          </p:cNvSpPr>
          <p:nvPr/>
        </p:nvSpPr>
        <p:spPr bwMode="auto">
          <a:xfrm>
            <a:off x="214313" y="1643063"/>
            <a:ext cx="8867775" cy="1692275"/>
          </a:xfrm>
          <a:prstGeom prst="rect">
            <a:avLst/>
          </a:prstGeom>
          <a:noFill/>
          <a:ln w="12700">
            <a:noFill/>
            <a:miter lim="800000"/>
            <a:headEnd/>
            <a:tailEnd/>
          </a:ln>
        </p:spPr>
        <p:txBody>
          <a:bodyPr wrap="none" anchor="ctr">
            <a:spAutoFit/>
          </a:bodyPr>
          <a:lstStyle/>
          <a:p>
            <a:pPr eaLnBrk="0" hangingPunct="0"/>
            <a:r>
              <a:rPr lang="en-US" sz="2800">
                <a:solidFill>
                  <a:srgbClr val="FFFF00"/>
                </a:solidFill>
                <a:latin typeface="Times New Roman" pitchFamily="18" charset="0"/>
              </a:rPr>
              <a:t>Phenomenological model: strains considered as fluctuations </a:t>
            </a:r>
          </a:p>
          <a:p>
            <a:pPr eaLnBrk="0" hangingPunct="0"/>
            <a:r>
              <a:rPr lang="en-US" sz="2800">
                <a:solidFill>
                  <a:srgbClr val="FFFF00"/>
                </a:solidFill>
                <a:latin typeface="Times New Roman" pitchFamily="18" charset="0"/>
              </a:rPr>
              <a:t>and correlation between metric parameters </a:t>
            </a:r>
          </a:p>
          <a:p>
            <a:pPr eaLnBrk="0" hangingPunct="0"/>
            <a:r>
              <a:rPr lang="en-US" sz="2400">
                <a:latin typeface="Times New Roman" pitchFamily="18" charset="0"/>
              </a:rPr>
              <a:t>J. Rodríguez-Carvajal, M.T. Fernández-Díaz and J.L. Martínez </a:t>
            </a:r>
          </a:p>
          <a:p>
            <a:pPr eaLnBrk="0" hangingPunct="0"/>
            <a:r>
              <a:rPr lang="en-US" sz="2400">
                <a:latin typeface="Times New Roman" pitchFamily="18" charset="0"/>
              </a:rPr>
              <a:t>J. Phys. Cond. Matt. </a:t>
            </a:r>
            <a:r>
              <a:rPr lang="en-US" sz="2400" b="1">
                <a:latin typeface="Times New Roman" pitchFamily="18" charset="0"/>
              </a:rPr>
              <a:t>3</a:t>
            </a:r>
            <a:r>
              <a:rPr lang="en-US" sz="2400">
                <a:latin typeface="Times New Roman" pitchFamily="18" charset="0"/>
              </a:rPr>
              <a:t>, 3215 (1991) </a:t>
            </a:r>
          </a:p>
        </p:txBody>
      </p:sp>
      <p:graphicFrame>
        <p:nvGraphicFramePr>
          <p:cNvPr id="24578" name="Object 4"/>
          <p:cNvGraphicFramePr>
            <a:graphicFrameLocks noChangeAspect="1"/>
          </p:cNvGraphicFramePr>
          <p:nvPr/>
        </p:nvGraphicFramePr>
        <p:xfrm>
          <a:off x="2357438" y="3357563"/>
          <a:ext cx="3575050" cy="1000125"/>
        </p:xfrm>
        <a:graphic>
          <a:graphicData uri="http://schemas.openxmlformats.org/presentationml/2006/ole">
            <mc:AlternateContent xmlns:mc="http://schemas.openxmlformats.org/markup-compatibility/2006">
              <mc:Choice xmlns:v="urn:schemas-microsoft-com:vml" Requires="v">
                <p:oleObj spid="_x0000_s24663" name="Equation" r:id="rId4" imgW="1536480" imgH="431640" progId="Equation.DSMT4">
                  <p:embed/>
                </p:oleObj>
              </mc:Choice>
              <mc:Fallback>
                <p:oleObj name="Equation" r:id="rId4" imgW="1536480" imgH="43164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57438" y="3357563"/>
                        <a:ext cx="3575050" cy="1000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582" name="Text Box 5"/>
          <p:cNvSpPr txBox="1">
            <a:spLocks noChangeArrowheads="1"/>
          </p:cNvSpPr>
          <p:nvPr/>
        </p:nvSpPr>
        <p:spPr bwMode="auto">
          <a:xfrm>
            <a:off x="357188" y="4357688"/>
            <a:ext cx="8534400" cy="2246312"/>
          </a:xfrm>
          <a:prstGeom prst="rect">
            <a:avLst/>
          </a:prstGeom>
          <a:noFill/>
          <a:ln w="12700">
            <a:noFill/>
            <a:miter lim="800000"/>
            <a:headEnd/>
            <a:tailEnd/>
          </a:ln>
        </p:spPr>
        <p:txBody>
          <a:bodyPr anchor="ctr">
            <a:spAutoFit/>
          </a:bodyPr>
          <a:lstStyle/>
          <a:p>
            <a:pPr eaLnBrk="0" hangingPunct="0"/>
            <a:r>
              <a:rPr lang="en-US" sz="2800">
                <a:solidFill>
                  <a:srgbClr val="000000"/>
                </a:solidFill>
                <a:latin typeface="Times New Roman" pitchFamily="18" charset="0"/>
              </a:rPr>
              <a:t>The metric parameters </a:t>
            </a:r>
            <a:r>
              <a:rPr lang="en-US" sz="2800" i="1">
                <a:solidFill>
                  <a:srgbClr val="000000"/>
                </a:solidFill>
                <a:latin typeface="Times New Roman" pitchFamily="18" charset="0"/>
                <a:sym typeface="Symbol" pitchFamily="18" charset="2"/>
              </a:rPr>
              <a:t></a:t>
            </a:r>
            <a:r>
              <a:rPr lang="en-US" sz="2800" i="1" baseline="-25000">
                <a:solidFill>
                  <a:srgbClr val="000000"/>
                </a:solidFill>
                <a:latin typeface="Times New Roman" pitchFamily="18" charset="0"/>
                <a:sym typeface="Symbol" pitchFamily="18" charset="2"/>
              </a:rPr>
              <a:t>i</a:t>
            </a:r>
            <a:r>
              <a:rPr lang="en-US" sz="2800">
                <a:solidFill>
                  <a:srgbClr val="000000"/>
                </a:solidFill>
                <a:latin typeface="Times New Roman" pitchFamily="18" charset="0"/>
              </a:rPr>
              <a:t> (direct, reciprocal or any combination)  are considered as stochastic variables with a Gaussian distribution characterized by :</a:t>
            </a:r>
          </a:p>
          <a:p>
            <a:pPr eaLnBrk="0" hangingPunct="0">
              <a:buFontTx/>
              <a:buChar char="•"/>
            </a:pPr>
            <a:r>
              <a:rPr lang="en-US" sz="2800">
                <a:solidFill>
                  <a:srgbClr val="000000"/>
                </a:solidFill>
                <a:latin typeface="Times New Roman" pitchFamily="18" charset="0"/>
              </a:rPr>
              <a:t> the mean </a:t>
            </a:r>
            <a:r>
              <a:rPr lang="en-US" sz="2800">
                <a:solidFill>
                  <a:srgbClr val="000000"/>
                </a:solidFill>
                <a:latin typeface="Times New Roman" pitchFamily="18" charset="0"/>
                <a:sym typeface="Symbol" pitchFamily="18" charset="2"/>
              </a:rPr>
              <a:t></a:t>
            </a:r>
            <a:r>
              <a:rPr lang="en-US" sz="2800" i="1">
                <a:solidFill>
                  <a:srgbClr val="000000"/>
                </a:solidFill>
                <a:latin typeface="Times New Roman" pitchFamily="18" charset="0"/>
                <a:sym typeface="Symbol" pitchFamily="18" charset="2"/>
              </a:rPr>
              <a:t></a:t>
            </a:r>
            <a:r>
              <a:rPr lang="en-US" sz="2800" i="1" baseline="-25000">
                <a:solidFill>
                  <a:srgbClr val="000000"/>
                </a:solidFill>
                <a:latin typeface="Times New Roman" pitchFamily="18" charset="0"/>
                <a:sym typeface="Symbol" pitchFamily="18" charset="2"/>
              </a:rPr>
              <a:t>i</a:t>
            </a:r>
            <a:r>
              <a:rPr lang="en-US" sz="2800">
                <a:solidFill>
                  <a:srgbClr val="000000"/>
                </a:solidFill>
                <a:latin typeface="Times New Roman" pitchFamily="18" charset="0"/>
                <a:sym typeface="Symbol" pitchFamily="18" charset="2"/>
              </a:rPr>
              <a:t> </a:t>
            </a:r>
            <a:r>
              <a:rPr lang="en-US" sz="2800">
                <a:solidFill>
                  <a:srgbClr val="000000"/>
                </a:solidFill>
                <a:latin typeface="Times New Roman" pitchFamily="18" charset="0"/>
              </a:rPr>
              <a:t>and </a:t>
            </a:r>
          </a:p>
          <a:p>
            <a:pPr eaLnBrk="0" hangingPunct="0">
              <a:buFontTx/>
              <a:buChar char="•"/>
            </a:pPr>
            <a:r>
              <a:rPr lang="en-US" sz="2800">
                <a:solidFill>
                  <a:srgbClr val="000000"/>
                </a:solidFill>
                <a:latin typeface="Times New Roman" pitchFamily="18" charset="0"/>
              </a:rPr>
              <a:t> the variance-covariance matrix </a:t>
            </a:r>
            <a:r>
              <a:rPr lang="en-US" sz="2800" i="1">
                <a:solidFill>
                  <a:srgbClr val="000000"/>
                </a:solidFill>
                <a:latin typeface="Times New Roman" pitchFamily="18" charset="0"/>
              </a:rPr>
              <a:t>C</a:t>
            </a:r>
            <a:r>
              <a:rPr lang="en-US" sz="2800" i="1" baseline="-25000">
                <a:solidFill>
                  <a:srgbClr val="000000"/>
                </a:solidFill>
                <a:latin typeface="Times New Roman" pitchFamily="18" charset="0"/>
              </a:rPr>
              <a:t>ij</a:t>
            </a:r>
            <a:endParaRPr lang="en-US" sz="2800">
              <a:solidFill>
                <a:srgbClr val="000000"/>
              </a:solidFill>
              <a:latin typeface="Times New Roman" pitchFamily="18" charset="0"/>
            </a:endParaRPr>
          </a:p>
        </p:txBody>
      </p:sp>
      <p:sp>
        <p:nvSpPr>
          <p:cNvPr id="8" name="Date Placeholder 7"/>
          <p:cNvSpPr>
            <a:spLocks noGrp="1"/>
          </p:cNvSpPr>
          <p:nvPr>
            <p:ph type="dt" sz="quarter" idx="10"/>
          </p:nvPr>
        </p:nvSpPr>
        <p:spPr/>
        <p:txBody>
          <a:bodyPr/>
          <a:lstStyle/>
          <a:p>
            <a:pPr>
              <a:defRPr/>
            </a:pPr>
            <a:fld id="{BE0E89D3-24BB-4CF2-A4F0-2D1FB95C7191}" type="datetime1">
              <a:rPr lang="en-GB"/>
              <a:pPr>
                <a:defRPr/>
              </a:pPr>
              <a:t>01/10/2015</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0" y="357188"/>
            <a:ext cx="8929688" cy="1071562"/>
          </a:xfrm>
          <a:prstGeom prst="rect">
            <a:avLst/>
          </a:prstGeom>
          <a:noFill/>
          <a:ln w="9525">
            <a:noFill/>
            <a:miter lim="800000"/>
            <a:headEnd/>
            <a:tailEnd/>
          </a:ln>
        </p:spPr>
        <p:txBody>
          <a:bodyPr lIns="0" rIns="0" bIns="0" anchor="b"/>
          <a:lstStyle/>
          <a:p>
            <a:pPr algn="ctr" eaLnBrk="0" hangingPunct="0">
              <a:spcBef>
                <a:spcPct val="50000"/>
              </a:spcBef>
              <a:defRPr/>
            </a:pPr>
            <a:r>
              <a:rPr lang="en-GB" sz="3600" b="1" dirty="0">
                <a:solidFill>
                  <a:srgbClr val="FFFF00"/>
                </a:solidFill>
                <a:latin typeface="+mj-lt"/>
                <a:ea typeface="+mj-ea"/>
                <a:cs typeface="+mj-cs"/>
              </a:rPr>
              <a:t>The mean and the variance of the function </a:t>
            </a:r>
            <a:r>
              <a:rPr lang="en-GB" sz="3600" b="1" i="1" dirty="0">
                <a:solidFill>
                  <a:srgbClr val="FFFF00"/>
                </a:solidFill>
                <a:latin typeface="+mj-lt"/>
                <a:ea typeface="+mj-ea"/>
                <a:cs typeface="+mj-cs"/>
              </a:rPr>
              <a:t>M</a:t>
            </a:r>
            <a:r>
              <a:rPr lang="en-GB" sz="3600" b="1" i="1" baseline="-25000" dirty="0">
                <a:solidFill>
                  <a:srgbClr val="FFFF00"/>
                </a:solidFill>
                <a:latin typeface="+mj-lt"/>
                <a:ea typeface="+mj-ea"/>
                <a:cs typeface="+mj-cs"/>
              </a:rPr>
              <a:t>hkl</a:t>
            </a:r>
            <a:r>
              <a:rPr lang="en-GB" sz="3600" b="1" dirty="0">
                <a:solidFill>
                  <a:srgbClr val="FFFF00"/>
                </a:solidFill>
                <a:latin typeface="+mj-lt"/>
                <a:ea typeface="+mj-ea"/>
                <a:cs typeface="+mj-cs"/>
              </a:rPr>
              <a:t>  are given by :</a:t>
            </a:r>
          </a:p>
        </p:txBody>
      </p:sp>
      <p:sp>
        <p:nvSpPr>
          <p:cNvPr id="9"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A2AEFE84-9644-49FB-823C-D9BBC7A3ED21}" type="slidenum">
              <a:rPr lang="en-US" b="1" smtClean="0">
                <a:solidFill>
                  <a:schemeClr val="bg1"/>
                </a:solidFill>
              </a:rPr>
              <a:pPr algn="l" fontAlgn="base">
                <a:spcBef>
                  <a:spcPct val="0"/>
                </a:spcBef>
                <a:spcAft>
                  <a:spcPct val="0"/>
                </a:spcAft>
                <a:defRPr/>
              </a:pPr>
              <a:t>25</a:t>
            </a:fld>
            <a:endParaRPr lang="en-US" b="1" dirty="0" smtClean="0">
              <a:solidFill>
                <a:schemeClr val="bg1"/>
              </a:solidFill>
            </a:endParaRPr>
          </a:p>
        </p:txBody>
      </p:sp>
      <p:graphicFrame>
        <p:nvGraphicFramePr>
          <p:cNvPr id="25602" name="Object 3"/>
          <p:cNvGraphicFramePr>
            <a:graphicFrameLocks noChangeAspect="1"/>
          </p:cNvGraphicFramePr>
          <p:nvPr/>
        </p:nvGraphicFramePr>
        <p:xfrm>
          <a:off x="539750" y="1628775"/>
          <a:ext cx="3200400" cy="646113"/>
        </p:xfrm>
        <a:graphic>
          <a:graphicData uri="http://schemas.openxmlformats.org/presentationml/2006/ole">
            <mc:AlternateContent xmlns:mc="http://schemas.openxmlformats.org/markup-compatibility/2006">
              <mc:Choice xmlns:v="urn:schemas-microsoft-com:vml" Requires="v">
                <p:oleObj spid="_x0000_s25942" name="Equation" r:id="rId4" imgW="1384200" imgH="279360" progId="Equation.DSMT4">
                  <p:embed/>
                </p:oleObj>
              </mc:Choice>
              <mc:Fallback>
                <p:oleObj name="Equation" r:id="rId4" imgW="1384200" imgH="279360" progId="Equation.DSMT4">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750" y="1628775"/>
                        <a:ext cx="3200400" cy="646113"/>
                      </a:xfrm>
                      <a:prstGeom prst="rect">
                        <a:avLst/>
                      </a:prstGeom>
                      <a:solidFill>
                        <a:srgbClr val="FFFF99"/>
                      </a:solidFill>
                      <a:ln w="25400">
                        <a:solidFill>
                          <a:srgbClr val="FFFF00"/>
                        </a:solidFill>
                        <a:miter lim="800000"/>
                        <a:headEnd/>
                        <a:tailEnd/>
                      </a:ln>
                    </p:spPr>
                  </p:pic>
                </p:oleObj>
              </mc:Fallback>
            </mc:AlternateContent>
          </a:graphicData>
        </a:graphic>
      </p:graphicFrame>
      <p:graphicFrame>
        <p:nvGraphicFramePr>
          <p:cNvPr id="25603" name="Object 4"/>
          <p:cNvGraphicFramePr>
            <a:graphicFrameLocks noChangeAspect="1"/>
          </p:cNvGraphicFramePr>
          <p:nvPr/>
        </p:nvGraphicFramePr>
        <p:xfrm>
          <a:off x="496888" y="2438400"/>
          <a:ext cx="3609975" cy="954088"/>
        </p:xfrm>
        <a:graphic>
          <a:graphicData uri="http://schemas.openxmlformats.org/presentationml/2006/ole">
            <mc:AlternateContent xmlns:mc="http://schemas.openxmlformats.org/markup-compatibility/2006">
              <mc:Choice xmlns:v="urn:schemas-microsoft-com:vml" Requires="v">
                <p:oleObj spid="_x0000_s25943" name="Equation" r:id="rId6" imgW="1676160" imgH="444240" progId="Equation.DSMT4">
                  <p:embed/>
                </p:oleObj>
              </mc:Choice>
              <mc:Fallback>
                <p:oleObj name="Equation" r:id="rId6" imgW="1676160" imgH="444240" progId="Equation.DSMT4">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6888" y="2438400"/>
                        <a:ext cx="3609975" cy="954088"/>
                      </a:xfrm>
                      <a:prstGeom prst="rect">
                        <a:avLst/>
                      </a:prstGeom>
                      <a:solidFill>
                        <a:srgbClr val="FFFF99"/>
                      </a:solidFill>
                      <a:ln w="25400">
                        <a:solidFill>
                          <a:srgbClr val="FFFF00"/>
                        </a:solidFill>
                        <a:miter lim="800000"/>
                        <a:headEnd/>
                        <a:tailEnd/>
                      </a:ln>
                    </p:spPr>
                  </p:pic>
                </p:oleObj>
              </mc:Fallback>
            </mc:AlternateContent>
          </a:graphicData>
        </a:graphic>
      </p:graphicFrame>
      <p:sp>
        <p:nvSpPr>
          <p:cNvPr id="25608" name="Text Box 5"/>
          <p:cNvSpPr txBox="1">
            <a:spLocks noChangeArrowheads="1"/>
          </p:cNvSpPr>
          <p:nvPr/>
        </p:nvSpPr>
        <p:spPr bwMode="auto">
          <a:xfrm>
            <a:off x="914400" y="3392488"/>
            <a:ext cx="7473950" cy="830262"/>
          </a:xfrm>
          <a:prstGeom prst="rect">
            <a:avLst/>
          </a:prstGeom>
          <a:noFill/>
          <a:ln w="12700">
            <a:noFill/>
            <a:miter lim="800000"/>
            <a:headEnd/>
            <a:tailEnd/>
          </a:ln>
        </p:spPr>
        <p:txBody>
          <a:bodyPr wrap="none" anchor="ctr">
            <a:spAutoFit/>
          </a:bodyPr>
          <a:lstStyle/>
          <a:p>
            <a:pPr eaLnBrk="0" hangingPunct="0"/>
            <a:r>
              <a:rPr lang="en-US" sz="2400">
                <a:solidFill>
                  <a:srgbClr val="FFFF00"/>
                </a:solidFill>
                <a:latin typeface="Times New Roman" pitchFamily="18" charset="0"/>
              </a:rPr>
              <a:t>If the metric parameters are taken as the coefficients of the </a:t>
            </a:r>
          </a:p>
          <a:p>
            <a:pPr eaLnBrk="0" hangingPunct="0"/>
            <a:r>
              <a:rPr lang="en-US" sz="2400">
                <a:solidFill>
                  <a:srgbClr val="FFFF00"/>
                </a:solidFill>
                <a:latin typeface="Times New Roman" pitchFamily="18" charset="0"/>
              </a:rPr>
              <a:t>quadratic form: </a:t>
            </a:r>
          </a:p>
        </p:txBody>
      </p:sp>
      <p:graphicFrame>
        <p:nvGraphicFramePr>
          <p:cNvPr id="25604" name="Object 6"/>
          <p:cNvGraphicFramePr>
            <a:graphicFrameLocks noChangeAspect="1"/>
          </p:cNvGraphicFramePr>
          <p:nvPr>
            <p:extLst>
              <p:ext uri="{D42A27DB-BD31-4B8C-83A1-F6EECF244321}">
                <p14:modId xmlns:p14="http://schemas.microsoft.com/office/powerpoint/2010/main" val="4203651796"/>
              </p:ext>
            </p:extLst>
          </p:nvPr>
        </p:nvGraphicFramePr>
        <p:xfrm>
          <a:off x="3003500" y="3861048"/>
          <a:ext cx="5168900" cy="847328"/>
        </p:xfrm>
        <a:graphic>
          <a:graphicData uri="http://schemas.openxmlformats.org/presentationml/2006/ole">
            <mc:AlternateContent xmlns:mc="http://schemas.openxmlformats.org/markup-compatibility/2006">
              <mc:Choice xmlns:v="urn:schemas-microsoft-com:vml" Requires="v">
                <p:oleObj spid="_x0000_s25944" name="Equation" r:id="rId8" imgW="2539800" imgH="431640" progId="Equation.DSMT4">
                  <p:embed/>
                </p:oleObj>
              </mc:Choice>
              <mc:Fallback>
                <p:oleObj name="Equation" r:id="rId8" imgW="2539800" imgH="431640" progId="Equation.DSMT4">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03500" y="3861048"/>
                        <a:ext cx="5168900" cy="847328"/>
                      </a:xfrm>
                      <a:prstGeom prst="rect">
                        <a:avLst/>
                      </a:prstGeom>
                      <a:solidFill>
                        <a:srgbClr val="FFFF99"/>
                      </a:solidFill>
                    </p:spPr>
                  </p:pic>
                </p:oleObj>
              </mc:Fallback>
            </mc:AlternateContent>
          </a:graphicData>
        </a:graphic>
      </p:graphicFrame>
      <p:graphicFrame>
        <p:nvGraphicFramePr>
          <p:cNvPr id="25605" name="Object 7"/>
          <p:cNvGraphicFramePr>
            <a:graphicFrameLocks noChangeAspect="1"/>
          </p:cNvGraphicFramePr>
          <p:nvPr/>
        </p:nvGraphicFramePr>
        <p:xfrm>
          <a:off x="304800" y="4876800"/>
          <a:ext cx="5078413" cy="1198563"/>
        </p:xfrm>
        <a:graphic>
          <a:graphicData uri="http://schemas.openxmlformats.org/presentationml/2006/ole">
            <mc:AlternateContent xmlns:mc="http://schemas.openxmlformats.org/markup-compatibility/2006">
              <mc:Choice xmlns:v="urn:schemas-microsoft-com:vml" Requires="v">
                <p:oleObj spid="_x0000_s25945" name="Equation" r:id="rId10" imgW="1993680" imgH="469800" progId="Equation.DSMT4">
                  <p:embed/>
                </p:oleObj>
              </mc:Choice>
              <mc:Fallback>
                <p:oleObj name="Equation" r:id="rId10" imgW="1993680" imgH="469800" progId="Equation.DSMT4">
                  <p:embed/>
                  <p:pic>
                    <p:nvPicPr>
                      <p:cNvPr id="0"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04800" y="4876800"/>
                        <a:ext cx="5078413" cy="1198563"/>
                      </a:xfrm>
                      <a:prstGeom prst="rect">
                        <a:avLst/>
                      </a:prstGeom>
                      <a:solidFill>
                        <a:srgbClr val="FFFF99"/>
                      </a:solidFill>
                      <a:ln w="25400">
                        <a:solidFill>
                          <a:srgbClr val="FFFF00"/>
                        </a:solidFill>
                        <a:miter lim="800000"/>
                        <a:headEnd/>
                        <a:tailEnd/>
                      </a:ln>
                    </p:spPr>
                  </p:pic>
                </p:oleObj>
              </mc:Fallback>
            </mc:AlternateContent>
          </a:graphicData>
        </a:graphic>
      </p:graphicFrame>
      <p:sp>
        <p:nvSpPr>
          <p:cNvPr id="25609" name="Text Box 8"/>
          <p:cNvSpPr txBox="1">
            <a:spLocks noChangeArrowheads="1"/>
          </p:cNvSpPr>
          <p:nvPr/>
        </p:nvSpPr>
        <p:spPr bwMode="auto">
          <a:xfrm>
            <a:off x="5562600" y="5373688"/>
            <a:ext cx="3286125" cy="701675"/>
          </a:xfrm>
          <a:prstGeom prst="rect">
            <a:avLst/>
          </a:prstGeom>
          <a:noFill/>
          <a:ln w="12700">
            <a:noFill/>
            <a:miter lim="800000"/>
            <a:headEnd/>
            <a:tailEnd/>
          </a:ln>
        </p:spPr>
        <p:txBody>
          <a:bodyPr wrap="none" anchor="ctr">
            <a:spAutoFit/>
          </a:bodyPr>
          <a:lstStyle/>
          <a:p>
            <a:pPr eaLnBrk="0" hangingPunct="0"/>
            <a:r>
              <a:rPr lang="en-US" sz="2000">
                <a:solidFill>
                  <a:srgbClr val="FFFF00"/>
                </a:solidFill>
                <a:latin typeface="Times New Roman" pitchFamily="18" charset="0"/>
              </a:rPr>
              <a:t>P. W. Stephens,</a:t>
            </a:r>
          </a:p>
          <a:p>
            <a:pPr eaLnBrk="0" hangingPunct="0"/>
            <a:r>
              <a:rPr lang="en-US" sz="2000">
                <a:solidFill>
                  <a:srgbClr val="FFFF00"/>
                </a:solidFill>
                <a:latin typeface="Times New Roman" pitchFamily="18" charset="0"/>
              </a:rPr>
              <a:t> J. Appl. Cryst. 32, 281 (1999)</a:t>
            </a:r>
          </a:p>
        </p:txBody>
      </p:sp>
      <p:sp>
        <p:nvSpPr>
          <p:cNvPr id="25610" name="Text Box 9"/>
          <p:cNvSpPr txBox="1">
            <a:spLocks noChangeArrowheads="1"/>
          </p:cNvSpPr>
          <p:nvPr/>
        </p:nvSpPr>
        <p:spPr bwMode="auto">
          <a:xfrm>
            <a:off x="4356100" y="1844675"/>
            <a:ext cx="3570288" cy="830263"/>
          </a:xfrm>
          <a:prstGeom prst="rect">
            <a:avLst/>
          </a:prstGeom>
          <a:noFill/>
          <a:ln w="12700">
            <a:noFill/>
            <a:miter lim="800000"/>
            <a:headEnd/>
            <a:tailEnd/>
          </a:ln>
        </p:spPr>
        <p:txBody>
          <a:bodyPr wrap="none" anchor="ctr">
            <a:spAutoFit/>
          </a:bodyPr>
          <a:lstStyle/>
          <a:p>
            <a:pPr eaLnBrk="0" hangingPunct="0"/>
            <a:r>
              <a:rPr lang="en-US" sz="2400" i="1">
                <a:solidFill>
                  <a:srgbClr val="FFFF00"/>
                </a:solidFill>
                <a:latin typeface="Times New Roman" pitchFamily="18" charset="0"/>
              </a:rPr>
              <a:t>C</a:t>
            </a:r>
            <a:r>
              <a:rPr lang="en-US" sz="2400" i="1" baseline="-25000">
                <a:solidFill>
                  <a:srgbClr val="FFFF00"/>
                </a:solidFill>
                <a:latin typeface="Times New Roman" pitchFamily="18" charset="0"/>
              </a:rPr>
              <a:t>ij</a:t>
            </a:r>
            <a:r>
              <a:rPr lang="en-US" sz="2400" i="1">
                <a:solidFill>
                  <a:srgbClr val="FFFF00"/>
                </a:solidFill>
                <a:latin typeface="Times New Roman" pitchFamily="18" charset="0"/>
              </a:rPr>
              <a:t> </a:t>
            </a:r>
            <a:r>
              <a:rPr lang="en-US" sz="2400">
                <a:solidFill>
                  <a:srgbClr val="FFFF00"/>
                </a:solidFill>
                <a:latin typeface="Times New Roman" pitchFamily="18" charset="0"/>
              </a:rPr>
              <a:t>contains 21 parameters, </a:t>
            </a:r>
          </a:p>
          <a:p>
            <a:pPr eaLnBrk="0" hangingPunct="0"/>
            <a:r>
              <a:rPr lang="en-US" sz="2400">
                <a:solidFill>
                  <a:srgbClr val="FFFF00"/>
                </a:solidFill>
                <a:latin typeface="Times New Roman" pitchFamily="18" charset="0"/>
              </a:rPr>
              <a:t>15 independent</a:t>
            </a:r>
          </a:p>
        </p:txBody>
      </p:sp>
      <p:sp>
        <p:nvSpPr>
          <p:cNvPr id="25611" name="Text Box 10"/>
          <p:cNvSpPr txBox="1">
            <a:spLocks noChangeArrowheads="1"/>
          </p:cNvSpPr>
          <p:nvPr/>
        </p:nvSpPr>
        <p:spPr bwMode="auto">
          <a:xfrm>
            <a:off x="5723582" y="4772000"/>
            <a:ext cx="2736850" cy="457200"/>
          </a:xfrm>
          <a:prstGeom prst="rect">
            <a:avLst/>
          </a:prstGeom>
          <a:solidFill>
            <a:srgbClr val="FFFF00"/>
          </a:solidFill>
          <a:ln w="12700">
            <a:noFill/>
            <a:miter lim="800000"/>
            <a:headEnd/>
            <a:tailEnd/>
          </a:ln>
        </p:spPr>
        <p:txBody>
          <a:bodyPr wrap="none" anchor="ctr">
            <a:spAutoFit/>
          </a:bodyPr>
          <a:lstStyle/>
          <a:p>
            <a:pPr algn="ctr" eaLnBrk="0" hangingPunct="0"/>
            <a:r>
              <a:rPr lang="en-US" sz="2400" dirty="0">
                <a:solidFill>
                  <a:srgbClr val="000000"/>
                </a:solidFill>
                <a:latin typeface="Times New Roman" pitchFamily="18" charset="0"/>
              </a:rPr>
              <a:t>{</a:t>
            </a:r>
            <a:r>
              <a:rPr lang="en-US" sz="2400" i="1" dirty="0">
                <a:solidFill>
                  <a:srgbClr val="000000"/>
                </a:solidFill>
                <a:latin typeface="Times New Roman" pitchFamily="18" charset="0"/>
                <a:sym typeface="Symbol" pitchFamily="18" charset="2"/>
              </a:rPr>
              <a:t></a:t>
            </a:r>
            <a:r>
              <a:rPr lang="en-US" sz="2400" i="1" baseline="-25000" dirty="0" err="1">
                <a:solidFill>
                  <a:srgbClr val="000000"/>
                </a:solidFill>
                <a:latin typeface="Times New Roman" pitchFamily="18" charset="0"/>
                <a:sym typeface="Symbol" pitchFamily="18" charset="2"/>
              </a:rPr>
              <a:t>i</a:t>
            </a:r>
            <a:r>
              <a:rPr lang="en-US" sz="2400" dirty="0">
                <a:solidFill>
                  <a:srgbClr val="000000"/>
                </a:solidFill>
                <a:latin typeface="Times New Roman" pitchFamily="18" charset="0"/>
              </a:rPr>
              <a:t>}={</a:t>
            </a:r>
            <a:r>
              <a:rPr lang="en-US" sz="2400" i="1" dirty="0">
                <a:solidFill>
                  <a:srgbClr val="000000"/>
                </a:solidFill>
                <a:latin typeface="Times New Roman" pitchFamily="18" charset="0"/>
              </a:rPr>
              <a:t>A,B,C,D,E,F</a:t>
            </a:r>
            <a:r>
              <a:rPr lang="en-US" sz="2400" dirty="0">
                <a:solidFill>
                  <a:srgbClr val="000000"/>
                </a:solidFill>
                <a:latin typeface="Times New Roman" pitchFamily="18" charset="0"/>
              </a:rPr>
              <a:t>}</a:t>
            </a:r>
          </a:p>
        </p:txBody>
      </p:sp>
      <p:sp>
        <p:nvSpPr>
          <p:cNvPr id="13" name="Date Placeholder 12"/>
          <p:cNvSpPr>
            <a:spLocks noGrp="1"/>
          </p:cNvSpPr>
          <p:nvPr>
            <p:ph type="dt" sz="quarter" idx="10"/>
          </p:nvPr>
        </p:nvSpPr>
        <p:spPr/>
        <p:txBody>
          <a:bodyPr/>
          <a:lstStyle/>
          <a:p>
            <a:pPr>
              <a:defRPr/>
            </a:pPr>
            <a:fld id="{F99C6594-CB07-4F19-9D75-D2180DE57A08}" type="datetime1">
              <a:rPr lang="en-GB"/>
              <a:pPr>
                <a:defRPr/>
              </a:pPr>
              <a:t>01/10/2015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CFDAB7F5-9C8F-4808-A2E2-B309300A1221}" type="slidenum">
              <a:rPr lang="en-US" b="1" smtClean="0">
                <a:solidFill>
                  <a:schemeClr val="bg1"/>
                </a:solidFill>
              </a:rPr>
              <a:pPr algn="l" fontAlgn="base">
                <a:spcBef>
                  <a:spcPct val="0"/>
                </a:spcBef>
                <a:spcAft>
                  <a:spcPct val="0"/>
                </a:spcAft>
                <a:defRPr/>
              </a:pPr>
              <a:t>26</a:t>
            </a:fld>
            <a:endParaRPr lang="en-US" b="1" dirty="0" smtClean="0">
              <a:solidFill>
                <a:schemeClr val="bg1"/>
              </a:solidFill>
            </a:endParaRPr>
          </a:p>
        </p:txBody>
      </p:sp>
      <p:sp>
        <p:nvSpPr>
          <p:cNvPr id="13" name="Date Placeholder 12"/>
          <p:cNvSpPr>
            <a:spLocks noGrp="1"/>
          </p:cNvSpPr>
          <p:nvPr>
            <p:ph type="dt" sz="quarter" idx="10"/>
          </p:nvPr>
        </p:nvSpPr>
        <p:spPr/>
        <p:txBody>
          <a:bodyPr/>
          <a:lstStyle/>
          <a:p>
            <a:pPr>
              <a:defRPr/>
            </a:pPr>
            <a:fld id="{F99C6594-CB07-4F19-9D75-D2180DE57A08}" type="datetime1">
              <a:rPr lang="en-GB"/>
              <a:pPr>
                <a:defRPr/>
              </a:pPr>
              <a:t>01/10/2015</a:t>
            </a:fld>
            <a:endParaRPr lang="en-US" dirty="0"/>
          </a:p>
        </p:txBody>
      </p:sp>
      <p:graphicFrame>
        <p:nvGraphicFramePr>
          <p:cNvPr id="26626" name="Object 3074"/>
          <p:cNvGraphicFramePr>
            <a:graphicFrameLocks noChangeAspect="1"/>
          </p:cNvGraphicFramePr>
          <p:nvPr/>
        </p:nvGraphicFramePr>
        <p:xfrm>
          <a:off x="323850" y="188913"/>
          <a:ext cx="5854700" cy="6192837"/>
        </p:xfrm>
        <a:graphic>
          <a:graphicData uri="http://schemas.openxmlformats.org/presentationml/2006/ole">
            <mc:AlternateContent xmlns:mc="http://schemas.openxmlformats.org/markup-compatibility/2006">
              <mc:Choice xmlns:v="urn:schemas-microsoft-com:vml" Requires="v">
                <p:oleObj spid="_x0000_s26711" name="Document" r:id="rId5" imgW="5464080" imgH="5781240" progId="Word.Document.8">
                  <p:embed/>
                </p:oleObj>
              </mc:Choice>
              <mc:Fallback>
                <p:oleObj name="Document" r:id="rId5" imgW="5464080" imgH="5781240" progId="Word.Document.8">
                  <p:embed/>
                  <p:pic>
                    <p:nvPicPr>
                      <p:cNvPr id="0" name="Object 307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850" y="188913"/>
                        <a:ext cx="5854700" cy="6192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6630" name="TextBox 14"/>
          <p:cNvSpPr txBox="1">
            <a:spLocks noChangeArrowheads="1"/>
          </p:cNvSpPr>
          <p:nvPr/>
        </p:nvSpPr>
        <p:spPr bwMode="auto">
          <a:xfrm>
            <a:off x="6227763" y="1412875"/>
            <a:ext cx="2736850" cy="923925"/>
          </a:xfrm>
          <a:prstGeom prst="rect">
            <a:avLst/>
          </a:prstGeom>
          <a:noFill/>
          <a:ln w="9525">
            <a:noFill/>
            <a:miter lim="800000"/>
            <a:headEnd/>
            <a:tailEnd/>
          </a:ln>
        </p:spPr>
        <p:txBody>
          <a:bodyPr>
            <a:spAutoFit/>
          </a:bodyPr>
          <a:lstStyle/>
          <a:p>
            <a:r>
              <a:rPr lang="en-GB"/>
              <a:t>Example of microstrain generated after a series of phase transitions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179388" y="196850"/>
            <a:ext cx="8174037" cy="1071563"/>
          </a:xfrm>
          <a:prstGeom prst="rect">
            <a:avLst/>
          </a:prstGeom>
          <a:noFill/>
          <a:ln w="9525">
            <a:noFill/>
            <a:miter lim="800000"/>
            <a:headEnd/>
            <a:tailEnd/>
          </a:ln>
        </p:spPr>
        <p:txBody>
          <a:bodyPr lIns="0" rIns="0" bIns="0" anchor="b"/>
          <a:lstStyle/>
          <a:p>
            <a:pPr algn="ctr" eaLnBrk="0" hangingPunct="0">
              <a:spcBef>
                <a:spcPct val="50000"/>
              </a:spcBef>
              <a:defRPr/>
            </a:pPr>
            <a:r>
              <a:rPr lang="en-GB" sz="3600" b="1" dirty="0">
                <a:solidFill>
                  <a:srgbClr val="FFFF00"/>
                </a:solidFill>
                <a:latin typeface="+mj-lt"/>
                <a:ea typeface="+mj-ea"/>
                <a:cs typeface="+mj-cs"/>
              </a:rPr>
              <a:t>Different models to simulate the average shape of crystallites</a:t>
            </a:r>
          </a:p>
        </p:txBody>
      </p:sp>
      <p:sp>
        <p:nvSpPr>
          <p:cNvPr id="9"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1AEEC66C-1A15-45D2-9DFD-9B7232188F86}" type="slidenum">
              <a:rPr lang="en-US" b="1" smtClean="0">
                <a:solidFill>
                  <a:schemeClr val="bg1"/>
                </a:solidFill>
              </a:rPr>
              <a:pPr algn="l" fontAlgn="base">
                <a:spcBef>
                  <a:spcPct val="0"/>
                </a:spcBef>
                <a:spcAft>
                  <a:spcPct val="0"/>
                </a:spcAft>
                <a:defRPr/>
              </a:pPr>
              <a:t>27</a:t>
            </a:fld>
            <a:endParaRPr lang="en-US" b="1" dirty="0" smtClean="0">
              <a:solidFill>
                <a:schemeClr val="bg1"/>
              </a:solidFill>
            </a:endParaRPr>
          </a:p>
        </p:txBody>
      </p:sp>
      <p:graphicFrame>
        <p:nvGraphicFramePr>
          <p:cNvPr id="27650" name="Object 2"/>
          <p:cNvGraphicFramePr>
            <a:graphicFrameLocks noChangeAspect="1"/>
          </p:cNvGraphicFramePr>
          <p:nvPr>
            <p:extLst>
              <p:ext uri="{D42A27DB-BD31-4B8C-83A1-F6EECF244321}">
                <p14:modId xmlns:p14="http://schemas.microsoft.com/office/powerpoint/2010/main" val="3960312250"/>
              </p:ext>
            </p:extLst>
          </p:nvPr>
        </p:nvGraphicFramePr>
        <p:xfrm>
          <a:off x="1115616" y="3679552"/>
          <a:ext cx="6842125" cy="1117600"/>
        </p:xfrm>
        <a:graphic>
          <a:graphicData uri="http://schemas.openxmlformats.org/presentationml/2006/ole">
            <mc:AlternateContent xmlns:mc="http://schemas.openxmlformats.org/markup-compatibility/2006">
              <mc:Choice xmlns:v="urn:schemas-microsoft-com:vml" Requires="v">
                <p:oleObj spid="_x0000_s27905" name="Equation" r:id="rId4" imgW="2946240" imgH="482400" progId="Equation.DSMT4">
                  <p:embed/>
                </p:oleObj>
              </mc:Choice>
              <mc:Fallback>
                <p:oleObj name="Equation" r:id="rId4" imgW="2946240" imgH="482400"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5616" y="3679552"/>
                        <a:ext cx="6842125" cy="1117600"/>
                      </a:xfrm>
                      <a:prstGeom prst="rect">
                        <a:avLst/>
                      </a:prstGeom>
                      <a:solidFill>
                        <a:srgbClr val="CCFFCC"/>
                      </a:solidFill>
                    </p:spPr>
                  </p:pic>
                </p:oleObj>
              </mc:Fallback>
            </mc:AlternateContent>
          </a:graphicData>
        </a:graphic>
      </p:graphicFrame>
      <p:graphicFrame>
        <p:nvGraphicFramePr>
          <p:cNvPr id="27651" name="Object 6"/>
          <p:cNvGraphicFramePr>
            <a:graphicFrameLocks noChangeAspect="1"/>
          </p:cNvGraphicFramePr>
          <p:nvPr>
            <p:extLst>
              <p:ext uri="{D42A27DB-BD31-4B8C-83A1-F6EECF244321}">
                <p14:modId xmlns:p14="http://schemas.microsoft.com/office/powerpoint/2010/main" val="2686186889"/>
              </p:ext>
            </p:extLst>
          </p:nvPr>
        </p:nvGraphicFramePr>
        <p:xfrm>
          <a:off x="1619845" y="4766022"/>
          <a:ext cx="5832475" cy="1111250"/>
        </p:xfrm>
        <a:graphic>
          <a:graphicData uri="http://schemas.openxmlformats.org/presentationml/2006/ole">
            <mc:AlternateContent xmlns:mc="http://schemas.openxmlformats.org/markup-compatibility/2006">
              <mc:Choice xmlns:v="urn:schemas-microsoft-com:vml" Requires="v">
                <p:oleObj spid="_x0000_s27906" name="Equation" r:id="rId6" imgW="2527200" imgH="482400" progId="Equation.DSMT4">
                  <p:embed/>
                </p:oleObj>
              </mc:Choice>
              <mc:Fallback>
                <p:oleObj name="Equation" r:id="rId6" imgW="2527200" imgH="482400" progId="Equation.DSMT4">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19845" y="4766022"/>
                        <a:ext cx="5832475" cy="1111250"/>
                      </a:xfrm>
                      <a:prstGeom prst="rect">
                        <a:avLst/>
                      </a:prstGeom>
                      <a:solidFill>
                        <a:srgbClr val="CCFFCC"/>
                      </a:solidFill>
                    </p:spPr>
                  </p:pic>
                </p:oleObj>
              </mc:Fallback>
            </mc:AlternateContent>
          </a:graphicData>
        </a:graphic>
      </p:graphicFrame>
      <p:sp>
        <p:nvSpPr>
          <p:cNvPr id="27655" name="Text Box 8"/>
          <p:cNvSpPr txBox="1">
            <a:spLocks noChangeArrowheads="1"/>
          </p:cNvSpPr>
          <p:nvPr/>
        </p:nvSpPr>
        <p:spPr bwMode="auto">
          <a:xfrm>
            <a:off x="1979712" y="2780928"/>
            <a:ext cx="5410200" cy="830263"/>
          </a:xfrm>
          <a:prstGeom prst="rect">
            <a:avLst/>
          </a:prstGeom>
          <a:noFill/>
          <a:ln w="9525">
            <a:noFill/>
            <a:miter lim="800000"/>
            <a:headEnd/>
            <a:tailEnd/>
          </a:ln>
        </p:spPr>
        <p:txBody>
          <a:bodyPr>
            <a:spAutoFit/>
          </a:bodyPr>
          <a:lstStyle/>
          <a:p>
            <a:r>
              <a:rPr lang="en-US" sz="2400" b="1" dirty="0">
                <a:solidFill>
                  <a:srgbClr val="FFFF00"/>
                </a:solidFill>
                <a:latin typeface="Times New Roman" pitchFamily="18" charset="0"/>
              </a:rPr>
              <a:t>Arbitrary shapes of crystallites can be simulated using spherical harmonics. </a:t>
            </a:r>
            <a:endParaRPr lang="fr-FR" sz="2400" b="1" dirty="0">
              <a:solidFill>
                <a:srgbClr val="FFFF00"/>
              </a:solidFill>
              <a:latin typeface="Times New Roman" pitchFamily="18" charset="0"/>
            </a:endParaRPr>
          </a:p>
        </p:txBody>
      </p:sp>
      <p:graphicFrame>
        <p:nvGraphicFramePr>
          <p:cNvPr id="27652" name="Object 8"/>
          <p:cNvGraphicFramePr>
            <a:graphicFrameLocks noChangeAspect="1"/>
          </p:cNvGraphicFramePr>
          <p:nvPr/>
        </p:nvGraphicFramePr>
        <p:xfrm>
          <a:off x="611188" y="1781175"/>
          <a:ext cx="7932737" cy="1000125"/>
        </p:xfrm>
        <a:graphic>
          <a:graphicData uri="http://schemas.openxmlformats.org/presentationml/2006/ole">
            <mc:AlternateContent xmlns:mc="http://schemas.openxmlformats.org/markup-compatibility/2006">
              <mc:Choice xmlns:v="urn:schemas-microsoft-com:vml" Requires="v">
                <p:oleObj spid="_x0000_s27907" name="Equation" r:id="rId8" imgW="3416040" imgH="431640" progId="Equation.DSMT4">
                  <p:embed/>
                </p:oleObj>
              </mc:Choice>
              <mc:Fallback>
                <p:oleObj name="Equation" r:id="rId8" imgW="3416040" imgH="431640" progId="Equation.DSMT4">
                  <p:embed/>
                  <p:pic>
                    <p:nvPicPr>
                      <p:cNvPr id="0"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1188" y="1781175"/>
                        <a:ext cx="7932737" cy="1000125"/>
                      </a:xfrm>
                      <a:prstGeom prst="rect">
                        <a:avLst/>
                      </a:prstGeom>
                      <a:solidFill>
                        <a:srgbClr val="CCFFCC"/>
                      </a:solidFill>
                    </p:spPr>
                  </p:pic>
                </p:oleObj>
              </mc:Fallback>
            </mc:AlternateContent>
          </a:graphicData>
        </a:graphic>
      </p:graphicFrame>
      <p:sp>
        <p:nvSpPr>
          <p:cNvPr id="27657" name="Text Box 8"/>
          <p:cNvSpPr txBox="1">
            <a:spLocks noChangeArrowheads="1"/>
          </p:cNvSpPr>
          <p:nvPr/>
        </p:nvSpPr>
        <p:spPr bwMode="auto">
          <a:xfrm>
            <a:off x="1116013" y="1311275"/>
            <a:ext cx="6769100" cy="461963"/>
          </a:xfrm>
          <a:prstGeom prst="rect">
            <a:avLst/>
          </a:prstGeom>
          <a:noFill/>
          <a:ln w="9525">
            <a:noFill/>
            <a:miter lim="800000"/>
            <a:headEnd/>
            <a:tailEnd/>
          </a:ln>
        </p:spPr>
        <p:txBody>
          <a:bodyPr>
            <a:spAutoFit/>
          </a:bodyPr>
          <a:lstStyle/>
          <a:p>
            <a:r>
              <a:rPr lang="en-US" sz="2400" b="1">
                <a:solidFill>
                  <a:srgbClr val="FFFF00"/>
                </a:solidFill>
                <a:latin typeface="Times New Roman" pitchFamily="18" charset="0"/>
              </a:rPr>
              <a:t>Ellipsoidal shapes of crystallites .</a:t>
            </a:r>
            <a:endParaRPr lang="fr-FR" sz="2400" b="1">
              <a:solidFill>
                <a:srgbClr val="FFFF00"/>
              </a:solidFill>
              <a:latin typeface="Times New Roman" pitchFamily="18" charset="0"/>
            </a:endParaRPr>
          </a:p>
        </p:txBody>
      </p:sp>
      <p:sp>
        <p:nvSpPr>
          <p:cNvPr id="10" name="Date Placeholder 9"/>
          <p:cNvSpPr>
            <a:spLocks noGrp="1"/>
          </p:cNvSpPr>
          <p:nvPr>
            <p:ph type="dt" sz="quarter" idx="10"/>
          </p:nvPr>
        </p:nvSpPr>
        <p:spPr/>
        <p:txBody>
          <a:bodyPr/>
          <a:lstStyle/>
          <a:p>
            <a:pPr>
              <a:defRPr/>
            </a:pPr>
            <a:fld id="{1CAC074A-2FB7-4138-82E7-326D7E2F240D}" type="datetime1">
              <a:rPr lang="en-GB"/>
              <a:pPr>
                <a:defRPr/>
              </a:pPr>
              <a:t>01/10/2015</a:t>
            </a:fld>
            <a:endParaRPr lang="en-US" dirty="0"/>
          </a:p>
        </p:txBody>
      </p:sp>
      <p:sp>
        <p:nvSpPr>
          <p:cNvPr id="11" name="Text Box 8"/>
          <p:cNvSpPr txBox="1">
            <a:spLocks noChangeArrowheads="1"/>
          </p:cNvSpPr>
          <p:nvPr/>
        </p:nvSpPr>
        <p:spPr bwMode="auto">
          <a:xfrm>
            <a:off x="611560" y="5910371"/>
            <a:ext cx="7704856" cy="830997"/>
          </a:xfrm>
          <a:prstGeom prst="rect">
            <a:avLst/>
          </a:prstGeom>
          <a:noFill/>
          <a:ln w="9525">
            <a:noFill/>
            <a:miter lim="800000"/>
            <a:headEnd/>
            <a:tailEnd/>
          </a:ln>
        </p:spPr>
        <p:txBody>
          <a:bodyPr wrap="square">
            <a:spAutoFit/>
          </a:bodyPr>
          <a:lstStyle/>
          <a:p>
            <a:r>
              <a:rPr lang="en-US" sz="2400" b="1" dirty="0" smtClean="0">
                <a:solidFill>
                  <a:srgbClr val="FFFF00"/>
                </a:solidFill>
                <a:latin typeface="Times New Roman" pitchFamily="18" charset="0"/>
              </a:rPr>
              <a:t>Volume averaged shape </a:t>
            </a:r>
            <a:r>
              <a:rPr lang="en-US" sz="2400" b="1" dirty="0">
                <a:solidFill>
                  <a:srgbClr val="FFFF00"/>
                </a:solidFill>
                <a:latin typeface="Times New Roman" pitchFamily="18" charset="0"/>
              </a:rPr>
              <a:t>of </a:t>
            </a:r>
            <a:r>
              <a:rPr lang="en-US" sz="2400" b="1" dirty="0" smtClean="0">
                <a:solidFill>
                  <a:srgbClr val="FFFF00"/>
                </a:solidFill>
                <a:latin typeface="Times New Roman" pitchFamily="18" charset="0"/>
              </a:rPr>
              <a:t>crystallites is obtained from the refined parameters</a:t>
            </a:r>
            <a:endParaRPr lang="fr-FR" sz="2400" b="1" dirty="0">
              <a:solidFill>
                <a:srgbClr val="FFFF00"/>
              </a:solidFill>
              <a:latin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179388" y="196850"/>
            <a:ext cx="8174037" cy="1071563"/>
          </a:xfrm>
          <a:prstGeom prst="rect">
            <a:avLst/>
          </a:prstGeom>
          <a:noFill/>
          <a:ln w="9525">
            <a:noFill/>
            <a:miter lim="800000"/>
            <a:headEnd/>
            <a:tailEnd/>
          </a:ln>
        </p:spPr>
        <p:txBody>
          <a:bodyPr lIns="0" rIns="0" bIns="0" anchor="b"/>
          <a:lstStyle/>
          <a:p>
            <a:pPr algn="ctr" eaLnBrk="0" hangingPunct="0">
              <a:spcBef>
                <a:spcPct val="50000"/>
              </a:spcBef>
              <a:defRPr/>
            </a:pPr>
            <a:r>
              <a:rPr lang="en-GB" sz="3600" b="1" dirty="0">
                <a:solidFill>
                  <a:srgbClr val="FFFF00"/>
                </a:solidFill>
                <a:latin typeface="+mj-lt"/>
                <a:ea typeface="+mj-ea"/>
                <a:cs typeface="+mj-cs"/>
              </a:rPr>
              <a:t>How to work with FullProf when microstructural effect are important</a:t>
            </a:r>
          </a:p>
        </p:txBody>
      </p:sp>
      <p:sp>
        <p:nvSpPr>
          <p:cNvPr id="9"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6726FCAB-A689-4E37-8705-0A2EF63BCF45}" type="slidenum">
              <a:rPr lang="en-US" b="1" smtClean="0">
                <a:solidFill>
                  <a:schemeClr val="bg1"/>
                </a:solidFill>
              </a:rPr>
              <a:pPr algn="l" fontAlgn="base">
                <a:spcBef>
                  <a:spcPct val="0"/>
                </a:spcBef>
                <a:spcAft>
                  <a:spcPct val="0"/>
                </a:spcAft>
                <a:defRPr/>
              </a:pPr>
              <a:t>28</a:t>
            </a:fld>
            <a:endParaRPr lang="en-US" b="1" dirty="0" smtClean="0">
              <a:solidFill>
                <a:schemeClr val="bg1"/>
              </a:solidFill>
            </a:endParaRPr>
          </a:p>
        </p:txBody>
      </p:sp>
      <p:sp>
        <p:nvSpPr>
          <p:cNvPr id="10" name="Date Placeholder 9"/>
          <p:cNvSpPr>
            <a:spLocks noGrp="1"/>
          </p:cNvSpPr>
          <p:nvPr>
            <p:ph type="dt" sz="quarter" idx="10"/>
          </p:nvPr>
        </p:nvSpPr>
        <p:spPr/>
        <p:txBody>
          <a:bodyPr/>
          <a:lstStyle/>
          <a:p>
            <a:pPr>
              <a:defRPr/>
            </a:pPr>
            <a:fld id="{1CAC074A-2FB7-4138-82E7-326D7E2F240D}" type="datetime1">
              <a:rPr lang="en-GB"/>
              <a:pPr>
                <a:defRPr/>
              </a:pPr>
              <a:t>01/10/2015</a:t>
            </a:fld>
            <a:endParaRPr lang="en-US" dirty="0"/>
          </a:p>
        </p:txBody>
      </p:sp>
      <p:sp>
        <p:nvSpPr>
          <p:cNvPr id="54278" name="TextBox 10"/>
          <p:cNvSpPr txBox="1">
            <a:spLocks noChangeArrowheads="1"/>
          </p:cNvSpPr>
          <p:nvPr/>
        </p:nvSpPr>
        <p:spPr bwMode="auto">
          <a:xfrm>
            <a:off x="250825" y="1268413"/>
            <a:ext cx="8642350" cy="1016000"/>
          </a:xfrm>
          <a:prstGeom prst="rect">
            <a:avLst/>
          </a:prstGeom>
          <a:noFill/>
          <a:ln w="9525">
            <a:noFill/>
            <a:miter lim="800000"/>
            <a:headEnd/>
            <a:tailEnd/>
          </a:ln>
        </p:spPr>
        <p:txBody>
          <a:bodyPr>
            <a:spAutoFit/>
          </a:bodyPr>
          <a:lstStyle/>
          <a:p>
            <a:r>
              <a:rPr lang="en-US">
                <a:solidFill>
                  <a:srgbClr val="FFFF00"/>
                </a:solidFill>
                <a:latin typeface="Century Schoolbook" pitchFamily="18" charset="0"/>
                <a:sym typeface="Wingdings" pitchFamily="2" charset="2"/>
              </a:rPr>
              <a:t></a:t>
            </a:r>
            <a:r>
              <a:rPr lang="en-US">
                <a:solidFill>
                  <a:srgbClr val="FF0000"/>
                </a:solidFill>
                <a:latin typeface="Century Schoolbook" pitchFamily="18" charset="0"/>
                <a:sym typeface="Wingdings" pitchFamily="2" charset="2"/>
              </a:rPr>
              <a:t> </a:t>
            </a:r>
            <a:r>
              <a:rPr lang="en-US" sz="2000" b="1">
                <a:sym typeface="Wingdings" pitchFamily="2" charset="2"/>
              </a:rPr>
              <a:t>Selected profile function:</a:t>
            </a:r>
            <a:r>
              <a:rPr lang="en-US" sz="2000" b="1">
                <a:latin typeface="Century Schoolbook" pitchFamily="18" charset="0"/>
                <a:sym typeface="Wingdings" pitchFamily="2" charset="2"/>
              </a:rPr>
              <a:t> </a:t>
            </a:r>
            <a:endParaRPr lang="en-US" sz="2000" b="1">
              <a:latin typeface="Courier New" pitchFamily="49" charset="0"/>
              <a:sym typeface="Wingdings" pitchFamily="2" charset="2"/>
            </a:endParaRPr>
          </a:p>
          <a:p>
            <a:r>
              <a:rPr lang="en-US" sz="2000" b="1">
                <a:latin typeface="Courier New" pitchFamily="49" charset="0"/>
                <a:sym typeface="Wingdings" pitchFamily="2" charset="2"/>
              </a:rPr>
              <a:t>  NPROF=7</a:t>
            </a:r>
            <a:r>
              <a:rPr lang="en-US" sz="2000" b="1">
                <a:sym typeface="Wingdings" pitchFamily="2" charset="2"/>
              </a:rPr>
              <a:t>: TCH pseudo-Voigt function convoluted with axial</a:t>
            </a:r>
          </a:p>
          <a:p>
            <a:r>
              <a:rPr lang="en-US" sz="2000" b="1">
                <a:sym typeface="Wingdings" pitchFamily="2" charset="2"/>
              </a:rPr>
              <a:t>    divergence</a:t>
            </a:r>
            <a:endParaRPr lang="fr-FR" sz="2000" b="1">
              <a:sym typeface="Wingdings" pitchFamily="2" charset="2"/>
            </a:endParaRPr>
          </a:p>
        </p:txBody>
      </p:sp>
      <p:sp>
        <p:nvSpPr>
          <p:cNvPr id="54279" name="Rectangle 11"/>
          <p:cNvSpPr>
            <a:spLocks noChangeArrowheads="1"/>
          </p:cNvSpPr>
          <p:nvPr/>
        </p:nvSpPr>
        <p:spPr bwMode="auto">
          <a:xfrm>
            <a:off x="250825" y="2279650"/>
            <a:ext cx="8821738" cy="862013"/>
          </a:xfrm>
          <a:prstGeom prst="rect">
            <a:avLst/>
          </a:prstGeom>
          <a:noFill/>
          <a:ln w="9525">
            <a:noFill/>
            <a:miter lim="800000"/>
            <a:headEnd/>
            <a:tailEnd/>
          </a:ln>
        </p:spPr>
        <p:txBody>
          <a:bodyPr>
            <a:spAutoFit/>
          </a:bodyPr>
          <a:lstStyle/>
          <a:p>
            <a:pPr>
              <a:spcBef>
                <a:spcPct val="50000"/>
              </a:spcBef>
              <a:tabLst>
                <a:tab pos="569913" algn="l"/>
              </a:tabLst>
            </a:pPr>
            <a:r>
              <a:rPr lang="en-US" sz="2000">
                <a:solidFill>
                  <a:srgbClr val="FFFF00"/>
                </a:solidFill>
                <a:latin typeface="Century Schoolbook" pitchFamily="18" charset="0"/>
                <a:sym typeface="Wingdings" pitchFamily="2" charset="2"/>
              </a:rPr>
              <a:t></a:t>
            </a:r>
            <a:r>
              <a:rPr lang="en-US" sz="2000">
                <a:solidFill>
                  <a:srgbClr val="FF0000"/>
                </a:solidFill>
                <a:latin typeface="Century Schoolbook" pitchFamily="18" charset="0"/>
                <a:sym typeface="Wingdings" pitchFamily="2" charset="2"/>
              </a:rPr>
              <a:t> </a:t>
            </a:r>
            <a:r>
              <a:rPr lang="en-US" sz="2000" b="1">
                <a:sym typeface="Wingdings" pitchFamily="2" charset="2"/>
              </a:rPr>
              <a:t>Reference sample data analysis   Instrumental Resolution Function  </a:t>
            </a:r>
          </a:p>
          <a:p>
            <a:pPr>
              <a:spcBef>
                <a:spcPct val="50000"/>
              </a:spcBef>
              <a:tabLst>
                <a:tab pos="569913" algn="l"/>
              </a:tabLst>
            </a:pPr>
            <a:r>
              <a:rPr lang="en-US" sz="2000" b="1">
                <a:sym typeface="Wingdings" pitchFamily="2" charset="2"/>
              </a:rPr>
              <a:t>   (create an IRF file)</a:t>
            </a:r>
          </a:p>
        </p:txBody>
      </p:sp>
      <p:sp>
        <p:nvSpPr>
          <p:cNvPr id="54280" name="Rectangle 12"/>
          <p:cNvSpPr>
            <a:spLocks noChangeArrowheads="1"/>
          </p:cNvSpPr>
          <p:nvPr/>
        </p:nvSpPr>
        <p:spPr bwMode="auto">
          <a:xfrm>
            <a:off x="250825" y="3141663"/>
            <a:ext cx="8569325" cy="860425"/>
          </a:xfrm>
          <a:prstGeom prst="rect">
            <a:avLst/>
          </a:prstGeom>
          <a:noFill/>
          <a:ln w="9525">
            <a:noFill/>
            <a:miter lim="800000"/>
            <a:headEnd/>
            <a:tailEnd/>
          </a:ln>
        </p:spPr>
        <p:txBody>
          <a:bodyPr>
            <a:spAutoFit/>
          </a:bodyPr>
          <a:lstStyle/>
          <a:p>
            <a:pPr>
              <a:spcBef>
                <a:spcPct val="50000"/>
              </a:spcBef>
              <a:tabLst>
                <a:tab pos="569913" algn="l"/>
              </a:tabLst>
            </a:pPr>
            <a:r>
              <a:rPr lang="en-US" dirty="0">
                <a:solidFill>
                  <a:srgbClr val="FFFF00"/>
                </a:solidFill>
                <a:sym typeface="Wingdings" pitchFamily="2" charset="2"/>
              </a:rPr>
              <a:t></a:t>
            </a:r>
            <a:r>
              <a:rPr lang="en-US" dirty="0">
                <a:solidFill>
                  <a:srgbClr val="FF0000"/>
                </a:solidFill>
                <a:sym typeface="Wingdings" pitchFamily="2" charset="2"/>
              </a:rPr>
              <a:t> </a:t>
            </a:r>
            <a:r>
              <a:rPr lang="en-US" sz="2000" b="1" dirty="0">
                <a:sym typeface="Wingdings" pitchFamily="2" charset="2"/>
              </a:rPr>
              <a:t>Broadened pattern analysis: IRF is fixed through</a:t>
            </a:r>
            <a:r>
              <a:rPr lang="en-US" sz="2000" b="1" dirty="0">
                <a:latin typeface="Century Schoolbook" pitchFamily="18" charset="0"/>
                <a:sym typeface="Wingdings" pitchFamily="2" charset="2"/>
              </a:rPr>
              <a:t> </a:t>
            </a:r>
            <a:r>
              <a:rPr lang="en-US" sz="2000" b="1" dirty="0" smtClean="0">
                <a:latin typeface="Courier New" pitchFamily="49" charset="0"/>
                <a:sym typeface="Wingdings" pitchFamily="2" charset="2"/>
              </a:rPr>
              <a:t>RES</a:t>
            </a:r>
            <a:r>
              <a:rPr lang="en-US" sz="2000" b="1" dirty="0" smtClean="0">
                <a:latin typeface="Century Schoolbook" pitchFamily="18" charset="0"/>
                <a:sym typeface="Wingdings" pitchFamily="2" charset="2"/>
              </a:rPr>
              <a:t> </a:t>
            </a:r>
            <a:r>
              <a:rPr lang="en-US" sz="2000" b="1" dirty="0">
                <a:sym typeface="Wingdings" pitchFamily="2" charset="2"/>
              </a:rPr>
              <a:t>parameter</a:t>
            </a:r>
          </a:p>
          <a:p>
            <a:pPr>
              <a:spcBef>
                <a:spcPct val="50000"/>
              </a:spcBef>
              <a:tabLst>
                <a:tab pos="569913" algn="l"/>
              </a:tabLst>
            </a:pPr>
            <a:r>
              <a:rPr lang="en-US" sz="2000" b="1" dirty="0">
                <a:sym typeface="Wingdings" pitchFamily="2" charset="2"/>
              </a:rPr>
              <a:t>    and read in the</a:t>
            </a:r>
            <a:r>
              <a:rPr lang="en-US" sz="2000" b="1" dirty="0">
                <a:latin typeface="Century Schoolbook" pitchFamily="18" charset="0"/>
                <a:sym typeface="Wingdings" pitchFamily="2" charset="2"/>
              </a:rPr>
              <a:t> </a:t>
            </a:r>
            <a:r>
              <a:rPr lang="en-US" sz="2000" b="1" dirty="0">
                <a:latin typeface="Courier New" pitchFamily="49" charset="0"/>
                <a:sym typeface="Wingdings" pitchFamily="2" charset="2"/>
              </a:rPr>
              <a:t>FILERES</a:t>
            </a:r>
            <a:r>
              <a:rPr lang="en-US" sz="2000" b="1" dirty="0">
                <a:latin typeface="Century Schoolbook" pitchFamily="18" charset="0"/>
                <a:sym typeface="Wingdings" pitchFamily="2" charset="2"/>
              </a:rPr>
              <a:t> </a:t>
            </a:r>
            <a:r>
              <a:rPr lang="en-US" sz="2000" b="1" dirty="0" smtClean="0">
                <a:sym typeface="Wingdings" pitchFamily="2" charset="2"/>
              </a:rPr>
              <a:t>file</a:t>
            </a:r>
            <a:endParaRPr lang="en-US" sz="2000" b="1" dirty="0">
              <a:sym typeface="Wingdings" pitchFamily="2" charset="2"/>
            </a:endParaRPr>
          </a:p>
        </p:txBody>
      </p:sp>
      <p:sp>
        <p:nvSpPr>
          <p:cNvPr id="54281" name="Rectangle 13"/>
          <p:cNvSpPr>
            <a:spLocks noChangeArrowheads="1"/>
          </p:cNvSpPr>
          <p:nvPr/>
        </p:nvSpPr>
        <p:spPr bwMode="auto">
          <a:xfrm>
            <a:off x="250825" y="4042807"/>
            <a:ext cx="8821738" cy="2246769"/>
          </a:xfrm>
          <a:prstGeom prst="rect">
            <a:avLst/>
          </a:prstGeom>
          <a:noFill/>
          <a:ln w="9525">
            <a:noFill/>
            <a:miter lim="800000"/>
            <a:headEnd/>
            <a:tailEnd/>
          </a:ln>
        </p:spPr>
        <p:txBody>
          <a:bodyPr wrap="square">
            <a:spAutoFit/>
          </a:bodyPr>
          <a:lstStyle/>
          <a:p>
            <a:r>
              <a:rPr lang="en-US" sz="2000" dirty="0">
                <a:solidFill>
                  <a:srgbClr val="FFFF00"/>
                </a:solidFill>
                <a:latin typeface="Century Schoolbook" pitchFamily="18" charset="0"/>
                <a:sym typeface="Wingdings" pitchFamily="2" charset="2"/>
              </a:rPr>
              <a:t></a:t>
            </a:r>
            <a:r>
              <a:rPr lang="en-US" sz="2000" dirty="0">
                <a:solidFill>
                  <a:srgbClr val="FF0000"/>
                </a:solidFill>
                <a:latin typeface="Century Schoolbook" pitchFamily="18" charset="0"/>
                <a:sym typeface="Wingdings" pitchFamily="2" charset="2"/>
              </a:rPr>
              <a:t> </a:t>
            </a:r>
            <a:r>
              <a:rPr lang="en-US" sz="2000" b="1" dirty="0">
                <a:cs typeface="Arial" pitchFamily="34" charset="0"/>
                <a:sym typeface="Wingdings" pitchFamily="2" charset="2"/>
              </a:rPr>
              <a:t>Use FullProf with IRF </a:t>
            </a:r>
            <a:r>
              <a:rPr lang="en-US" sz="2000" b="1" dirty="0" smtClean="0">
                <a:cs typeface="Arial" pitchFamily="34" charset="0"/>
                <a:sym typeface="Wingdings" pitchFamily="2" charset="2"/>
              </a:rPr>
              <a:t>(</a:t>
            </a:r>
            <a:r>
              <a:rPr lang="en-US" sz="2000" b="1" dirty="0" smtClean="0">
                <a:latin typeface="Courier New" pitchFamily="49" charset="0"/>
                <a:sym typeface="Wingdings" pitchFamily="2" charset="2"/>
              </a:rPr>
              <a:t>RES/=</a:t>
            </a:r>
            <a:r>
              <a:rPr lang="en-US" sz="2000" b="1" dirty="0">
                <a:latin typeface="Courier New" pitchFamily="49" charset="0"/>
                <a:sym typeface="Wingdings" pitchFamily="2" charset="2"/>
              </a:rPr>
              <a:t>0</a:t>
            </a:r>
            <a:r>
              <a:rPr lang="en-US" sz="2000" b="1" dirty="0">
                <a:cs typeface="Arial" pitchFamily="34" charset="0"/>
                <a:sym typeface="Wingdings" pitchFamily="2" charset="2"/>
              </a:rPr>
              <a:t>), putting to zero all profile parameters</a:t>
            </a:r>
          </a:p>
          <a:p>
            <a:endParaRPr lang="en-US" sz="2000" dirty="0">
              <a:cs typeface="Arial" pitchFamily="34" charset="0"/>
              <a:sym typeface="Wingdings" pitchFamily="2" charset="2"/>
            </a:endParaRPr>
          </a:p>
          <a:p>
            <a:pPr marL="342900" indent="-342900">
              <a:buFont typeface="Wingdings"/>
              <a:buChar char="Ø"/>
            </a:pPr>
            <a:r>
              <a:rPr lang="en-US" sz="2000" b="1" dirty="0" smtClean="0">
                <a:cs typeface="Arial" pitchFamily="34" charset="0"/>
                <a:sym typeface="Wingdings" pitchFamily="2" charset="2"/>
              </a:rPr>
              <a:t>Select </a:t>
            </a:r>
            <a:r>
              <a:rPr lang="en-US" sz="2000" b="1" dirty="0">
                <a:cs typeface="Arial" pitchFamily="34" charset="0"/>
                <a:sym typeface="Wingdings" pitchFamily="2" charset="2"/>
              </a:rPr>
              <a:t>a model for microstructure and refine only the profile </a:t>
            </a:r>
            <a:r>
              <a:rPr lang="en-US" sz="2000" b="1" dirty="0" smtClean="0">
                <a:cs typeface="Arial" pitchFamily="34" charset="0"/>
                <a:sym typeface="Wingdings" pitchFamily="2" charset="2"/>
              </a:rPr>
              <a:t> </a:t>
            </a:r>
          </a:p>
          <a:p>
            <a:r>
              <a:rPr lang="en-US" sz="2000" b="1" dirty="0">
                <a:cs typeface="Arial" pitchFamily="34" charset="0"/>
                <a:sym typeface="Wingdings" pitchFamily="2" charset="2"/>
              </a:rPr>
              <a:t> </a:t>
            </a:r>
            <a:r>
              <a:rPr lang="en-US" sz="2000" b="1" dirty="0" smtClean="0">
                <a:cs typeface="Arial" pitchFamily="34" charset="0"/>
                <a:sym typeface="Wingdings" pitchFamily="2" charset="2"/>
              </a:rPr>
              <a:t>    parameters </a:t>
            </a:r>
            <a:r>
              <a:rPr lang="en-US" sz="2000" b="1" dirty="0">
                <a:cs typeface="Arial" pitchFamily="34" charset="0"/>
                <a:sym typeface="Wingdings" pitchFamily="2" charset="2"/>
              </a:rPr>
              <a:t>related to the sample</a:t>
            </a:r>
          </a:p>
          <a:p>
            <a:endParaRPr lang="en-US" sz="2000" b="1" dirty="0">
              <a:cs typeface="Arial" pitchFamily="34" charset="0"/>
              <a:sym typeface="Wingdings" pitchFamily="2" charset="2"/>
            </a:endParaRPr>
          </a:p>
          <a:p>
            <a:pPr marL="342900" indent="-342900">
              <a:buFont typeface="Wingdings"/>
              <a:buChar char="Ø"/>
            </a:pPr>
            <a:r>
              <a:rPr lang="en-US" sz="2000" b="1" dirty="0" smtClean="0">
                <a:cs typeface="Arial" pitchFamily="34" charset="0"/>
                <a:sym typeface="Wingdings" pitchFamily="2" charset="2"/>
              </a:rPr>
              <a:t>The </a:t>
            </a:r>
            <a:r>
              <a:rPr lang="en-US" sz="2000" b="1" dirty="0">
                <a:cs typeface="Arial" pitchFamily="34" charset="0"/>
                <a:sym typeface="Wingdings" pitchFamily="2" charset="2"/>
              </a:rPr>
              <a:t>program generates micro-structural files with all the relevant </a:t>
            </a:r>
            <a:endParaRPr lang="en-US" sz="2000" b="1" dirty="0" smtClean="0">
              <a:cs typeface="Arial" pitchFamily="34" charset="0"/>
              <a:sym typeface="Wingdings" pitchFamily="2" charset="2"/>
            </a:endParaRPr>
          </a:p>
          <a:p>
            <a:r>
              <a:rPr lang="en-US" sz="2000" b="1" dirty="0">
                <a:cs typeface="Arial" pitchFamily="34" charset="0"/>
                <a:sym typeface="Wingdings" pitchFamily="2" charset="2"/>
              </a:rPr>
              <a:t> </a:t>
            </a:r>
            <a:r>
              <a:rPr lang="en-US" sz="2000" b="1" dirty="0" smtClean="0">
                <a:cs typeface="Arial" pitchFamily="34" charset="0"/>
                <a:sym typeface="Wingdings" pitchFamily="2" charset="2"/>
              </a:rPr>
              <a:t>    information </a:t>
            </a:r>
            <a:r>
              <a:rPr lang="en-US" sz="2000" b="1" dirty="0">
                <a:cs typeface="Arial" pitchFamily="34" charset="0"/>
                <a:sym typeface="Wingdings" pitchFamily="2" charset="2"/>
              </a:rPr>
              <a:t>concerning size and strain </a:t>
            </a:r>
            <a:r>
              <a:rPr lang="en-US" sz="2000" b="1" dirty="0" smtClean="0">
                <a:cs typeface="Arial" pitchFamily="34" charset="0"/>
                <a:sym typeface="Wingdings" pitchFamily="2" charset="2"/>
              </a:rPr>
              <a:t>parameters</a:t>
            </a:r>
            <a:endParaRPr lang="en-US" sz="2000" b="1" dirty="0">
              <a:cs typeface="Arial" pitchFamily="34" charset="0"/>
              <a:sym typeface="Wingdings" pitchFamily="2" charset="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F8F88F6B-3D03-40D0-B0C6-F715ED49C762}" type="slidenum">
              <a:rPr lang="en-US" b="1" smtClean="0">
                <a:solidFill>
                  <a:schemeClr val="bg1"/>
                </a:solidFill>
              </a:rPr>
              <a:pPr algn="l" fontAlgn="base">
                <a:spcBef>
                  <a:spcPct val="0"/>
                </a:spcBef>
                <a:spcAft>
                  <a:spcPct val="0"/>
                </a:spcAft>
                <a:defRPr/>
              </a:pPr>
              <a:t>29</a:t>
            </a:fld>
            <a:endParaRPr lang="en-US" b="1" dirty="0" smtClean="0">
              <a:solidFill>
                <a:schemeClr val="bg1"/>
              </a:solidFill>
            </a:endParaRPr>
          </a:p>
        </p:txBody>
      </p:sp>
      <p:sp>
        <p:nvSpPr>
          <p:cNvPr id="5" name="Text Box 2"/>
          <p:cNvSpPr txBox="1">
            <a:spLocks noChangeArrowheads="1"/>
          </p:cNvSpPr>
          <p:nvPr/>
        </p:nvSpPr>
        <p:spPr bwMode="auto">
          <a:xfrm>
            <a:off x="535267" y="1363315"/>
            <a:ext cx="7056438" cy="765175"/>
          </a:xfrm>
          <a:prstGeom prst="rect">
            <a:avLst/>
          </a:prstGeom>
          <a:noFill/>
          <a:ln w="9525">
            <a:noFill/>
            <a:miter lim="800000"/>
            <a:headEnd/>
            <a:tailEnd/>
          </a:ln>
        </p:spPr>
        <p:txBody>
          <a:bodyPr lIns="0" rIns="0" bIns="0" anchor="b"/>
          <a:lstStyle/>
          <a:p>
            <a:pPr eaLnBrk="0" hangingPunct="0">
              <a:spcBef>
                <a:spcPct val="50000"/>
              </a:spcBef>
              <a:defRPr/>
            </a:pPr>
            <a:r>
              <a:rPr lang="en-GB" sz="3600" b="1" dirty="0">
                <a:solidFill>
                  <a:srgbClr val="FFFF00"/>
                </a:solidFill>
                <a:latin typeface="+mj-lt"/>
                <a:ea typeface="+mj-ea"/>
                <a:cs typeface="+mj-cs"/>
              </a:rPr>
              <a:t>Outline of the talk</a:t>
            </a:r>
          </a:p>
        </p:txBody>
      </p:sp>
      <p:sp>
        <p:nvSpPr>
          <p:cNvPr id="45060" name="Text Box 4"/>
          <p:cNvSpPr txBox="1">
            <a:spLocks noChangeArrowheads="1"/>
          </p:cNvSpPr>
          <p:nvPr/>
        </p:nvSpPr>
        <p:spPr bwMode="auto">
          <a:xfrm>
            <a:off x="461962" y="2420888"/>
            <a:ext cx="7062366" cy="523220"/>
          </a:xfrm>
          <a:prstGeom prst="rect">
            <a:avLst/>
          </a:prstGeom>
          <a:noFill/>
          <a:ln w="9525">
            <a:noFill/>
            <a:miter lim="800000"/>
            <a:headEnd/>
            <a:tailEnd/>
          </a:ln>
        </p:spPr>
        <p:txBody>
          <a:bodyPr wrap="square" anchor="ctr">
            <a:spAutoFit/>
          </a:bodyPr>
          <a:lstStyle/>
          <a:p>
            <a:pPr>
              <a:buFont typeface="Wingdings 3" pitchFamily="18" charset="2"/>
              <a:buChar char="â"/>
            </a:pPr>
            <a:r>
              <a:rPr lang="en-US" sz="2800" b="1" dirty="0" smtClean="0">
                <a:solidFill>
                  <a:schemeClr val="accent1"/>
                </a:solidFill>
                <a:sym typeface="Wingdings 3" pitchFamily="18" charset="2"/>
              </a:rPr>
              <a:t>Diffraction patterns of real crystals</a:t>
            </a:r>
            <a:endParaRPr lang="fr-FR" sz="2800" b="1" dirty="0">
              <a:solidFill>
                <a:schemeClr val="accent1"/>
              </a:solidFill>
            </a:endParaRPr>
          </a:p>
        </p:txBody>
      </p:sp>
      <p:sp>
        <p:nvSpPr>
          <p:cNvPr id="45061" name="Text Box 4"/>
          <p:cNvSpPr txBox="1">
            <a:spLocks noChangeArrowheads="1"/>
          </p:cNvSpPr>
          <p:nvPr/>
        </p:nvSpPr>
        <p:spPr bwMode="auto">
          <a:xfrm>
            <a:off x="468313" y="3284984"/>
            <a:ext cx="7416800" cy="954088"/>
          </a:xfrm>
          <a:prstGeom prst="rect">
            <a:avLst/>
          </a:prstGeom>
          <a:noFill/>
          <a:ln w="9525">
            <a:noFill/>
            <a:miter lim="800000"/>
            <a:headEnd/>
            <a:tailEnd/>
          </a:ln>
        </p:spPr>
        <p:txBody>
          <a:bodyPr anchor="ctr">
            <a:spAutoFit/>
          </a:bodyPr>
          <a:lstStyle/>
          <a:p>
            <a:pPr>
              <a:buFont typeface="Wingdings 3" pitchFamily="18" charset="2"/>
              <a:buChar char="â"/>
            </a:pPr>
            <a:r>
              <a:rPr lang="en-US" sz="2800" b="1" dirty="0">
                <a:sym typeface="Wingdings 3" pitchFamily="18" charset="2"/>
              </a:rPr>
              <a:t> </a:t>
            </a:r>
            <a:r>
              <a:rPr lang="en-US" sz="2800" b="1" dirty="0">
                <a:solidFill>
                  <a:schemeClr val="accent1"/>
                </a:solidFill>
                <a:sym typeface="Wingdings 3" pitchFamily="18" charset="2"/>
              </a:rPr>
              <a:t>Conventional microstructure analysis</a:t>
            </a:r>
          </a:p>
          <a:p>
            <a:r>
              <a:rPr lang="en-US" sz="2800" b="1" dirty="0">
                <a:sym typeface="Wingdings 3" pitchFamily="18" charset="2"/>
              </a:rPr>
              <a:t>     Examples using FullProf</a:t>
            </a:r>
            <a:endParaRPr lang="fr-FR" sz="2800" b="1" dirty="0"/>
          </a:p>
        </p:txBody>
      </p:sp>
      <p:sp>
        <p:nvSpPr>
          <p:cNvPr id="10" name="Date Placeholder 9"/>
          <p:cNvSpPr>
            <a:spLocks noGrp="1"/>
          </p:cNvSpPr>
          <p:nvPr>
            <p:ph type="dt" sz="quarter" idx="10"/>
          </p:nvPr>
        </p:nvSpPr>
        <p:spPr/>
        <p:txBody>
          <a:bodyPr/>
          <a:lstStyle/>
          <a:p>
            <a:pPr>
              <a:defRPr/>
            </a:pPr>
            <a:fld id="{BD48605D-E21E-4F57-B38F-3D00CE52CF83}" type="datetime1">
              <a:rPr lang="en-GB"/>
              <a:pPr>
                <a:defRPr/>
              </a:pPr>
              <a:t>01/10/2015</a:t>
            </a:fld>
            <a:endParaRPr lang="en-US" dirty="0"/>
          </a:p>
        </p:txBody>
      </p:sp>
      <p:sp>
        <p:nvSpPr>
          <p:cNvPr id="9" name="Text Box 4"/>
          <p:cNvSpPr txBox="1">
            <a:spLocks noChangeArrowheads="1"/>
          </p:cNvSpPr>
          <p:nvPr/>
        </p:nvSpPr>
        <p:spPr bwMode="auto">
          <a:xfrm>
            <a:off x="539552" y="4437112"/>
            <a:ext cx="7416800" cy="954107"/>
          </a:xfrm>
          <a:prstGeom prst="rect">
            <a:avLst/>
          </a:prstGeom>
          <a:noFill/>
          <a:ln w="9525">
            <a:noFill/>
            <a:miter lim="800000"/>
            <a:headEnd/>
            <a:tailEnd/>
          </a:ln>
        </p:spPr>
        <p:txBody>
          <a:bodyPr anchor="ctr">
            <a:spAutoFit/>
          </a:bodyPr>
          <a:lstStyle/>
          <a:p>
            <a:pPr>
              <a:buFont typeface="Wingdings 3" pitchFamily="18" charset="2"/>
              <a:buChar char="â"/>
            </a:pPr>
            <a:r>
              <a:rPr lang="en-US" sz="2800" b="1" dirty="0">
                <a:sym typeface="Wingdings 3" pitchFamily="18" charset="2"/>
              </a:rPr>
              <a:t> </a:t>
            </a:r>
            <a:r>
              <a:rPr lang="en-US" sz="2800" b="1" dirty="0" smtClean="0">
                <a:sym typeface="Wingdings 3" pitchFamily="18" charset="2"/>
              </a:rPr>
              <a:t>Diffraction by layered materials. </a:t>
            </a:r>
          </a:p>
          <a:p>
            <a:r>
              <a:rPr lang="en-US" sz="2800" b="1" dirty="0">
                <a:sym typeface="Wingdings 3" pitchFamily="18" charset="2"/>
              </a:rPr>
              <a:t> </a:t>
            </a:r>
            <a:r>
              <a:rPr lang="en-US" sz="2800" b="1" dirty="0" smtClean="0">
                <a:sym typeface="Wingdings 3" pitchFamily="18" charset="2"/>
              </a:rPr>
              <a:t>   The program FAULTS</a:t>
            </a:r>
            <a:endParaRPr lang="fr-FR" sz="2800" b="1" dirty="0"/>
          </a:p>
        </p:txBody>
      </p:sp>
    </p:spTree>
    <p:extLst>
      <p:ext uri="{BB962C8B-B14F-4D97-AF65-F5344CB8AC3E}">
        <p14:creationId xmlns:p14="http://schemas.microsoft.com/office/powerpoint/2010/main" val="15032100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1DBF1DE0-C46D-4279-BC35-11B8C47AB257}" type="slidenum">
              <a:rPr lang="en-US" b="1" smtClean="0">
                <a:solidFill>
                  <a:schemeClr val="bg1"/>
                </a:solidFill>
              </a:rPr>
              <a:pPr algn="l" fontAlgn="base">
                <a:spcBef>
                  <a:spcPct val="0"/>
                </a:spcBef>
                <a:spcAft>
                  <a:spcPct val="0"/>
                </a:spcAft>
                <a:defRPr/>
              </a:pPr>
              <a:t>30</a:t>
            </a:fld>
            <a:endParaRPr lang="en-US" b="1" dirty="0" smtClean="0">
              <a:solidFill>
                <a:schemeClr val="bg1"/>
              </a:solidFill>
            </a:endParaRPr>
          </a:p>
        </p:txBody>
      </p:sp>
      <p:sp>
        <p:nvSpPr>
          <p:cNvPr id="11" name="Text Box 2"/>
          <p:cNvSpPr txBox="1">
            <a:spLocks noChangeArrowheads="1"/>
          </p:cNvSpPr>
          <p:nvPr/>
        </p:nvSpPr>
        <p:spPr bwMode="auto">
          <a:xfrm>
            <a:off x="179388" y="260350"/>
            <a:ext cx="8501062" cy="642938"/>
          </a:xfrm>
          <a:prstGeom prst="rect">
            <a:avLst/>
          </a:prstGeom>
          <a:noFill/>
          <a:ln w="9525">
            <a:noFill/>
            <a:miter lim="800000"/>
            <a:headEnd/>
            <a:tailEnd/>
          </a:ln>
        </p:spPr>
        <p:txBody>
          <a:bodyPr lIns="0" rIns="0" bIns="0" anchor="b"/>
          <a:lstStyle/>
          <a:p>
            <a:pPr eaLnBrk="0" hangingPunct="0">
              <a:spcBef>
                <a:spcPct val="50000"/>
              </a:spcBef>
              <a:defRPr/>
            </a:pPr>
            <a:r>
              <a:rPr lang="en-US" sz="4000" b="1" dirty="0">
                <a:solidFill>
                  <a:srgbClr val="FFFF00"/>
                </a:solidFill>
                <a:latin typeface="Times New Roman" pitchFamily="18" charset="0"/>
                <a:sym typeface="Symbol"/>
              </a:rPr>
              <a:t>Battery materials: Ni-hydroxides </a:t>
            </a:r>
            <a:endParaRPr lang="en-GB" sz="4000" b="1" baseline="-25000" dirty="0">
              <a:solidFill>
                <a:schemeClr val="bg1"/>
              </a:solidFill>
              <a:latin typeface="+mj-lt"/>
              <a:ea typeface="+mj-ea"/>
              <a:cs typeface="+mj-cs"/>
            </a:endParaRPr>
          </a:p>
        </p:txBody>
      </p:sp>
      <p:sp>
        <p:nvSpPr>
          <p:cNvPr id="59397" name="Text Box 2"/>
          <p:cNvSpPr txBox="1">
            <a:spLocks noChangeArrowheads="1"/>
          </p:cNvSpPr>
          <p:nvPr/>
        </p:nvSpPr>
        <p:spPr bwMode="auto">
          <a:xfrm>
            <a:off x="323850" y="4724400"/>
            <a:ext cx="8501063" cy="1296988"/>
          </a:xfrm>
          <a:prstGeom prst="rect">
            <a:avLst/>
          </a:prstGeom>
          <a:noFill/>
          <a:ln w="9525">
            <a:noFill/>
            <a:miter lim="800000"/>
            <a:headEnd/>
            <a:tailEnd/>
          </a:ln>
        </p:spPr>
        <p:txBody>
          <a:bodyPr lIns="0" rIns="0" bIns="0" anchor="b"/>
          <a:lstStyle/>
          <a:p>
            <a:pPr eaLnBrk="0" hangingPunct="0">
              <a:spcBef>
                <a:spcPct val="50000"/>
              </a:spcBef>
            </a:pPr>
            <a:r>
              <a:rPr lang="en-US" sz="2400" b="1">
                <a:solidFill>
                  <a:srgbClr val="FFFF00"/>
                </a:solidFill>
                <a:latin typeface="Times New Roman" pitchFamily="18" charset="0"/>
              </a:rPr>
              <a:t>A comparison of conventional Rietveld refinement completed with microstructural analysis and the more sophisticated method implemented in DIFFaX and FAULTS </a:t>
            </a:r>
          </a:p>
        </p:txBody>
      </p:sp>
      <p:pic>
        <p:nvPicPr>
          <p:cNvPr id="59398" name="Picture 3"/>
          <p:cNvPicPr>
            <a:picLocks noChangeAspect="1" noChangeArrowheads="1"/>
          </p:cNvPicPr>
          <p:nvPr/>
        </p:nvPicPr>
        <p:blipFill>
          <a:blip r:embed="rId3"/>
          <a:srcRect/>
          <a:stretch>
            <a:fillRect/>
          </a:stretch>
        </p:blipFill>
        <p:spPr bwMode="auto">
          <a:xfrm>
            <a:off x="0" y="1196975"/>
            <a:ext cx="9186863" cy="3095625"/>
          </a:xfrm>
          <a:prstGeom prst="rect">
            <a:avLst/>
          </a:prstGeom>
          <a:noFill/>
          <a:ln w="9525">
            <a:noFill/>
            <a:miter lim="800000"/>
            <a:headEnd/>
            <a:tailEnd/>
          </a:ln>
        </p:spPr>
      </p:pic>
      <p:sp>
        <p:nvSpPr>
          <p:cNvPr id="7" name="Date Placeholder 6"/>
          <p:cNvSpPr>
            <a:spLocks noGrp="1"/>
          </p:cNvSpPr>
          <p:nvPr>
            <p:ph type="dt" sz="quarter" idx="10"/>
          </p:nvPr>
        </p:nvSpPr>
        <p:spPr/>
        <p:txBody>
          <a:bodyPr/>
          <a:lstStyle/>
          <a:p>
            <a:pPr>
              <a:defRPr/>
            </a:pPr>
            <a:fld id="{8BFF83F6-9C46-4BF7-BA48-3AE1B8969A12}" type="datetime1">
              <a:rPr lang="en-GB"/>
              <a:pPr>
                <a:defRPr/>
              </a:pPr>
              <a:t>01/10/2015</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E5C7FC82-AB34-4E04-B479-34EAD4E82E37}" type="slidenum">
              <a:rPr lang="en-US" b="1" smtClean="0">
                <a:solidFill>
                  <a:schemeClr val="bg1"/>
                </a:solidFill>
              </a:rPr>
              <a:pPr algn="l" fontAlgn="base">
                <a:spcBef>
                  <a:spcPct val="0"/>
                </a:spcBef>
                <a:spcAft>
                  <a:spcPct val="0"/>
                </a:spcAft>
                <a:defRPr/>
              </a:pPr>
              <a:t>31</a:t>
            </a:fld>
            <a:endParaRPr lang="en-US" b="1" dirty="0" smtClean="0">
              <a:solidFill>
                <a:schemeClr val="bg1"/>
              </a:solidFill>
            </a:endParaRPr>
          </a:p>
        </p:txBody>
      </p:sp>
      <p:sp>
        <p:nvSpPr>
          <p:cNvPr id="11" name="Text Box 2"/>
          <p:cNvSpPr txBox="1">
            <a:spLocks noChangeArrowheads="1"/>
          </p:cNvSpPr>
          <p:nvPr/>
        </p:nvSpPr>
        <p:spPr bwMode="auto">
          <a:xfrm>
            <a:off x="214313" y="262042"/>
            <a:ext cx="8501062" cy="642938"/>
          </a:xfrm>
          <a:prstGeom prst="rect">
            <a:avLst/>
          </a:prstGeom>
          <a:noFill/>
          <a:ln w="9525">
            <a:noFill/>
            <a:miter lim="800000"/>
            <a:headEnd/>
            <a:tailEnd/>
          </a:ln>
        </p:spPr>
        <p:txBody>
          <a:bodyPr lIns="0" rIns="0" bIns="0" anchor="b"/>
          <a:lstStyle/>
          <a:p>
            <a:pPr eaLnBrk="0" hangingPunct="0">
              <a:spcBef>
                <a:spcPct val="50000"/>
              </a:spcBef>
              <a:defRPr/>
            </a:pPr>
            <a:r>
              <a:rPr lang="en-US" sz="4000" b="1" dirty="0">
                <a:solidFill>
                  <a:srgbClr val="FFFF00"/>
                </a:solidFill>
                <a:latin typeface="Times New Roman" pitchFamily="18" charset="0"/>
              </a:rPr>
              <a:t>Structure of </a:t>
            </a:r>
            <a:r>
              <a:rPr lang="en-US" sz="4000" b="1" i="1" dirty="0">
                <a:solidFill>
                  <a:srgbClr val="FFFF00"/>
                </a:solidFill>
                <a:latin typeface="Times New Roman" pitchFamily="18" charset="0"/>
                <a:sym typeface="Symbol"/>
              </a:rPr>
              <a:t></a:t>
            </a:r>
            <a:r>
              <a:rPr lang="en-US" sz="4000" b="1" dirty="0">
                <a:solidFill>
                  <a:srgbClr val="FFFF00"/>
                </a:solidFill>
                <a:latin typeface="Times New Roman" pitchFamily="18" charset="0"/>
              </a:rPr>
              <a:t>-Ni(OH)</a:t>
            </a:r>
            <a:r>
              <a:rPr lang="en-US" sz="4000" b="1" baseline="-25000" dirty="0">
                <a:solidFill>
                  <a:srgbClr val="FFFF00"/>
                </a:solidFill>
                <a:latin typeface="Times New Roman" pitchFamily="18" charset="0"/>
              </a:rPr>
              <a:t>2</a:t>
            </a:r>
            <a:endParaRPr lang="en-GB" sz="4000" b="1" baseline="-25000" dirty="0">
              <a:solidFill>
                <a:schemeClr val="bg1"/>
              </a:solidFill>
              <a:latin typeface="+mj-lt"/>
              <a:ea typeface="+mj-ea"/>
              <a:cs typeface="+mj-cs"/>
            </a:endParaRPr>
          </a:p>
        </p:txBody>
      </p:sp>
      <p:pic>
        <p:nvPicPr>
          <p:cNvPr id="28678" name="Picture 20"/>
          <p:cNvPicPr>
            <a:picLocks noChangeAspect="1" noChangeArrowheads="1"/>
          </p:cNvPicPr>
          <p:nvPr/>
        </p:nvPicPr>
        <p:blipFill>
          <a:blip r:embed="rId4"/>
          <a:srcRect/>
          <a:stretch>
            <a:fillRect/>
          </a:stretch>
        </p:blipFill>
        <p:spPr bwMode="auto">
          <a:xfrm>
            <a:off x="1547813" y="1412875"/>
            <a:ext cx="5695950" cy="2867025"/>
          </a:xfrm>
          <a:prstGeom prst="rect">
            <a:avLst/>
          </a:prstGeom>
          <a:noFill/>
          <a:ln w="9525">
            <a:noFill/>
            <a:miter lim="800000"/>
            <a:headEnd/>
            <a:tailEnd/>
          </a:ln>
        </p:spPr>
      </p:pic>
      <p:grpSp>
        <p:nvGrpSpPr>
          <p:cNvPr id="28679" name="Group 22"/>
          <p:cNvGrpSpPr>
            <a:grpSpLocks/>
          </p:cNvGrpSpPr>
          <p:nvPr/>
        </p:nvGrpSpPr>
        <p:grpSpPr bwMode="auto">
          <a:xfrm>
            <a:off x="827088" y="4581525"/>
            <a:ext cx="6985000" cy="536575"/>
            <a:chOff x="539552" y="4638766"/>
            <a:chExt cx="6984602" cy="537590"/>
          </a:xfrm>
        </p:grpSpPr>
        <p:sp>
          <p:nvSpPr>
            <p:cNvPr id="28681" name="Rectangle 20"/>
            <p:cNvSpPr>
              <a:spLocks noChangeArrowheads="1"/>
            </p:cNvSpPr>
            <p:nvPr/>
          </p:nvSpPr>
          <p:spPr bwMode="auto">
            <a:xfrm>
              <a:off x="539552" y="4653136"/>
              <a:ext cx="6408712" cy="523220"/>
            </a:xfrm>
            <a:prstGeom prst="rect">
              <a:avLst/>
            </a:prstGeom>
            <a:noFill/>
            <a:ln w="9525">
              <a:noFill/>
              <a:miter lim="800000"/>
              <a:headEnd/>
              <a:tailEnd/>
            </a:ln>
          </p:spPr>
          <p:txBody>
            <a:bodyPr>
              <a:spAutoFit/>
            </a:bodyPr>
            <a:lstStyle/>
            <a:p>
              <a:pPr eaLnBrk="0" hangingPunct="0">
                <a:spcBef>
                  <a:spcPct val="50000"/>
                </a:spcBef>
              </a:pPr>
              <a:r>
                <a:rPr lang="en-US" sz="2800" b="1" i="1" dirty="0">
                  <a:solidFill>
                    <a:srgbClr val="FFFF00"/>
                  </a:solidFill>
                  <a:latin typeface="Times New Roman" pitchFamily="18" charset="0"/>
                  <a:sym typeface="Symbol" pitchFamily="18" charset="2"/>
                </a:rPr>
                <a:t></a:t>
              </a:r>
              <a:r>
                <a:rPr lang="en-US" sz="2800" b="1" dirty="0">
                  <a:solidFill>
                    <a:srgbClr val="FFFF00"/>
                  </a:solidFill>
                  <a:latin typeface="Times New Roman" pitchFamily="18" charset="0"/>
                </a:rPr>
                <a:t>-Ni(OH)</a:t>
              </a:r>
              <a:r>
                <a:rPr lang="en-US" sz="2800" b="1" baseline="-25000" dirty="0">
                  <a:solidFill>
                    <a:srgbClr val="FFFF00"/>
                  </a:solidFill>
                  <a:latin typeface="Times New Roman" pitchFamily="18" charset="0"/>
                </a:rPr>
                <a:t>2</a:t>
              </a:r>
              <a:r>
                <a:rPr lang="en-US" sz="2800" b="1" dirty="0">
                  <a:solidFill>
                    <a:srgbClr val="FFFF00"/>
                  </a:solidFill>
                  <a:latin typeface="Times New Roman" pitchFamily="18" charset="0"/>
                </a:rPr>
                <a:t>:  a=3.13Å, c=4.61Å,  SPG: </a:t>
              </a:r>
            </a:p>
          </p:txBody>
        </p:sp>
        <p:graphicFrame>
          <p:nvGraphicFramePr>
            <p:cNvPr id="28674" name="Object 8"/>
            <p:cNvGraphicFramePr>
              <a:graphicFrameLocks noChangeAspect="1"/>
            </p:cNvGraphicFramePr>
            <p:nvPr/>
          </p:nvGraphicFramePr>
          <p:xfrm>
            <a:off x="6300192" y="4638766"/>
            <a:ext cx="1223962" cy="493712"/>
          </p:xfrm>
          <a:graphic>
            <a:graphicData uri="http://schemas.openxmlformats.org/presentationml/2006/ole">
              <mc:AlternateContent xmlns:mc="http://schemas.openxmlformats.org/markup-compatibility/2006">
                <mc:Choice xmlns:v="urn:schemas-microsoft-com:vml" Requires="v">
                  <p:oleObj spid="_x0000_s28760" name="Equation" r:id="rId5" imgW="393480" imgH="215640" progId="Equation.DSMT4">
                    <p:embed/>
                  </p:oleObj>
                </mc:Choice>
                <mc:Fallback>
                  <p:oleObj name="Equation" r:id="rId5" imgW="393480" imgH="215640" progId="Equation.DSMT4">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0192" y="4638766"/>
                          <a:ext cx="1223962" cy="4937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10" name="Date Placeholder 9"/>
          <p:cNvSpPr>
            <a:spLocks noGrp="1"/>
          </p:cNvSpPr>
          <p:nvPr>
            <p:ph type="dt" sz="quarter" idx="10"/>
          </p:nvPr>
        </p:nvSpPr>
        <p:spPr/>
        <p:txBody>
          <a:bodyPr/>
          <a:lstStyle/>
          <a:p>
            <a:pPr>
              <a:defRPr/>
            </a:pPr>
            <a:fld id="{21ED7467-C864-4CB3-B4F2-D8ADB74FA352}" type="datetime1">
              <a:rPr lang="en-GB"/>
              <a:pPr>
                <a:defRPr/>
              </a:pPr>
              <a:t>01/10/2015</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0EC2B049-6345-44F2-A7E9-BF5D08FD464F}" type="slidenum">
              <a:rPr lang="en-US" b="1" smtClean="0">
                <a:solidFill>
                  <a:schemeClr val="bg1"/>
                </a:solidFill>
              </a:rPr>
              <a:pPr algn="l" fontAlgn="base">
                <a:spcBef>
                  <a:spcPct val="0"/>
                </a:spcBef>
                <a:spcAft>
                  <a:spcPct val="0"/>
                </a:spcAft>
                <a:defRPr/>
              </a:pPr>
              <a:t>32</a:t>
            </a:fld>
            <a:endParaRPr lang="en-US" b="1" dirty="0" smtClean="0">
              <a:solidFill>
                <a:schemeClr val="bg1"/>
              </a:solidFill>
            </a:endParaRPr>
          </a:p>
        </p:txBody>
      </p:sp>
      <p:sp>
        <p:nvSpPr>
          <p:cNvPr id="11" name="Text Box 2"/>
          <p:cNvSpPr txBox="1">
            <a:spLocks noChangeArrowheads="1"/>
          </p:cNvSpPr>
          <p:nvPr/>
        </p:nvSpPr>
        <p:spPr bwMode="auto">
          <a:xfrm>
            <a:off x="214313" y="409798"/>
            <a:ext cx="8501062" cy="642938"/>
          </a:xfrm>
          <a:prstGeom prst="rect">
            <a:avLst/>
          </a:prstGeom>
          <a:noFill/>
          <a:ln w="9525">
            <a:noFill/>
            <a:miter lim="800000"/>
            <a:headEnd/>
            <a:tailEnd/>
          </a:ln>
        </p:spPr>
        <p:txBody>
          <a:bodyPr lIns="0" rIns="0" bIns="0" anchor="b"/>
          <a:lstStyle/>
          <a:p>
            <a:pPr eaLnBrk="0" hangingPunct="0">
              <a:spcBef>
                <a:spcPct val="50000"/>
              </a:spcBef>
              <a:defRPr/>
            </a:pPr>
            <a:r>
              <a:rPr lang="en-US" sz="4000" b="1" dirty="0">
                <a:solidFill>
                  <a:srgbClr val="FFFF00"/>
                </a:solidFill>
                <a:latin typeface="Times New Roman" pitchFamily="18" charset="0"/>
              </a:rPr>
              <a:t>Structure of </a:t>
            </a:r>
            <a:r>
              <a:rPr lang="en-US" sz="4000" b="1" i="1" dirty="0">
                <a:solidFill>
                  <a:srgbClr val="FFFF00"/>
                </a:solidFill>
                <a:latin typeface="Times New Roman" pitchFamily="18" charset="0"/>
                <a:sym typeface="Symbol"/>
              </a:rPr>
              <a:t></a:t>
            </a:r>
            <a:r>
              <a:rPr lang="en-US" sz="4000" b="1" dirty="0">
                <a:solidFill>
                  <a:srgbClr val="FFFF00"/>
                </a:solidFill>
                <a:latin typeface="Times New Roman" pitchFamily="18" charset="0"/>
              </a:rPr>
              <a:t>-Ni(OH)</a:t>
            </a:r>
            <a:r>
              <a:rPr lang="en-US" sz="4000" b="1" baseline="-25000" dirty="0">
                <a:solidFill>
                  <a:srgbClr val="FFFF00"/>
                </a:solidFill>
                <a:latin typeface="Times New Roman" pitchFamily="18" charset="0"/>
              </a:rPr>
              <a:t>2</a:t>
            </a:r>
            <a:endParaRPr lang="en-GB" sz="4000" b="1" baseline="-25000" dirty="0">
              <a:solidFill>
                <a:schemeClr val="bg1"/>
              </a:solidFill>
              <a:latin typeface="+mj-lt"/>
              <a:ea typeface="+mj-ea"/>
              <a:cs typeface="+mj-cs"/>
            </a:endParaRPr>
          </a:p>
        </p:txBody>
      </p:sp>
      <p:pic>
        <p:nvPicPr>
          <p:cNvPr id="60421" name="Picture 3"/>
          <p:cNvPicPr>
            <a:picLocks noChangeAspect="1" noChangeArrowheads="1"/>
          </p:cNvPicPr>
          <p:nvPr/>
        </p:nvPicPr>
        <p:blipFill>
          <a:blip r:embed="rId3"/>
          <a:srcRect/>
          <a:stretch>
            <a:fillRect/>
          </a:stretch>
        </p:blipFill>
        <p:spPr bwMode="auto">
          <a:xfrm>
            <a:off x="538857" y="1063320"/>
            <a:ext cx="8065591" cy="5732544"/>
          </a:xfrm>
          <a:prstGeom prst="rect">
            <a:avLst/>
          </a:prstGeom>
          <a:noFill/>
          <a:ln w="9525">
            <a:noFill/>
            <a:miter lim="800000"/>
            <a:headEnd/>
            <a:tailEnd/>
          </a:ln>
        </p:spPr>
      </p:pic>
      <p:sp>
        <p:nvSpPr>
          <p:cNvPr id="6" name="Date Placeholder 5"/>
          <p:cNvSpPr>
            <a:spLocks noGrp="1"/>
          </p:cNvSpPr>
          <p:nvPr>
            <p:ph type="dt" sz="quarter" idx="10"/>
          </p:nvPr>
        </p:nvSpPr>
        <p:spPr/>
        <p:txBody>
          <a:bodyPr/>
          <a:lstStyle/>
          <a:p>
            <a:pPr>
              <a:defRPr/>
            </a:pPr>
            <a:fld id="{EF7E575B-943C-4B50-B415-C26F2B4C4720}" type="datetime1">
              <a:rPr lang="en-GB"/>
              <a:pPr>
                <a:defRPr/>
              </a:pPr>
              <a:t>01/10/2015</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3AE7CC95-83E1-47DC-A1A4-5ACDE928B710}" type="slidenum">
              <a:rPr lang="en-US" b="1" smtClean="0">
                <a:solidFill>
                  <a:schemeClr val="bg1"/>
                </a:solidFill>
              </a:rPr>
              <a:pPr algn="l" fontAlgn="base">
                <a:spcBef>
                  <a:spcPct val="0"/>
                </a:spcBef>
                <a:spcAft>
                  <a:spcPct val="0"/>
                </a:spcAft>
                <a:defRPr/>
              </a:pPr>
              <a:t>33</a:t>
            </a:fld>
            <a:endParaRPr lang="en-US" b="1" dirty="0" smtClean="0">
              <a:solidFill>
                <a:schemeClr val="bg1"/>
              </a:solidFill>
            </a:endParaRPr>
          </a:p>
        </p:txBody>
      </p:sp>
      <p:sp>
        <p:nvSpPr>
          <p:cNvPr id="11" name="Text Box 2"/>
          <p:cNvSpPr txBox="1">
            <a:spLocks noChangeArrowheads="1"/>
          </p:cNvSpPr>
          <p:nvPr/>
        </p:nvSpPr>
        <p:spPr bwMode="auto">
          <a:xfrm>
            <a:off x="214313" y="332656"/>
            <a:ext cx="8501062" cy="642938"/>
          </a:xfrm>
          <a:prstGeom prst="rect">
            <a:avLst/>
          </a:prstGeom>
          <a:noFill/>
          <a:ln w="9525">
            <a:noFill/>
            <a:miter lim="800000"/>
            <a:headEnd/>
            <a:tailEnd/>
          </a:ln>
        </p:spPr>
        <p:txBody>
          <a:bodyPr lIns="0" rIns="0" bIns="0" anchor="b"/>
          <a:lstStyle/>
          <a:p>
            <a:pPr eaLnBrk="0" hangingPunct="0">
              <a:spcBef>
                <a:spcPct val="50000"/>
              </a:spcBef>
              <a:defRPr/>
            </a:pPr>
            <a:r>
              <a:rPr lang="en-US" sz="4000" b="1" dirty="0">
                <a:solidFill>
                  <a:srgbClr val="FFFF00"/>
                </a:solidFill>
                <a:latin typeface="Times New Roman" pitchFamily="18" charset="0"/>
              </a:rPr>
              <a:t>Size broadening in </a:t>
            </a:r>
            <a:r>
              <a:rPr lang="en-US" sz="4000" b="1" i="1" dirty="0">
                <a:solidFill>
                  <a:srgbClr val="FFFF00"/>
                </a:solidFill>
                <a:latin typeface="Times New Roman" pitchFamily="18" charset="0"/>
                <a:sym typeface="Symbol"/>
              </a:rPr>
              <a:t></a:t>
            </a:r>
            <a:r>
              <a:rPr lang="en-US" sz="4000" b="1" dirty="0">
                <a:solidFill>
                  <a:srgbClr val="FFFF00"/>
                </a:solidFill>
                <a:latin typeface="Times New Roman" pitchFamily="18" charset="0"/>
              </a:rPr>
              <a:t>-Ni(OH)</a:t>
            </a:r>
            <a:r>
              <a:rPr lang="en-US" sz="4000" b="1" baseline="-25000" dirty="0">
                <a:solidFill>
                  <a:srgbClr val="FFFF00"/>
                </a:solidFill>
                <a:latin typeface="Times New Roman" pitchFamily="18" charset="0"/>
              </a:rPr>
              <a:t>2</a:t>
            </a:r>
            <a:endParaRPr lang="en-GB" sz="4000" b="1" baseline="-25000" dirty="0">
              <a:solidFill>
                <a:schemeClr val="bg1"/>
              </a:solidFill>
              <a:latin typeface="+mj-lt"/>
              <a:ea typeface="+mj-ea"/>
              <a:cs typeface="+mj-cs"/>
            </a:endParaRPr>
          </a:p>
        </p:txBody>
      </p:sp>
      <p:grpSp>
        <p:nvGrpSpPr>
          <p:cNvPr id="29704" name="Group 2"/>
          <p:cNvGrpSpPr>
            <a:grpSpLocks/>
          </p:cNvGrpSpPr>
          <p:nvPr/>
        </p:nvGrpSpPr>
        <p:grpSpPr bwMode="auto">
          <a:xfrm>
            <a:off x="539552" y="975594"/>
            <a:ext cx="7992888" cy="5737944"/>
            <a:chOff x="288" y="240"/>
            <a:chExt cx="5167" cy="3793"/>
          </a:xfrm>
        </p:grpSpPr>
        <p:grpSp>
          <p:nvGrpSpPr>
            <p:cNvPr id="29708" name="Group 3"/>
            <p:cNvGrpSpPr>
              <a:grpSpLocks/>
            </p:cNvGrpSpPr>
            <p:nvPr/>
          </p:nvGrpSpPr>
          <p:grpSpPr bwMode="auto">
            <a:xfrm>
              <a:off x="288" y="240"/>
              <a:ext cx="5167" cy="3793"/>
              <a:chOff x="297" y="264"/>
              <a:chExt cx="5167" cy="3793"/>
            </a:xfrm>
          </p:grpSpPr>
          <p:graphicFrame>
            <p:nvGraphicFramePr>
              <p:cNvPr id="29698" name="Object 4"/>
              <p:cNvGraphicFramePr>
                <a:graphicFrameLocks noChangeAspect="1"/>
              </p:cNvGraphicFramePr>
              <p:nvPr/>
            </p:nvGraphicFramePr>
            <p:xfrm>
              <a:off x="297" y="264"/>
              <a:ext cx="5167" cy="3793"/>
            </p:xfrm>
            <a:graphic>
              <a:graphicData uri="http://schemas.openxmlformats.org/presentationml/2006/ole">
                <mc:AlternateContent xmlns:mc="http://schemas.openxmlformats.org/markup-compatibility/2006">
                  <mc:Choice xmlns:v="urn:schemas-microsoft-com:vml" Requires="v">
                    <p:oleObj spid="_x0000_s30042" name="Bitmap Image" r:id="rId4" imgW="8202170" imgH="6020640" progId="PBrush">
                      <p:embed/>
                    </p:oleObj>
                  </mc:Choice>
                  <mc:Fallback>
                    <p:oleObj name="Bitmap Image" r:id="rId4" imgW="8202170" imgH="6020640" progId="PBrush">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 y="264"/>
                            <a:ext cx="5167" cy="3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699" name="Object 5"/>
              <p:cNvGraphicFramePr>
                <a:graphicFrameLocks noChangeAspect="1"/>
              </p:cNvGraphicFramePr>
              <p:nvPr>
                <p:extLst>
                  <p:ext uri="{D42A27DB-BD31-4B8C-83A1-F6EECF244321}">
                    <p14:modId xmlns:p14="http://schemas.microsoft.com/office/powerpoint/2010/main" val="1121596963"/>
                  </p:ext>
                </p:extLst>
              </p:nvPr>
            </p:nvGraphicFramePr>
            <p:xfrm>
              <a:off x="2576" y="576"/>
              <a:ext cx="2208" cy="1317"/>
            </p:xfrm>
            <a:graphic>
              <a:graphicData uri="http://schemas.openxmlformats.org/presentationml/2006/ole">
                <mc:AlternateContent xmlns:mc="http://schemas.openxmlformats.org/markup-compatibility/2006">
                  <mc:Choice xmlns:v="urn:schemas-microsoft-com:vml" Requires="v">
                    <p:oleObj spid="_x0000_s30043" name="Bitmap Image" r:id="rId6" imgW="7411485" imgH="4420217" progId="PBrush">
                      <p:embed/>
                    </p:oleObj>
                  </mc:Choice>
                  <mc:Fallback>
                    <p:oleObj name="Bitmap Image" r:id="rId6" imgW="7411485" imgH="4420217" progId="PBrush">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76" y="576"/>
                            <a:ext cx="2208" cy="1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700" name="Object 6"/>
              <p:cNvGraphicFramePr>
                <a:graphicFrameLocks noChangeAspect="1"/>
              </p:cNvGraphicFramePr>
              <p:nvPr/>
            </p:nvGraphicFramePr>
            <p:xfrm>
              <a:off x="1392" y="432"/>
              <a:ext cx="599" cy="1344"/>
            </p:xfrm>
            <a:graphic>
              <a:graphicData uri="http://schemas.openxmlformats.org/presentationml/2006/ole">
                <mc:AlternateContent xmlns:mc="http://schemas.openxmlformats.org/markup-compatibility/2006">
                  <mc:Choice xmlns:v="urn:schemas-microsoft-com:vml" Requires="v">
                    <p:oleObj spid="_x0000_s30044" name="Bitmap Image" r:id="rId8" imgW="2371429" imgH="5323810" progId="PBrush">
                      <p:embed/>
                    </p:oleObj>
                  </mc:Choice>
                  <mc:Fallback>
                    <p:oleObj name="Bitmap Image" r:id="rId8" imgW="2371429" imgH="5323810" progId="PBrush">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92" y="432"/>
                            <a:ext cx="599" cy="1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701" name="Object 7"/>
              <p:cNvGraphicFramePr>
                <a:graphicFrameLocks noChangeAspect="1"/>
              </p:cNvGraphicFramePr>
              <p:nvPr/>
            </p:nvGraphicFramePr>
            <p:xfrm>
              <a:off x="3936" y="1968"/>
              <a:ext cx="1152" cy="1144"/>
            </p:xfrm>
            <a:graphic>
              <a:graphicData uri="http://schemas.openxmlformats.org/presentationml/2006/ole">
                <mc:AlternateContent xmlns:mc="http://schemas.openxmlformats.org/markup-compatibility/2006">
                  <mc:Choice xmlns:v="urn:schemas-microsoft-com:vml" Requires="v">
                    <p:oleObj spid="_x0000_s30045" name="Bitmap Image" r:id="rId10" imgW="5428571" imgH="5390476" progId="PBrush">
                      <p:embed/>
                    </p:oleObj>
                  </mc:Choice>
                  <mc:Fallback>
                    <p:oleObj name="Bitmap Image" r:id="rId10" imgW="5428571" imgH="5390476" progId="PBrush">
                      <p:embed/>
                      <p:pic>
                        <p:nvPicPr>
                          <p:cNvPr id="0"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36" y="1968"/>
                            <a:ext cx="1152" cy="1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29709" name="Line 8"/>
            <p:cNvSpPr>
              <a:spLocks noChangeShapeType="1"/>
            </p:cNvSpPr>
            <p:nvPr/>
          </p:nvSpPr>
          <p:spPr bwMode="auto">
            <a:xfrm>
              <a:off x="1488" y="1824"/>
              <a:ext cx="480" cy="0"/>
            </a:xfrm>
            <a:prstGeom prst="line">
              <a:avLst/>
            </a:prstGeom>
            <a:noFill/>
            <a:ln w="9525">
              <a:solidFill>
                <a:schemeClr val="tx1"/>
              </a:solidFill>
              <a:round/>
              <a:headEnd/>
              <a:tailEnd type="triangle" w="med" len="med"/>
            </a:ln>
          </p:spPr>
          <p:txBody>
            <a:bodyPr/>
            <a:lstStyle/>
            <a:p>
              <a:endParaRPr lang="en-GB"/>
            </a:p>
          </p:txBody>
        </p:sp>
        <p:sp>
          <p:nvSpPr>
            <p:cNvPr id="29710" name="Text Box 9"/>
            <p:cNvSpPr txBox="1">
              <a:spLocks noChangeArrowheads="1"/>
            </p:cNvSpPr>
            <p:nvPr/>
          </p:nvSpPr>
          <p:spPr bwMode="auto">
            <a:xfrm>
              <a:off x="1958" y="1658"/>
              <a:ext cx="201" cy="288"/>
            </a:xfrm>
            <a:prstGeom prst="rect">
              <a:avLst/>
            </a:prstGeom>
            <a:noFill/>
            <a:ln w="9525">
              <a:noFill/>
              <a:miter lim="800000"/>
              <a:headEnd/>
              <a:tailEnd/>
            </a:ln>
          </p:spPr>
          <p:txBody>
            <a:bodyPr wrap="none">
              <a:spAutoFit/>
            </a:bodyPr>
            <a:lstStyle/>
            <a:p>
              <a:r>
                <a:rPr lang="en-GB" b="1" i="1"/>
                <a:t>c</a:t>
              </a:r>
            </a:p>
          </p:txBody>
        </p:sp>
        <p:sp>
          <p:nvSpPr>
            <p:cNvPr id="29711" name="Text Box 10"/>
            <p:cNvSpPr txBox="1">
              <a:spLocks noChangeArrowheads="1"/>
            </p:cNvSpPr>
            <p:nvPr/>
          </p:nvSpPr>
          <p:spPr bwMode="auto">
            <a:xfrm>
              <a:off x="3600" y="2352"/>
              <a:ext cx="212" cy="288"/>
            </a:xfrm>
            <a:prstGeom prst="rect">
              <a:avLst/>
            </a:prstGeom>
            <a:noFill/>
            <a:ln w="9525">
              <a:noFill/>
              <a:miter lim="800000"/>
              <a:headEnd/>
              <a:tailEnd/>
            </a:ln>
          </p:spPr>
          <p:txBody>
            <a:bodyPr wrap="none">
              <a:spAutoFit/>
            </a:bodyPr>
            <a:lstStyle/>
            <a:p>
              <a:r>
                <a:rPr lang="en-GB" b="1" i="1"/>
                <a:t>b</a:t>
              </a:r>
            </a:p>
          </p:txBody>
        </p:sp>
        <p:sp>
          <p:nvSpPr>
            <p:cNvPr id="29712" name="Text Box 11"/>
            <p:cNvSpPr txBox="1">
              <a:spLocks noChangeArrowheads="1"/>
            </p:cNvSpPr>
            <p:nvPr/>
          </p:nvSpPr>
          <p:spPr bwMode="auto">
            <a:xfrm>
              <a:off x="4416" y="3072"/>
              <a:ext cx="212" cy="288"/>
            </a:xfrm>
            <a:prstGeom prst="rect">
              <a:avLst/>
            </a:prstGeom>
            <a:noFill/>
            <a:ln w="9525">
              <a:noFill/>
              <a:miter lim="800000"/>
              <a:headEnd/>
              <a:tailEnd/>
            </a:ln>
          </p:spPr>
          <p:txBody>
            <a:bodyPr wrap="none">
              <a:spAutoFit/>
            </a:bodyPr>
            <a:lstStyle/>
            <a:p>
              <a:r>
                <a:rPr lang="en-GB" b="1" i="1"/>
                <a:t>a</a:t>
              </a:r>
            </a:p>
          </p:txBody>
        </p:sp>
        <p:sp>
          <p:nvSpPr>
            <p:cNvPr id="29713" name="Line 12"/>
            <p:cNvSpPr>
              <a:spLocks noChangeShapeType="1"/>
            </p:cNvSpPr>
            <p:nvPr/>
          </p:nvSpPr>
          <p:spPr bwMode="auto">
            <a:xfrm>
              <a:off x="4320" y="3168"/>
              <a:ext cx="480" cy="0"/>
            </a:xfrm>
            <a:prstGeom prst="line">
              <a:avLst/>
            </a:prstGeom>
            <a:noFill/>
            <a:ln w="9525">
              <a:solidFill>
                <a:schemeClr val="tx1"/>
              </a:solidFill>
              <a:round/>
              <a:headEnd/>
              <a:tailEnd type="triangle" w="med" len="med"/>
            </a:ln>
          </p:spPr>
          <p:txBody>
            <a:bodyPr/>
            <a:lstStyle/>
            <a:p>
              <a:endParaRPr lang="en-GB"/>
            </a:p>
          </p:txBody>
        </p:sp>
        <p:sp>
          <p:nvSpPr>
            <p:cNvPr id="29714" name="Line 13"/>
            <p:cNvSpPr>
              <a:spLocks noChangeShapeType="1"/>
            </p:cNvSpPr>
            <p:nvPr/>
          </p:nvSpPr>
          <p:spPr bwMode="auto">
            <a:xfrm flipV="1">
              <a:off x="3792" y="2304"/>
              <a:ext cx="0" cy="432"/>
            </a:xfrm>
            <a:prstGeom prst="line">
              <a:avLst/>
            </a:prstGeom>
            <a:noFill/>
            <a:ln w="9525">
              <a:solidFill>
                <a:schemeClr val="tx1"/>
              </a:solidFill>
              <a:round/>
              <a:headEnd/>
              <a:tailEnd type="triangle" w="med" len="med"/>
            </a:ln>
          </p:spPr>
          <p:txBody>
            <a:bodyPr/>
            <a:lstStyle/>
            <a:p>
              <a:endParaRPr lang="en-GB"/>
            </a:p>
          </p:txBody>
        </p:sp>
        <p:grpSp>
          <p:nvGrpSpPr>
            <p:cNvPr id="29715" name="Group 14"/>
            <p:cNvGrpSpPr>
              <a:grpSpLocks/>
            </p:cNvGrpSpPr>
            <p:nvPr/>
          </p:nvGrpSpPr>
          <p:grpSpPr bwMode="auto">
            <a:xfrm>
              <a:off x="3633" y="612"/>
              <a:ext cx="345" cy="480"/>
              <a:chOff x="3696" y="630"/>
              <a:chExt cx="345" cy="480"/>
            </a:xfrm>
          </p:grpSpPr>
          <p:sp>
            <p:nvSpPr>
              <p:cNvPr id="29716" name="Line 15"/>
              <p:cNvSpPr>
                <a:spLocks noChangeShapeType="1"/>
              </p:cNvSpPr>
              <p:nvPr/>
            </p:nvSpPr>
            <p:spPr bwMode="auto">
              <a:xfrm flipV="1">
                <a:off x="3696" y="630"/>
                <a:ext cx="192" cy="480"/>
              </a:xfrm>
              <a:prstGeom prst="line">
                <a:avLst/>
              </a:prstGeom>
              <a:noFill/>
              <a:ln w="25400">
                <a:solidFill>
                  <a:srgbClr val="FFFF00"/>
                </a:solidFill>
                <a:round/>
                <a:headEnd/>
                <a:tailEnd type="triangle" w="med" len="med"/>
              </a:ln>
            </p:spPr>
            <p:txBody>
              <a:bodyPr/>
              <a:lstStyle/>
              <a:p>
                <a:endParaRPr lang="en-GB"/>
              </a:p>
            </p:txBody>
          </p:sp>
          <p:sp>
            <p:nvSpPr>
              <p:cNvPr id="29717" name="Text Box 16"/>
              <p:cNvSpPr txBox="1">
                <a:spLocks noChangeArrowheads="1"/>
              </p:cNvSpPr>
              <p:nvPr/>
            </p:nvSpPr>
            <p:spPr bwMode="auto">
              <a:xfrm>
                <a:off x="3840" y="672"/>
                <a:ext cx="201" cy="288"/>
              </a:xfrm>
              <a:prstGeom prst="rect">
                <a:avLst/>
              </a:prstGeom>
              <a:noFill/>
              <a:ln w="9525">
                <a:noFill/>
                <a:miter lim="800000"/>
                <a:headEnd/>
                <a:tailEnd/>
              </a:ln>
            </p:spPr>
            <p:txBody>
              <a:bodyPr wrap="none">
                <a:spAutoFit/>
              </a:bodyPr>
              <a:lstStyle/>
              <a:p>
                <a:r>
                  <a:rPr lang="en-GB" b="1" i="1">
                    <a:solidFill>
                      <a:srgbClr val="FFFF00"/>
                    </a:solidFill>
                  </a:rPr>
                  <a:t>c</a:t>
                </a:r>
              </a:p>
            </p:txBody>
          </p:sp>
        </p:grpSp>
      </p:grpSp>
      <p:sp>
        <p:nvSpPr>
          <p:cNvPr id="29706" name="TextBox 20"/>
          <p:cNvSpPr txBox="1">
            <a:spLocks noChangeArrowheads="1"/>
          </p:cNvSpPr>
          <p:nvPr/>
        </p:nvSpPr>
        <p:spPr bwMode="auto">
          <a:xfrm>
            <a:off x="677466" y="6381750"/>
            <a:ext cx="5046662" cy="368300"/>
          </a:xfrm>
          <a:prstGeom prst="rect">
            <a:avLst/>
          </a:prstGeom>
          <a:noFill/>
          <a:ln w="9525">
            <a:noFill/>
            <a:miter lim="800000"/>
            <a:headEnd/>
            <a:tailEnd/>
          </a:ln>
        </p:spPr>
        <p:txBody>
          <a:bodyPr wrap="none">
            <a:spAutoFit/>
          </a:bodyPr>
          <a:lstStyle/>
          <a:p>
            <a:r>
              <a:rPr lang="en-GB" b="1" dirty="0">
                <a:solidFill>
                  <a:srgbClr val="FF0000"/>
                </a:solidFill>
              </a:rPr>
              <a:t>Average diameter </a:t>
            </a:r>
            <a:r>
              <a:rPr lang="en-GB" b="1" dirty="0">
                <a:solidFill>
                  <a:srgbClr val="FF0000"/>
                </a:solidFill>
                <a:sym typeface="Symbol" pitchFamily="18" charset="2"/>
              </a:rPr>
              <a:t> </a:t>
            </a:r>
            <a:r>
              <a:rPr lang="en-GB" b="1" dirty="0">
                <a:solidFill>
                  <a:srgbClr val="FF0000"/>
                </a:solidFill>
              </a:rPr>
              <a:t>470 Å, thickness </a:t>
            </a:r>
            <a:r>
              <a:rPr lang="en-GB" b="1" dirty="0">
                <a:solidFill>
                  <a:srgbClr val="FF0000"/>
                </a:solidFill>
                <a:sym typeface="Symbol" pitchFamily="18" charset="2"/>
              </a:rPr>
              <a:t> </a:t>
            </a:r>
            <a:r>
              <a:rPr lang="en-GB" b="1" dirty="0">
                <a:solidFill>
                  <a:srgbClr val="FF0000"/>
                </a:solidFill>
              </a:rPr>
              <a:t>140 Å</a:t>
            </a:r>
          </a:p>
        </p:txBody>
      </p:sp>
      <p:sp>
        <p:nvSpPr>
          <p:cNvPr id="21" name="Date Placeholder 20"/>
          <p:cNvSpPr>
            <a:spLocks noGrp="1"/>
          </p:cNvSpPr>
          <p:nvPr>
            <p:ph type="dt" sz="quarter" idx="10"/>
          </p:nvPr>
        </p:nvSpPr>
        <p:spPr/>
        <p:txBody>
          <a:bodyPr/>
          <a:lstStyle/>
          <a:p>
            <a:pPr>
              <a:defRPr/>
            </a:pPr>
            <a:fld id="{AC13D67F-1432-4AF2-8C96-4BE1AF022467}" type="datetime1">
              <a:rPr lang="en-GB"/>
              <a:pPr>
                <a:defRPr/>
              </a:pPr>
              <a:t>01/10/2015</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6"/>
          <p:cNvPicPr>
            <a:picLocks noChangeAspect="1" noChangeArrowheads="1"/>
          </p:cNvPicPr>
          <p:nvPr/>
        </p:nvPicPr>
        <p:blipFill>
          <a:blip r:embed="rId3"/>
          <a:srcRect/>
          <a:stretch>
            <a:fillRect/>
          </a:stretch>
        </p:blipFill>
        <p:spPr bwMode="auto">
          <a:xfrm>
            <a:off x="467545" y="908720"/>
            <a:ext cx="8352927" cy="5887748"/>
          </a:xfrm>
          <a:prstGeom prst="rect">
            <a:avLst/>
          </a:prstGeom>
          <a:noFill/>
          <a:ln w="9525">
            <a:noFill/>
            <a:miter lim="800000"/>
            <a:headEnd/>
            <a:tailEnd/>
          </a:ln>
        </p:spPr>
      </p:pic>
      <p:sp>
        <p:nvSpPr>
          <p:cNvPr id="9"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343E075C-3CE3-43A7-90FF-4E22B49D4134}" type="slidenum">
              <a:rPr lang="en-US" b="1" smtClean="0">
                <a:solidFill>
                  <a:schemeClr val="bg1"/>
                </a:solidFill>
              </a:rPr>
              <a:pPr algn="l" fontAlgn="base">
                <a:spcBef>
                  <a:spcPct val="0"/>
                </a:spcBef>
                <a:spcAft>
                  <a:spcPct val="0"/>
                </a:spcAft>
                <a:defRPr/>
              </a:pPr>
              <a:t>34</a:t>
            </a:fld>
            <a:endParaRPr lang="en-US" b="1" dirty="0" smtClean="0">
              <a:solidFill>
                <a:schemeClr val="bg1"/>
              </a:solidFill>
            </a:endParaRPr>
          </a:p>
        </p:txBody>
      </p:sp>
      <p:sp>
        <p:nvSpPr>
          <p:cNvPr id="11" name="Text Box 2"/>
          <p:cNvSpPr txBox="1">
            <a:spLocks noChangeArrowheads="1"/>
          </p:cNvSpPr>
          <p:nvPr/>
        </p:nvSpPr>
        <p:spPr bwMode="auto">
          <a:xfrm>
            <a:off x="2124075" y="382686"/>
            <a:ext cx="4968875" cy="454026"/>
          </a:xfrm>
          <a:prstGeom prst="rect">
            <a:avLst/>
          </a:prstGeom>
          <a:noFill/>
          <a:ln w="9525">
            <a:noFill/>
            <a:miter lim="800000"/>
            <a:headEnd/>
            <a:tailEnd/>
          </a:ln>
        </p:spPr>
        <p:txBody>
          <a:bodyPr lIns="0" rIns="0" bIns="0" anchor="b"/>
          <a:lstStyle/>
          <a:p>
            <a:pPr eaLnBrk="0" hangingPunct="0">
              <a:spcBef>
                <a:spcPct val="50000"/>
              </a:spcBef>
              <a:defRPr/>
            </a:pPr>
            <a:r>
              <a:rPr lang="en-US" sz="2800" b="1" dirty="0">
                <a:solidFill>
                  <a:srgbClr val="FFFF00"/>
                </a:solidFill>
                <a:latin typeface="Times New Roman" pitchFamily="18" charset="0"/>
              </a:rPr>
              <a:t>Size broadening in </a:t>
            </a:r>
            <a:r>
              <a:rPr lang="en-US" sz="2800" b="1" i="1" dirty="0">
                <a:solidFill>
                  <a:srgbClr val="FFFF00"/>
                </a:solidFill>
                <a:latin typeface="Times New Roman" pitchFamily="18" charset="0"/>
                <a:sym typeface="Symbol"/>
              </a:rPr>
              <a:t></a:t>
            </a:r>
            <a:r>
              <a:rPr lang="en-US" sz="2800" b="1" dirty="0">
                <a:solidFill>
                  <a:srgbClr val="FFFF00"/>
                </a:solidFill>
                <a:latin typeface="Times New Roman" pitchFamily="18" charset="0"/>
              </a:rPr>
              <a:t>-Ni(OH)</a:t>
            </a:r>
            <a:r>
              <a:rPr lang="en-US" sz="2800" b="1" baseline="-25000" dirty="0">
                <a:solidFill>
                  <a:srgbClr val="FFFF00"/>
                </a:solidFill>
                <a:latin typeface="Times New Roman" pitchFamily="18" charset="0"/>
              </a:rPr>
              <a:t>2</a:t>
            </a:r>
            <a:endParaRPr lang="en-GB" sz="2800" b="1" baseline="-25000" dirty="0">
              <a:solidFill>
                <a:schemeClr val="bg1"/>
              </a:solidFill>
              <a:latin typeface="+mj-lt"/>
              <a:ea typeface="+mj-ea"/>
              <a:cs typeface="+mj-cs"/>
            </a:endParaRPr>
          </a:p>
        </p:txBody>
      </p:sp>
      <p:sp>
        <p:nvSpPr>
          <p:cNvPr id="61446" name="TextBox 20"/>
          <p:cNvSpPr txBox="1">
            <a:spLocks noChangeArrowheads="1"/>
          </p:cNvSpPr>
          <p:nvPr/>
        </p:nvSpPr>
        <p:spPr bwMode="auto">
          <a:xfrm>
            <a:off x="467544" y="6435105"/>
            <a:ext cx="4536504" cy="369332"/>
          </a:xfrm>
          <a:prstGeom prst="rect">
            <a:avLst/>
          </a:prstGeom>
          <a:solidFill>
            <a:schemeClr val="tx1"/>
          </a:solidFill>
          <a:ln w="9525">
            <a:noFill/>
            <a:miter lim="800000"/>
            <a:headEnd/>
            <a:tailEnd/>
          </a:ln>
        </p:spPr>
        <p:txBody>
          <a:bodyPr wrap="square">
            <a:spAutoFit/>
          </a:bodyPr>
          <a:lstStyle/>
          <a:p>
            <a:r>
              <a:rPr lang="en-GB" b="1" dirty="0">
                <a:solidFill>
                  <a:srgbClr val="FF0000"/>
                </a:solidFill>
              </a:rPr>
              <a:t>Average diam</a:t>
            </a:r>
            <a:r>
              <a:rPr lang="en-GB" b="1" dirty="0" smtClean="0">
                <a:solidFill>
                  <a:srgbClr val="FF0000"/>
                </a:solidFill>
              </a:rPr>
              <a:t>.</a:t>
            </a:r>
            <a:r>
              <a:rPr lang="en-GB" b="1" dirty="0" smtClean="0">
                <a:solidFill>
                  <a:srgbClr val="FF0000"/>
                </a:solidFill>
                <a:sym typeface="Symbol" pitchFamily="18" charset="2"/>
              </a:rPr>
              <a:t> </a:t>
            </a:r>
            <a:r>
              <a:rPr lang="en-GB" b="1" dirty="0">
                <a:solidFill>
                  <a:srgbClr val="FF0000"/>
                </a:solidFill>
              </a:rPr>
              <a:t>340 Å, </a:t>
            </a:r>
            <a:r>
              <a:rPr lang="en-GB" b="1" dirty="0" smtClean="0">
                <a:solidFill>
                  <a:srgbClr val="FF0000"/>
                </a:solidFill>
              </a:rPr>
              <a:t>thickness</a:t>
            </a:r>
            <a:r>
              <a:rPr lang="en-GB" b="1" dirty="0" smtClean="0">
                <a:solidFill>
                  <a:srgbClr val="FF0000"/>
                </a:solidFill>
                <a:sym typeface="Symbol" pitchFamily="18" charset="2"/>
              </a:rPr>
              <a:t> </a:t>
            </a:r>
            <a:r>
              <a:rPr lang="en-GB" b="1" dirty="0">
                <a:solidFill>
                  <a:srgbClr val="FF0000"/>
                </a:solidFill>
              </a:rPr>
              <a:t>100 Å</a:t>
            </a:r>
          </a:p>
        </p:txBody>
      </p:sp>
      <p:sp>
        <p:nvSpPr>
          <p:cNvPr id="7" name="Date Placeholder 6"/>
          <p:cNvSpPr>
            <a:spLocks noGrp="1"/>
          </p:cNvSpPr>
          <p:nvPr>
            <p:ph type="dt" sz="quarter" idx="10"/>
          </p:nvPr>
        </p:nvSpPr>
        <p:spPr/>
        <p:txBody>
          <a:bodyPr/>
          <a:lstStyle/>
          <a:p>
            <a:pPr>
              <a:defRPr/>
            </a:pPr>
            <a:fld id="{42081D6E-0DB9-4819-926B-69F390D4C8BC}" type="datetime1">
              <a:rPr lang="en-GB"/>
              <a:pPr>
                <a:defRPr/>
              </a:pPr>
              <a:t>01/10/2015</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3"/>
          <a:srcRect/>
          <a:stretch>
            <a:fillRect/>
          </a:stretch>
        </p:blipFill>
        <p:spPr bwMode="auto">
          <a:xfrm>
            <a:off x="467545" y="908720"/>
            <a:ext cx="8280920" cy="5878152"/>
          </a:xfrm>
          <a:prstGeom prst="rect">
            <a:avLst/>
          </a:prstGeom>
          <a:noFill/>
          <a:ln w="9525">
            <a:noFill/>
            <a:miter lim="800000"/>
            <a:headEnd/>
            <a:tailEnd/>
          </a:ln>
        </p:spPr>
      </p:pic>
      <p:sp>
        <p:nvSpPr>
          <p:cNvPr id="9"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9FDD2864-F464-4A62-A68A-C39BC8E30E18}" type="slidenum">
              <a:rPr lang="en-US" b="1" smtClean="0">
                <a:solidFill>
                  <a:schemeClr val="bg1"/>
                </a:solidFill>
              </a:rPr>
              <a:pPr algn="l" fontAlgn="base">
                <a:spcBef>
                  <a:spcPct val="0"/>
                </a:spcBef>
                <a:spcAft>
                  <a:spcPct val="0"/>
                </a:spcAft>
                <a:defRPr/>
              </a:pPr>
              <a:t>35</a:t>
            </a:fld>
            <a:endParaRPr lang="en-US" b="1" dirty="0" smtClean="0">
              <a:solidFill>
                <a:schemeClr val="bg1"/>
              </a:solidFill>
            </a:endParaRPr>
          </a:p>
        </p:txBody>
      </p:sp>
      <p:sp>
        <p:nvSpPr>
          <p:cNvPr id="11" name="Text Box 2"/>
          <p:cNvSpPr txBox="1">
            <a:spLocks noChangeArrowheads="1"/>
          </p:cNvSpPr>
          <p:nvPr/>
        </p:nvSpPr>
        <p:spPr bwMode="auto">
          <a:xfrm>
            <a:off x="2124075" y="404664"/>
            <a:ext cx="4968875" cy="454026"/>
          </a:xfrm>
          <a:prstGeom prst="rect">
            <a:avLst/>
          </a:prstGeom>
          <a:noFill/>
          <a:ln w="9525">
            <a:noFill/>
            <a:miter lim="800000"/>
            <a:headEnd/>
            <a:tailEnd/>
          </a:ln>
        </p:spPr>
        <p:txBody>
          <a:bodyPr lIns="0" rIns="0" bIns="0" anchor="b"/>
          <a:lstStyle/>
          <a:p>
            <a:pPr eaLnBrk="0" hangingPunct="0">
              <a:spcBef>
                <a:spcPct val="50000"/>
              </a:spcBef>
              <a:defRPr/>
            </a:pPr>
            <a:r>
              <a:rPr lang="en-US" sz="2800" b="1" dirty="0">
                <a:solidFill>
                  <a:srgbClr val="FFFF00"/>
                </a:solidFill>
                <a:latin typeface="Times New Roman" pitchFamily="18" charset="0"/>
              </a:rPr>
              <a:t>Size broadening in </a:t>
            </a:r>
            <a:r>
              <a:rPr lang="en-US" sz="2800" b="1" i="1" dirty="0">
                <a:solidFill>
                  <a:srgbClr val="FFFF00"/>
                </a:solidFill>
                <a:latin typeface="Times New Roman" pitchFamily="18" charset="0"/>
                <a:sym typeface="Symbol"/>
              </a:rPr>
              <a:t></a:t>
            </a:r>
            <a:r>
              <a:rPr lang="en-US" sz="2800" b="1" dirty="0">
                <a:solidFill>
                  <a:srgbClr val="FFFF00"/>
                </a:solidFill>
                <a:latin typeface="Times New Roman" pitchFamily="18" charset="0"/>
              </a:rPr>
              <a:t>-Ni(OH)</a:t>
            </a:r>
            <a:r>
              <a:rPr lang="en-US" sz="2800" b="1" baseline="-25000" dirty="0">
                <a:solidFill>
                  <a:srgbClr val="FFFF00"/>
                </a:solidFill>
                <a:latin typeface="Times New Roman" pitchFamily="18" charset="0"/>
              </a:rPr>
              <a:t>2</a:t>
            </a:r>
            <a:endParaRPr lang="en-GB" sz="2800" b="1" baseline="-25000" dirty="0">
              <a:solidFill>
                <a:schemeClr val="bg1"/>
              </a:solidFill>
              <a:latin typeface="+mj-lt"/>
              <a:ea typeface="+mj-ea"/>
              <a:cs typeface="+mj-cs"/>
            </a:endParaRPr>
          </a:p>
        </p:txBody>
      </p:sp>
      <p:sp>
        <p:nvSpPr>
          <p:cNvPr id="62470" name="TextBox 20"/>
          <p:cNvSpPr txBox="1">
            <a:spLocks noChangeArrowheads="1"/>
          </p:cNvSpPr>
          <p:nvPr/>
        </p:nvSpPr>
        <p:spPr bwMode="auto">
          <a:xfrm>
            <a:off x="509804" y="6430237"/>
            <a:ext cx="4572000" cy="369887"/>
          </a:xfrm>
          <a:prstGeom prst="rect">
            <a:avLst/>
          </a:prstGeom>
          <a:solidFill>
            <a:schemeClr val="tx1"/>
          </a:solidFill>
          <a:ln w="9525">
            <a:noFill/>
            <a:miter lim="800000"/>
            <a:headEnd/>
            <a:tailEnd/>
          </a:ln>
        </p:spPr>
        <p:txBody>
          <a:bodyPr wrap="square">
            <a:spAutoFit/>
          </a:bodyPr>
          <a:lstStyle/>
          <a:p>
            <a:r>
              <a:rPr lang="en-GB" b="1" dirty="0">
                <a:solidFill>
                  <a:srgbClr val="FF0000"/>
                </a:solidFill>
              </a:rPr>
              <a:t>Average diam. </a:t>
            </a:r>
            <a:r>
              <a:rPr lang="en-GB" b="1" dirty="0">
                <a:solidFill>
                  <a:srgbClr val="FF0000"/>
                </a:solidFill>
                <a:sym typeface="Symbol" pitchFamily="18" charset="2"/>
              </a:rPr>
              <a:t> </a:t>
            </a:r>
            <a:r>
              <a:rPr lang="en-GB" b="1" dirty="0">
                <a:solidFill>
                  <a:srgbClr val="FF0000"/>
                </a:solidFill>
              </a:rPr>
              <a:t>180 Å, thickness </a:t>
            </a:r>
            <a:r>
              <a:rPr lang="en-GB" b="1" dirty="0">
                <a:solidFill>
                  <a:srgbClr val="FF0000"/>
                </a:solidFill>
                <a:sym typeface="Symbol" pitchFamily="18" charset="2"/>
              </a:rPr>
              <a:t> </a:t>
            </a:r>
            <a:r>
              <a:rPr lang="en-GB" b="1" dirty="0">
                <a:solidFill>
                  <a:srgbClr val="FF0000"/>
                </a:solidFill>
              </a:rPr>
              <a:t>53 Å</a:t>
            </a:r>
          </a:p>
        </p:txBody>
      </p:sp>
      <p:sp>
        <p:nvSpPr>
          <p:cNvPr id="7" name="Date Placeholder 6"/>
          <p:cNvSpPr>
            <a:spLocks noGrp="1"/>
          </p:cNvSpPr>
          <p:nvPr>
            <p:ph type="dt" sz="quarter" idx="10"/>
          </p:nvPr>
        </p:nvSpPr>
        <p:spPr/>
        <p:txBody>
          <a:bodyPr/>
          <a:lstStyle/>
          <a:p>
            <a:pPr>
              <a:defRPr/>
            </a:pPr>
            <a:fld id="{0A753A4D-FC77-46D6-AF24-67A973726EAB}" type="datetime1">
              <a:rPr lang="en-GB"/>
              <a:pPr>
                <a:defRPr/>
              </a:pPr>
              <a:t>01/10/2015</a:t>
            </a:fld>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EEB49213-F47D-4F3C-BE8E-B63F92797C67}" type="slidenum">
              <a:rPr lang="en-US" b="1" smtClean="0">
                <a:solidFill>
                  <a:schemeClr val="bg1"/>
                </a:solidFill>
              </a:rPr>
              <a:pPr algn="l" fontAlgn="base">
                <a:spcBef>
                  <a:spcPct val="0"/>
                </a:spcBef>
                <a:spcAft>
                  <a:spcPct val="0"/>
                </a:spcAft>
                <a:defRPr/>
              </a:pPr>
              <a:t>36</a:t>
            </a:fld>
            <a:endParaRPr lang="en-US" b="1" dirty="0" smtClean="0">
              <a:solidFill>
                <a:schemeClr val="bg1"/>
              </a:solidFill>
            </a:endParaRPr>
          </a:p>
        </p:txBody>
      </p:sp>
      <p:sp>
        <p:nvSpPr>
          <p:cNvPr id="11" name="Text Box 2"/>
          <p:cNvSpPr txBox="1">
            <a:spLocks noChangeArrowheads="1"/>
          </p:cNvSpPr>
          <p:nvPr/>
        </p:nvSpPr>
        <p:spPr bwMode="auto">
          <a:xfrm>
            <a:off x="179388" y="409798"/>
            <a:ext cx="8501062" cy="642938"/>
          </a:xfrm>
          <a:prstGeom prst="rect">
            <a:avLst/>
          </a:prstGeom>
          <a:noFill/>
          <a:ln w="9525">
            <a:noFill/>
            <a:miter lim="800000"/>
            <a:headEnd/>
            <a:tailEnd/>
          </a:ln>
        </p:spPr>
        <p:txBody>
          <a:bodyPr lIns="0" rIns="0" bIns="0" anchor="b"/>
          <a:lstStyle/>
          <a:p>
            <a:pPr eaLnBrk="0" hangingPunct="0">
              <a:spcBef>
                <a:spcPct val="50000"/>
              </a:spcBef>
              <a:defRPr/>
            </a:pPr>
            <a:r>
              <a:rPr lang="en-US" sz="4000" b="1" i="1" dirty="0">
                <a:solidFill>
                  <a:srgbClr val="FFFF00"/>
                </a:solidFill>
                <a:latin typeface="Times New Roman" pitchFamily="18" charset="0"/>
                <a:sym typeface="Symbol"/>
              </a:rPr>
              <a:t></a:t>
            </a:r>
            <a:r>
              <a:rPr lang="en-US" sz="4000" b="1" dirty="0">
                <a:solidFill>
                  <a:srgbClr val="FFFF00"/>
                </a:solidFill>
                <a:latin typeface="Times New Roman" pitchFamily="18" charset="0"/>
              </a:rPr>
              <a:t>-NiOOH in batteries: nanopowders</a:t>
            </a:r>
            <a:endParaRPr lang="en-GB" sz="4000" b="1" baseline="-25000" dirty="0">
              <a:solidFill>
                <a:schemeClr val="bg1"/>
              </a:solidFill>
              <a:latin typeface="+mj-lt"/>
              <a:ea typeface="+mj-ea"/>
              <a:cs typeface="+mj-cs"/>
            </a:endParaRPr>
          </a:p>
        </p:txBody>
      </p:sp>
      <p:pic>
        <p:nvPicPr>
          <p:cNvPr id="30726" name="Picture 7"/>
          <p:cNvPicPr>
            <a:picLocks noChangeAspect="1" noChangeArrowheads="1"/>
          </p:cNvPicPr>
          <p:nvPr/>
        </p:nvPicPr>
        <p:blipFill>
          <a:blip r:embed="rId4"/>
          <a:srcRect/>
          <a:stretch>
            <a:fillRect/>
          </a:stretch>
        </p:blipFill>
        <p:spPr bwMode="auto">
          <a:xfrm>
            <a:off x="53009" y="1185082"/>
            <a:ext cx="9036496" cy="3345339"/>
          </a:xfrm>
          <a:prstGeom prst="rect">
            <a:avLst/>
          </a:prstGeom>
          <a:noFill/>
          <a:ln w="9525">
            <a:noFill/>
            <a:miter lim="800000"/>
            <a:headEnd/>
            <a:tailEnd/>
          </a:ln>
        </p:spPr>
      </p:pic>
      <p:sp>
        <p:nvSpPr>
          <p:cNvPr id="30727" name="Text Box 2"/>
          <p:cNvSpPr txBox="1">
            <a:spLocks noChangeArrowheads="1"/>
          </p:cNvSpPr>
          <p:nvPr/>
        </p:nvSpPr>
        <p:spPr bwMode="auto">
          <a:xfrm>
            <a:off x="323850" y="4652218"/>
            <a:ext cx="8501063" cy="2089150"/>
          </a:xfrm>
          <a:prstGeom prst="rect">
            <a:avLst/>
          </a:prstGeom>
          <a:noFill/>
          <a:ln w="9525">
            <a:noFill/>
            <a:miter lim="800000"/>
            <a:headEnd/>
            <a:tailEnd/>
          </a:ln>
        </p:spPr>
        <p:txBody>
          <a:bodyPr lIns="0" rIns="0" bIns="0" anchor="b"/>
          <a:lstStyle/>
          <a:p>
            <a:pPr eaLnBrk="0" hangingPunct="0">
              <a:spcBef>
                <a:spcPct val="50000"/>
              </a:spcBef>
            </a:pPr>
            <a:r>
              <a:rPr lang="en-US" sz="2400" b="1" dirty="0">
                <a:solidFill>
                  <a:srgbClr val="FFFF00"/>
                </a:solidFill>
                <a:latin typeface="Times New Roman" pitchFamily="18" charset="0"/>
              </a:rPr>
              <a:t>An example of structure determination applying approximate conventional methods:</a:t>
            </a:r>
          </a:p>
          <a:p>
            <a:pPr eaLnBrk="0" hangingPunct="0">
              <a:spcBef>
                <a:spcPct val="50000"/>
              </a:spcBef>
            </a:pPr>
            <a:r>
              <a:rPr lang="en-US" sz="2400" b="1" i="1" dirty="0">
                <a:solidFill>
                  <a:srgbClr val="FFFF00"/>
                </a:solidFill>
                <a:latin typeface="Times New Roman" pitchFamily="18" charset="0"/>
                <a:sym typeface="Symbol" pitchFamily="18" charset="2"/>
              </a:rPr>
              <a:t></a:t>
            </a:r>
            <a:r>
              <a:rPr lang="en-US" sz="2400" b="1" dirty="0">
                <a:solidFill>
                  <a:srgbClr val="FFFF00"/>
                </a:solidFill>
                <a:latin typeface="Times New Roman" pitchFamily="18" charset="0"/>
              </a:rPr>
              <a:t>-Ni(OH)</a:t>
            </a:r>
            <a:r>
              <a:rPr lang="en-US" sz="2400" b="1" baseline="-25000" dirty="0">
                <a:solidFill>
                  <a:srgbClr val="FFFF00"/>
                </a:solidFill>
                <a:latin typeface="Times New Roman" pitchFamily="18" charset="0"/>
              </a:rPr>
              <a:t>2</a:t>
            </a:r>
            <a:r>
              <a:rPr lang="en-US" sz="2400" b="1" dirty="0">
                <a:solidFill>
                  <a:srgbClr val="FFFF00"/>
                </a:solidFill>
                <a:latin typeface="Times New Roman" pitchFamily="18" charset="0"/>
              </a:rPr>
              <a:t>:  a=3.13Å, c=4.61Å,  SPG:</a:t>
            </a:r>
          </a:p>
          <a:p>
            <a:pPr eaLnBrk="0" hangingPunct="0">
              <a:spcBef>
                <a:spcPct val="50000"/>
              </a:spcBef>
            </a:pPr>
            <a:r>
              <a:rPr lang="en-US" sz="2400" b="1" dirty="0">
                <a:solidFill>
                  <a:srgbClr val="FFFF00"/>
                </a:solidFill>
                <a:latin typeface="Times New Roman" pitchFamily="18" charset="0"/>
              </a:rPr>
              <a:t> After oxidation of </a:t>
            </a:r>
            <a:r>
              <a:rPr lang="en-US" sz="2400" b="1" i="1" dirty="0">
                <a:solidFill>
                  <a:srgbClr val="FFFF00"/>
                </a:solidFill>
                <a:latin typeface="Times New Roman" pitchFamily="18" charset="0"/>
                <a:sym typeface="Symbol" pitchFamily="18" charset="2"/>
              </a:rPr>
              <a:t></a:t>
            </a:r>
            <a:r>
              <a:rPr lang="en-US" sz="2400" b="1" dirty="0">
                <a:solidFill>
                  <a:srgbClr val="FFFF00"/>
                </a:solidFill>
                <a:latin typeface="Times New Roman" pitchFamily="18" charset="0"/>
              </a:rPr>
              <a:t>-Ni(OH)</a:t>
            </a:r>
            <a:r>
              <a:rPr lang="en-US" sz="2400" b="1" baseline="-25000" dirty="0">
                <a:solidFill>
                  <a:srgbClr val="FFFF00"/>
                </a:solidFill>
                <a:latin typeface="Times New Roman" pitchFamily="18" charset="0"/>
              </a:rPr>
              <a:t>2</a:t>
            </a:r>
            <a:r>
              <a:rPr lang="en-US" sz="2400" b="1" dirty="0">
                <a:solidFill>
                  <a:srgbClr val="FFFF00"/>
                </a:solidFill>
                <a:latin typeface="Times New Roman" pitchFamily="18" charset="0"/>
              </a:rPr>
              <a:t> to </a:t>
            </a:r>
            <a:r>
              <a:rPr lang="en-US" sz="2400" b="1" i="1" dirty="0">
                <a:solidFill>
                  <a:srgbClr val="FFFF00"/>
                </a:solidFill>
                <a:latin typeface="Times New Roman" pitchFamily="18" charset="0"/>
                <a:sym typeface="Symbol" pitchFamily="18" charset="2"/>
              </a:rPr>
              <a:t></a:t>
            </a:r>
            <a:r>
              <a:rPr lang="en-US" sz="2400" b="1" dirty="0">
                <a:solidFill>
                  <a:srgbClr val="FFFF00"/>
                </a:solidFill>
                <a:latin typeface="Times New Roman" pitchFamily="18" charset="0"/>
              </a:rPr>
              <a:t>-NiOOH, the original   crystallites break into nano-domains</a:t>
            </a:r>
          </a:p>
        </p:txBody>
      </p:sp>
      <p:graphicFrame>
        <p:nvGraphicFramePr>
          <p:cNvPr id="30722" name="Object 8"/>
          <p:cNvGraphicFramePr>
            <a:graphicFrameLocks noChangeAspect="1"/>
          </p:cNvGraphicFramePr>
          <p:nvPr>
            <p:extLst>
              <p:ext uri="{D42A27DB-BD31-4B8C-83A1-F6EECF244321}">
                <p14:modId xmlns:p14="http://schemas.microsoft.com/office/powerpoint/2010/main" val="1961571735"/>
              </p:ext>
            </p:extLst>
          </p:nvPr>
        </p:nvGraphicFramePr>
        <p:xfrm>
          <a:off x="5220072" y="5345080"/>
          <a:ext cx="1223962" cy="493712"/>
        </p:xfrm>
        <a:graphic>
          <a:graphicData uri="http://schemas.openxmlformats.org/presentationml/2006/ole">
            <mc:AlternateContent xmlns:mc="http://schemas.openxmlformats.org/markup-compatibility/2006">
              <mc:Choice xmlns:v="urn:schemas-microsoft-com:vml" Requires="v">
                <p:oleObj spid="_x0000_s30809" name="Equation" r:id="rId5" imgW="393480" imgH="215640" progId="Equation.DSMT4">
                  <p:embed/>
                </p:oleObj>
              </mc:Choice>
              <mc:Fallback>
                <p:oleObj name="Equation" r:id="rId5" imgW="393480" imgH="215640" progId="Equation.DSMT4">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20072" y="5345080"/>
                        <a:ext cx="1223962" cy="4937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Date Placeholder 7"/>
          <p:cNvSpPr>
            <a:spLocks noGrp="1"/>
          </p:cNvSpPr>
          <p:nvPr>
            <p:ph type="dt" sz="quarter" idx="10"/>
          </p:nvPr>
        </p:nvSpPr>
        <p:spPr/>
        <p:txBody>
          <a:bodyPr/>
          <a:lstStyle/>
          <a:p>
            <a:pPr>
              <a:defRPr/>
            </a:pPr>
            <a:fld id="{C0F3EC25-C47D-40E3-BDA7-AE46F108742B}" type="datetime1">
              <a:rPr lang="en-GB"/>
              <a:pPr>
                <a:defRPr/>
              </a:pPr>
              <a:t>01/10/2015</a:t>
            </a:fld>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A6BDF2F7-6E94-4AB9-8C81-568F29025B3E}" type="slidenum">
              <a:rPr lang="en-US" b="1" smtClean="0">
                <a:solidFill>
                  <a:schemeClr val="bg1"/>
                </a:solidFill>
              </a:rPr>
              <a:pPr algn="l" fontAlgn="base">
                <a:spcBef>
                  <a:spcPct val="0"/>
                </a:spcBef>
                <a:spcAft>
                  <a:spcPct val="0"/>
                </a:spcAft>
                <a:defRPr/>
              </a:pPr>
              <a:t>37</a:t>
            </a:fld>
            <a:endParaRPr lang="en-US" b="1" dirty="0" smtClean="0">
              <a:solidFill>
                <a:schemeClr val="bg1"/>
              </a:solidFill>
            </a:endParaRPr>
          </a:p>
        </p:txBody>
      </p:sp>
      <p:sp>
        <p:nvSpPr>
          <p:cNvPr id="11" name="Text Box 2"/>
          <p:cNvSpPr txBox="1">
            <a:spLocks noChangeArrowheads="1"/>
          </p:cNvSpPr>
          <p:nvPr/>
        </p:nvSpPr>
        <p:spPr bwMode="auto">
          <a:xfrm>
            <a:off x="179388" y="409798"/>
            <a:ext cx="8501062" cy="642938"/>
          </a:xfrm>
          <a:prstGeom prst="rect">
            <a:avLst/>
          </a:prstGeom>
          <a:noFill/>
          <a:ln w="9525">
            <a:noFill/>
            <a:miter lim="800000"/>
            <a:headEnd/>
            <a:tailEnd/>
          </a:ln>
        </p:spPr>
        <p:txBody>
          <a:bodyPr lIns="0" rIns="0" bIns="0" anchor="b"/>
          <a:lstStyle/>
          <a:p>
            <a:pPr eaLnBrk="0" hangingPunct="0">
              <a:spcBef>
                <a:spcPct val="50000"/>
              </a:spcBef>
              <a:defRPr/>
            </a:pPr>
            <a:r>
              <a:rPr lang="en-US" sz="4000" b="1" i="1" dirty="0">
                <a:solidFill>
                  <a:srgbClr val="FFFF00"/>
                </a:solidFill>
                <a:latin typeface="Times New Roman" pitchFamily="18" charset="0"/>
                <a:sym typeface="Symbol"/>
              </a:rPr>
              <a:t></a:t>
            </a:r>
            <a:r>
              <a:rPr lang="en-US" sz="4000" b="1" dirty="0">
                <a:solidFill>
                  <a:srgbClr val="FFFF00"/>
                </a:solidFill>
                <a:latin typeface="Times New Roman" pitchFamily="18" charset="0"/>
              </a:rPr>
              <a:t>-NiOOH in batteries: nanopowders</a:t>
            </a:r>
            <a:endParaRPr lang="en-GB" sz="4000" b="1" baseline="-25000" dirty="0">
              <a:solidFill>
                <a:schemeClr val="bg1"/>
              </a:solidFill>
              <a:latin typeface="+mj-lt"/>
              <a:ea typeface="+mj-ea"/>
              <a:cs typeface="+mj-cs"/>
            </a:endParaRPr>
          </a:p>
        </p:txBody>
      </p:sp>
      <p:sp>
        <p:nvSpPr>
          <p:cNvPr id="22" name="Text Box 2"/>
          <p:cNvSpPr txBox="1">
            <a:spLocks noChangeArrowheads="1"/>
          </p:cNvSpPr>
          <p:nvPr/>
        </p:nvSpPr>
        <p:spPr bwMode="auto">
          <a:xfrm>
            <a:off x="395288" y="4868863"/>
            <a:ext cx="8501062" cy="1296987"/>
          </a:xfrm>
          <a:prstGeom prst="rect">
            <a:avLst/>
          </a:prstGeom>
          <a:noFill/>
          <a:ln w="9525">
            <a:noFill/>
            <a:miter lim="800000"/>
            <a:headEnd/>
            <a:tailEnd/>
          </a:ln>
        </p:spPr>
        <p:txBody>
          <a:bodyPr lIns="0" rIns="0" bIns="0" anchor="b"/>
          <a:lstStyle/>
          <a:p>
            <a:pPr eaLnBrk="0" hangingPunct="0">
              <a:spcBef>
                <a:spcPct val="50000"/>
              </a:spcBef>
              <a:defRPr/>
            </a:pPr>
            <a:r>
              <a:rPr lang="en-US" sz="2800" b="1" dirty="0">
                <a:solidFill>
                  <a:srgbClr val="FFFF00"/>
                </a:solidFill>
                <a:latin typeface="Times New Roman" pitchFamily="18" charset="0"/>
              </a:rPr>
              <a:t>The </a:t>
            </a:r>
            <a:r>
              <a:rPr lang="en-US" sz="2800" b="1" dirty="0" err="1">
                <a:solidFill>
                  <a:srgbClr val="FFFF00"/>
                </a:solidFill>
                <a:latin typeface="Times New Roman" pitchFamily="18" charset="0"/>
              </a:rPr>
              <a:t>nano</a:t>
            </a:r>
            <a:r>
              <a:rPr lang="en-US" sz="2800" b="1" dirty="0">
                <a:solidFill>
                  <a:srgbClr val="FFFF00"/>
                </a:solidFill>
                <a:latin typeface="Times New Roman" pitchFamily="18" charset="0"/>
              </a:rPr>
              <a:t>-domain structure of particles, as well as micro-strains and the doubling of periodicity along the stacking direction is seen clearly in the central image</a:t>
            </a:r>
            <a:endParaRPr lang="en-GB" sz="2800" b="1" baseline="-25000" dirty="0">
              <a:solidFill>
                <a:schemeClr val="bg1"/>
              </a:solidFill>
              <a:latin typeface="+mj-lt"/>
              <a:ea typeface="+mj-ea"/>
              <a:cs typeface="+mj-cs"/>
            </a:endParaRPr>
          </a:p>
        </p:txBody>
      </p:sp>
      <p:pic>
        <p:nvPicPr>
          <p:cNvPr id="63494" name="Picture 2"/>
          <p:cNvPicPr>
            <a:picLocks noChangeAspect="1" noChangeArrowheads="1"/>
          </p:cNvPicPr>
          <p:nvPr/>
        </p:nvPicPr>
        <p:blipFill>
          <a:blip r:embed="rId3"/>
          <a:srcRect/>
          <a:stretch>
            <a:fillRect/>
          </a:stretch>
        </p:blipFill>
        <p:spPr bwMode="auto">
          <a:xfrm>
            <a:off x="755650" y="1213718"/>
            <a:ext cx="7416800" cy="3727450"/>
          </a:xfrm>
          <a:prstGeom prst="rect">
            <a:avLst/>
          </a:prstGeom>
          <a:noFill/>
          <a:ln w="9525">
            <a:noFill/>
            <a:miter lim="800000"/>
            <a:headEnd/>
            <a:tailEnd/>
          </a:ln>
        </p:spPr>
      </p:pic>
      <p:sp>
        <p:nvSpPr>
          <p:cNvPr id="7" name="Date Placeholder 6"/>
          <p:cNvSpPr>
            <a:spLocks noGrp="1"/>
          </p:cNvSpPr>
          <p:nvPr>
            <p:ph type="dt" sz="quarter" idx="10"/>
          </p:nvPr>
        </p:nvSpPr>
        <p:spPr/>
        <p:txBody>
          <a:bodyPr/>
          <a:lstStyle/>
          <a:p>
            <a:pPr>
              <a:defRPr/>
            </a:pPr>
            <a:fld id="{97526E58-B444-4B26-87A4-1508958557C4}" type="datetime1">
              <a:rPr lang="en-GB"/>
              <a:pPr>
                <a:defRPr/>
              </a:pPr>
              <a:t>01/10/2015</a:t>
            </a:fld>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78D0AEC1-EC29-46B7-9FDB-DA6094EB1CC0}" type="slidenum">
              <a:rPr lang="en-US" b="1" smtClean="0">
                <a:solidFill>
                  <a:schemeClr val="bg1"/>
                </a:solidFill>
              </a:rPr>
              <a:pPr algn="l" fontAlgn="base">
                <a:spcBef>
                  <a:spcPct val="0"/>
                </a:spcBef>
                <a:spcAft>
                  <a:spcPct val="0"/>
                </a:spcAft>
                <a:defRPr/>
              </a:pPr>
              <a:t>38</a:t>
            </a:fld>
            <a:endParaRPr lang="en-US" b="1" dirty="0" smtClean="0">
              <a:solidFill>
                <a:schemeClr val="bg1"/>
              </a:solidFill>
            </a:endParaRPr>
          </a:p>
        </p:txBody>
      </p:sp>
      <p:sp>
        <p:nvSpPr>
          <p:cNvPr id="11" name="Text Box 2"/>
          <p:cNvSpPr txBox="1">
            <a:spLocks noChangeArrowheads="1"/>
          </p:cNvSpPr>
          <p:nvPr/>
        </p:nvSpPr>
        <p:spPr bwMode="auto">
          <a:xfrm>
            <a:off x="179388" y="409798"/>
            <a:ext cx="8501062" cy="642938"/>
          </a:xfrm>
          <a:prstGeom prst="rect">
            <a:avLst/>
          </a:prstGeom>
          <a:noFill/>
          <a:ln w="9525">
            <a:noFill/>
            <a:miter lim="800000"/>
            <a:headEnd/>
            <a:tailEnd/>
          </a:ln>
        </p:spPr>
        <p:txBody>
          <a:bodyPr lIns="0" rIns="0" bIns="0" anchor="b"/>
          <a:lstStyle/>
          <a:p>
            <a:pPr eaLnBrk="0" hangingPunct="0">
              <a:spcBef>
                <a:spcPct val="50000"/>
              </a:spcBef>
              <a:defRPr/>
            </a:pPr>
            <a:r>
              <a:rPr lang="en-US" sz="4000" b="1" i="1" dirty="0">
                <a:solidFill>
                  <a:srgbClr val="FFFF00"/>
                </a:solidFill>
                <a:latin typeface="Times New Roman" pitchFamily="18" charset="0"/>
                <a:sym typeface="Symbol"/>
              </a:rPr>
              <a:t></a:t>
            </a:r>
            <a:r>
              <a:rPr lang="en-US" sz="4000" b="1" dirty="0">
                <a:solidFill>
                  <a:srgbClr val="FFFF00"/>
                </a:solidFill>
                <a:latin typeface="Times New Roman" pitchFamily="18" charset="0"/>
              </a:rPr>
              <a:t>-NiOOH in batteries: nanopowders</a:t>
            </a:r>
            <a:endParaRPr lang="en-GB" sz="4000" b="1" baseline="-25000" dirty="0">
              <a:solidFill>
                <a:schemeClr val="bg1"/>
              </a:solidFill>
              <a:latin typeface="+mj-lt"/>
              <a:ea typeface="+mj-ea"/>
              <a:cs typeface="+mj-cs"/>
            </a:endParaRPr>
          </a:p>
        </p:txBody>
      </p:sp>
      <p:sp>
        <p:nvSpPr>
          <p:cNvPr id="22" name="Text Box 2"/>
          <p:cNvSpPr txBox="1">
            <a:spLocks noChangeArrowheads="1"/>
          </p:cNvSpPr>
          <p:nvPr/>
        </p:nvSpPr>
        <p:spPr bwMode="auto">
          <a:xfrm>
            <a:off x="179512" y="4438476"/>
            <a:ext cx="5400675" cy="2374900"/>
          </a:xfrm>
          <a:prstGeom prst="rect">
            <a:avLst/>
          </a:prstGeom>
          <a:noFill/>
          <a:ln w="9525">
            <a:noFill/>
            <a:miter lim="800000"/>
            <a:headEnd/>
            <a:tailEnd/>
          </a:ln>
        </p:spPr>
        <p:txBody>
          <a:bodyPr lIns="0" rIns="0" bIns="0" anchor="b"/>
          <a:lstStyle/>
          <a:p>
            <a:pPr eaLnBrk="0" hangingPunct="0">
              <a:spcBef>
                <a:spcPct val="50000"/>
              </a:spcBef>
              <a:defRPr/>
            </a:pPr>
            <a:r>
              <a:rPr lang="en-US" sz="2000" b="1" dirty="0">
                <a:solidFill>
                  <a:srgbClr val="FFFF00"/>
                </a:solidFill>
                <a:latin typeface="Times New Roman" pitchFamily="18" charset="0"/>
              </a:rPr>
              <a:t>Joint refinements considering ABCA staking models and common micro-structural parameters: ellipsoidal average crystallites + anisotropic strains (spherical harmonics) </a:t>
            </a:r>
          </a:p>
          <a:p>
            <a:pPr eaLnBrk="0" hangingPunct="0">
              <a:spcBef>
                <a:spcPct val="50000"/>
              </a:spcBef>
              <a:defRPr/>
            </a:pPr>
            <a:r>
              <a:rPr lang="en-US" sz="2000" b="1" dirty="0">
                <a:solidFill>
                  <a:srgbClr val="FFFF00"/>
                </a:solidFill>
                <a:latin typeface="Times New Roman" pitchFamily="18" charset="0"/>
              </a:rPr>
              <a:t>a=4.883(5)Å, b=2.920(8)Å, c=9.24(1) Å, </a:t>
            </a:r>
            <a:r>
              <a:rPr lang="en-US" sz="2000" b="1" dirty="0">
                <a:solidFill>
                  <a:srgbClr val="FFFF00"/>
                </a:solidFill>
                <a:latin typeface="Times New Roman" pitchFamily="18" charset="0"/>
                <a:sym typeface="Symbol"/>
              </a:rPr>
              <a:t>=88.8(1)°,    SPG: </a:t>
            </a:r>
            <a:r>
              <a:rPr lang="en-US" sz="2000" b="1" i="1" dirty="0">
                <a:solidFill>
                  <a:srgbClr val="FFFF00"/>
                </a:solidFill>
                <a:latin typeface="Times New Roman" pitchFamily="18" charset="0"/>
                <a:sym typeface="Symbol"/>
              </a:rPr>
              <a:t>C2/m</a:t>
            </a:r>
            <a:endParaRPr lang="en-US" sz="2000" b="1" i="1" dirty="0">
              <a:solidFill>
                <a:srgbClr val="FFFF00"/>
              </a:solidFill>
              <a:latin typeface="Times New Roman" pitchFamily="18" charset="0"/>
            </a:endParaRPr>
          </a:p>
          <a:p>
            <a:pPr eaLnBrk="0" hangingPunct="0">
              <a:spcBef>
                <a:spcPct val="50000"/>
              </a:spcBef>
              <a:defRPr/>
            </a:pPr>
            <a:endParaRPr lang="en-GB" sz="2000" b="1" baseline="-25000" dirty="0">
              <a:solidFill>
                <a:schemeClr val="bg1"/>
              </a:solidFill>
              <a:latin typeface="+mj-lt"/>
              <a:ea typeface="+mj-ea"/>
              <a:cs typeface="+mj-cs"/>
            </a:endParaRPr>
          </a:p>
        </p:txBody>
      </p:sp>
      <p:pic>
        <p:nvPicPr>
          <p:cNvPr id="64518" name="Picture 2"/>
          <p:cNvPicPr>
            <a:picLocks noChangeAspect="1" noChangeArrowheads="1"/>
          </p:cNvPicPr>
          <p:nvPr/>
        </p:nvPicPr>
        <p:blipFill>
          <a:blip r:embed="rId3"/>
          <a:srcRect/>
          <a:stretch>
            <a:fillRect/>
          </a:stretch>
        </p:blipFill>
        <p:spPr bwMode="auto">
          <a:xfrm>
            <a:off x="323850" y="1125587"/>
            <a:ext cx="4121150" cy="3306763"/>
          </a:xfrm>
          <a:prstGeom prst="rect">
            <a:avLst/>
          </a:prstGeom>
          <a:noFill/>
          <a:ln w="9525">
            <a:noFill/>
            <a:miter lim="800000"/>
            <a:headEnd/>
            <a:tailEnd/>
          </a:ln>
        </p:spPr>
      </p:pic>
      <p:pic>
        <p:nvPicPr>
          <p:cNvPr id="64519" name="Picture 3"/>
          <p:cNvPicPr>
            <a:picLocks noChangeAspect="1" noChangeArrowheads="1"/>
          </p:cNvPicPr>
          <p:nvPr/>
        </p:nvPicPr>
        <p:blipFill>
          <a:blip r:embed="rId4"/>
          <a:srcRect/>
          <a:stretch>
            <a:fillRect/>
          </a:stretch>
        </p:blipFill>
        <p:spPr bwMode="auto">
          <a:xfrm>
            <a:off x="4572000" y="1125587"/>
            <a:ext cx="4090988" cy="3311525"/>
          </a:xfrm>
          <a:prstGeom prst="rect">
            <a:avLst/>
          </a:prstGeom>
          <a:noFill/>
          <a:ln w="9525">
            <a:noFill/>
            <a:miter lim="800000"/>
            <a:headEnd/>
            <a:tailEnd/>
          </a:ln>
        </p:spPr>
      </p:pic>
      <p:pic>
        <p:nvPicPr>
          <p:cNvPr id="64520" name="Picture 3"/>
          <p:cNvPicPr>
            <a:picLocks noChangeAspect="1" noChangeArrowheads="1"/>
          </p:cNvPicPr>
          <p:nvPr/>
        </p:nvPicPr>
        <p:blipFill>
          <a:blip r:embed="rId5"/>
          <a:srcRect/>
          <a:stretch>
            <a:fillRect/>
          </a:stretch>
        </p:blipFill>
        <p:spPr bwMode="auto">
          <a:xfrm>
            <a:off x="5795963" y="4501976"/>
            <a:ext cx="2952750" cy="2311400"/>
          </a:xfrm>
          <a:prstGeom prst="rect">
            <a:avLst/>
          </a:prstGeom>
          <a:noFill/>
          <a:ln w="9525">
            <a:noFill/>
            <a:miter lim="800000"/>
            <a:headEnd/>
            <a:tailEnd/>
          </a:ln>
        </p:spPr>
      </p:pic>
      <p:sp>
        <p:nvSpPr>
          <p:cNvPr id="64521" name="TextBox 9"/>
          <p:cNvSpPr txBox="1">
            <a:spLocks noChangeArrowheads="1"/>
          </p:cNvSpPr>
          <p:nvPr/>
        </p:nvSpPr>
        <p:spPr bwMode="auto">
          <a:xfrm>
            <a:off x="5508625" y="1412776"/>
            <a:ext cx="1701800" cy="522288"/>
          </a:xfrm>
          <a:prstGeom prst="rect">
            <a:avLst/>
          </a:prstGeom>
          <a:noFill/>
          <a:ln w="9525">
            <a:noFill/>
            <a:miter lim="800000"/>
            <a:headEnd/>
            <a:tailEnd/>
          </a:ln>
        </p:spPr>
        <p:txBody>
          <a:bodyPr wrap="none">
            <a:spAutoFit/>
          </a:bodyPr>
          <a:lstStyle/>
          <a:p>
            <a:r>
              <a:rPr lang="en-GB" sz="2800" b="1" dirty="0">
                <a:solidFill>
                  <a:srgbClr val="FF0000"/>
                </a:solidFill>
              </a:rPr>
              <a:t>3T2, LLB</a:t>
            </a:r>
          </a:p>
        </p:txBody>
      </p:sp>
      <p:sp>
        <p:nvSpPr>
          <p:cNvPr id="10" name="Date Placeholder 9"/>
          <p:cNvSpPr>
            <a:spLocks noGrp="1"/>
          </p:cNvSpPr>
          <p:nvPr>
            <p:ph type="dt" sz="quarter" idx="10"/>
          </p:nvPr>
        </p:nvSpPr>
        <p:spPr/>
        <p:txBody>
          <a:bodyPr/>
          <a:lstStyle/>
          <a:p>
            <a:pPr>
              <a:defRPr/>
            </a:pPr>
            <a:fld id="{F415B0BD-4FF6-4094-9F29-783C2F887B4B}" type="datetime1">
              <a:rPr lang="en-GB"/>
              <a:pPr>
                <a:defRPr/>
              </a:pPr>
              <a:t>01/10/2015</a:t>
            </a:fld>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79EE1BD3-0AC1-42A4-A67C-EB173BB471C4}" type="slidenum">
              <a:rPr lang="en-US" b="1" smtClean="0">
                <a:solidFill>
                  <a:schemeClr val="bg1"/>
                </a:solidFill>
              </a:rPr>
              <a:pPr algn="l" fontAlgn="base">
                <a:spcBef>
                  <a:spcPct val="0"/>
                </a:spcBef>
                <a:spcAft>
                  <a:spcPct val="0"/>
                </a:spcAft>
                <a:defRPr/>
              </a:pPr>
              <a:t>39</a:t>
            </a:fld>
            <a:endParaRPr lang="en-US" b="1" dirty="0" smtClean="0">
              <a:solidFill>
                <a:schemeClr val="bg1"/>
              </a:solidFill>
            </a:endParaRPr>
          </a:p>
        </p:txBody>
      </p:sp>
      <p:sp>
        <p:nvSpPr>
          <p:cNvPr id="11" name="Text Box 2"/>
          <p:cNvSpPr txBox="1">
            <a:spLocks noChangeArrowheads="1"/>
          </p:cNvSpPr>
          <p:nvPr/>
        </p:nvSpPr>
        <p:spPr bwMode="auto">
          <a:xfrm>
            <a:off x="179388" y="409798"/>
            <a:ext cx="8501062" cy="642938"/>
          </a:xfrm>
          <a:prstGeom prst="rect">
            <a:avLst/>
          </a:prstGeom>
          <a:noFill/>
          <a:ln w="9525">
            <a:noFill/>
            <a:miter lim="800000"/>
            <a:headEnd/>
            <a:tailEnd/>
          </a:ln>
        </p:spPr>
        <p:txBody>
          <a:bodyPr lIns="0" rIns="0" bIns="0" anchor="b"/>
          <a:lstStyle/>
          <a:p>
            <a:pPr eaLnBrk="0" hangingPunct="0">
              <a:spcBef>
                <a:spcPct val="50000"/>
              </a:spcBef>
              <a:defRPr/>
            </a:pPr>
            <a:r>
              <a:rPr lang="en-US" sz="4000" b="1" i="1" dirty="0">
                <a:solidFill>
                  <a:srgbClr val="FFFF00"/>
                </a:solidFill>
                <a:latin typeface="Times New Roman" pitchFamily="18" charset="0"/>
                <a:sym typeface="Symbol"/>
              </a:rPr>
              <a:t></a:t>
            </a:r>
            <a:r>
              <a:rPr lang="en-US" sz="4000" b="1" dirty="0">
                <a:solidFill>
                  <a:srgbClr val="FFFF00"/>
                </a:solidFill>
                <a:latin typeface="Times New Roman" pitchFamily="18" charset="0"/>
              </a:rPr>
              <a:t>-NiOOH in batteries: nanopowders</a:t>
            </a:r>
            <a:endParaRPr lang="en-GB" sz="4000" b="1" baseline="-25000" dirty="0">
              <a:solidFill>
                <a:schemeClr val="bg1"/>
              </a:solidFill>
              <a:latin typeface="+mj-lt"/>
              <a:ea typeface="+mj-ea"/>
              <a:cs typeface="+mj-cs"/>
            </a:endParaRPr>
          </a:p>
        </p:txBody>
      </p:sp>
      <p:sp>
        <p:nvSpPr>
          <p:cNvPr id="22" name="Text Box 2"/>
          <p:cNvSpPr txBox="1">
            <a:spLocks noChangeArrowheads="1"/>
          </p:cNvSpPr>
          <p:nvPr/>
        </p:nvSpPr>
        <p:spPr bwMode="auto">
          <a:xfrm>
            <a:off x="5435600" y="4931940"/>
            <a:ext cx="2376488" cy="717550"/>
          </a:xfrm>
          <a:prstGeom prst="rect">
            <a:avLst/>
          </a:prstGeom>
          <a:noFill/>
          <a:ln w="9525">
            <a:noFill/>
            <a:miter lim="800000"/>
            <a:headEnd/>
            <a:tailEnd/>
          </a:ln>
        </p:spPr>
        <p:txBody>
          <a:bodyPr lIns="0" rIns="0" bIns="0" anchor="b"/>
          <a:lstStyle/>
          <a:p>
            <a:pPr eaLnBrk="0" hangingPunct="0">
              <a:spcBef>
                <a:spcPct val="50000"/>
              </a:spcBef>
              <a:defRPr/>
            </a:pPr>
            <a:r>
              <a:rPr lang="en-US" sz="2000" b="1" dirty="0">
                <a:solidFill>
                  <a:srgbClr val="FFFF00"/>
                </a:solidFill>
                <a:latin typeface="Times New Roman" pitchFamily="18" charset="0"/>
              </a:rPr>
              <a:t>Anisotropic strain</a:t>
            </a:r>
          </a:p>
          <a:p>
            <a:pPr eaLnBrk="0" hangingPunct="0">
              <a:spcBef>
                <a:spcPct val="50000"/>
              </a:spcBef>
              <a:defRPr/>
            </a:pPr>
            <a:endParaRPr lang="en-GB" sz="2000" b="1" baseline="-25000" dirty="0">
              <a:solidFill>
                <a:schemeClr val="bg1"/>
              </a:solidFill>
              <a:latin typeface="+mj-lt"/>
              <a:ea typeface="+mj-ea"/>
              <a:cs typeface="+mj-cs"/>
            </a:endParaRPr>
          </a:p>
        </p:txBody>
      </p:sp>
      <p:sp>
        <p:nvSpPr>
          <p:cNvPr id="10" name="Date Placeholder 9"/>
          <p:cNvSpPr>
            <a:spLocks noGrp="1"/>
          </p:cNvSpPr>
          <p:nvPr>
            <p:ph type="dt" sz="quarter" idx="10"/>
          </p:nvPr>
        </p:nvSpPr>
        <p:spPr/>
        <p:txBody>
          <a:bodyPr/>
          <a:lstStyle/>
          <a:p>
            <a:pPr>
              <a:defRPr/>
            </a:pPr>
            <a:fld id="{F415B0BD-4FF6-4094-9F29-783C2F887B4B}" type="datetime1">
              <a:rPr lang="en-GB"/>
              <a:pPr>
                <a:defRPr/>
              </a:pPr>
              <a:t>01/10/2015</a:t>
            </a:fld>
            <a:endParaRPr lang="en-US" dirty="0"/>
          </a:p>
        </p:txBody>
      </p:sp>
      <p:pic>
        <p:nvPicPr>
          <p:cNvPr id="65543" name="Picture 2"/>
          <p:cNvPicPr>
            <a:picLocks noChangeAspect="1" noChangeArrowheads="1"/>
          </p:cNvPicPr>
          <p:nvPr/>
        </p:nvPicPr>
        <p:blipFill>
          <a:blip r:embed="rId3"/>
          <a:srcRect/>
          <a:stretch>
            <a:fillRect/>
          </a:stretch>
        </p:blipFill>
        <p:spPr bwMode="auto">
          <a:xfrm>
            <a:off x="468313" y="1402928"/>
            <a:ext cx="1993900" cy="1998662"/>
          </a:xfrm>
          <a:prstGeom prst="rect">
            <a:avLst/>
          </a:prstGeom>
          <a:noFill/>
          <a:ln w="9525">
            <a:noFill/>
            <a:miter lim="800000"/>
            <a:headEnd/>
            <a:tailEnd/>
          </a:ln>
        </p:spPr>
      </p:pic>
      <p:pic>
        <p:nvPicPr>
          <p:cNvPr id="65544" name="Picture 3"/>
          <p:cNvPicPr>
            <a:picLocks noChangeAspect="1" noChangeArrowheads="1"/>
          </p:cNvPicPr>
          <p:nvPr/>
        </p:nvPicPr>
        <p:blipFill>
          <a:blip r:embed="rId4"/>
          <a:srcRect/>
          <a:stretch>
            <a:fillRect/>
          </a:stretch>
        </p:blipFill>
        <p:spPr bwMode="auto">
          <a:xfrm>
            <a:off x="2601913" y="1433090"/>
            <a:ext cx="1930400" cy="1944688"/>
          </a:xfrm>
          <a:prstGeom prst="rect">
            <a:avLst/>
          </a:prstGeom>
          <a:noFill/>
          <a:ln w="9525">
            <a:noFill/>
            <a:miter lim="800000"/>
            <a:headEnd/>
            <a:tailEnd/>
          </a:ln>
        </p:spPr>
      </p:pic>
      <p:sp>
        <p:nvSpPr>
          <p:cNvPr id="65545" name="TextBox 12"/>
          <p:cNvSpPr txBox="1">
            <a:spLocks noChangeArrowheads="1"/>
          </p:cNvSpPr>
          <p:nvPr/>
        </p:nvSpPr>
        <p:spPr bwMode="auto">
          <a:xfrm>
            <a:off x="1979613" y="2987253"/>
            <a:ext cx="312737" cy="369887"/>
          </a:xfrm>
          <a:prstGeom prst="rect">
            <a:avLst/>
          </a:prstGeom>
          <a:noFill/>
          <a:ln w="9525">
            <a:noFill/>
            <a:miter lim="800000"/>
            <a:headEnd/>
            <a:tailEnd/>
          </a:ln>
        </p:spPr>
        <p:txBody>
          <a:bodyPr wrap="none">
            <a:spAutoFit/>
          </a:bodyPr>
          <a:lstStyle/>
          <a:p>
            <a:r>
              <a:rPr lang="en-GB" b="1">
                <a:solidFill>
                  <a:schemeClr val="bg1"/>
                </a:solidFill>
              </a:rPr>
              <a:t>a</a:t>
            </a:r>
          </a:p>
        </p:txBody>
      </p:sp>
      <p:sp>
        <p:nvSpPr>
          <p:cNvPr id="65546" name="TextBox 13"/>
          <p:cNvSpPr txBox="1">
            <a:spLocks noChangeArrowheads="1"/>
          </p:cNvSpPr>
          <p:nvPr/>
        </p:nvSpPr>
        <p:spPr bwMode="auto">
          <a:xfrm>
            <a:off x="3492500" y="3058690"/>
            <a:ext cx="325438" cy="369888"/>
          </a:xfrm>
          <a:prstGeom prst="rect">
            <a:avLst/>
          </a:prstGeom>
          <a:noFill/>
          <a:ln w="9525">
            <a:noFill/>
            <a:miter lim="800000"/>
            <a:headEnd/>
            <a:tailEnd/>
          </a:ln>
        </p:spPr>
        <p:txBody>
          <a:bodyPr wrap="none">
            <a:spAutoFit/>
          </a:bodyPr>
          <a:lstStyle/>
          <a:p>
            <a:r>
              <a:rPr lang="en-GB" b="1">
                <a:solidFill>
                  <a:schemeClr val="bg1"/>
                </a:solidFill>
              </a:rPr>
              <a:t>b</a:t>
            </a:r>
          </a:p>
        </p:txBody>
      </p:sp>
      <p:cxnSp>
        <p:nvCxnSpPr>
          <p:cNvPr id="16" name="Straight Arrow Connector 15"/>
          <p:cNvCxnSpPr/>
          <p:nvPr/>
        </p:nvCxnSpPr>
        <p:spPr>
          <a:xfrm rot="5400000">
            <a:off x="-35718" y="2411784"/>
            <a:ext cx="1871662" cy="0"/>
          </a:xfrm>
          <a:prstGeom prst="straightConnector1">
            <a:avLst/>
          </a:prstGeom>
          <a:ln w="12700">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5548" name="TextBox 17"/>
          <p:cNvSpPr txBox="1">
            <a:spLocks noChangeArrowheads="1"/>
          </p:cNvSpPr>
          <p:nvPr/>
        </p:nvSpPr>
        <p:spPr bwMode="auto">
          <a:xfrm>
            <a:off x="2627313" y="1547390"/>
            <a:ext cx="312737" cy="369888"/>
          </a:xfrm>
          <a:prstGeom prst="rect">
            <a:avLst/>
          </a:prstGeom>
          <a:noFill/>
          <a:ln w="9525">
            <a:noFill/>
            <a:miter lim="800000"/>
            <a:headEnd/>
            <a:tailEnd/>
          </a:ln>
        </p:spPr>
        <p:txBody>
          <a:bodyPr wrap="none">
            <a:spAutoFit/>
          </a:bodyPr>
          <a:lstStyle/>
          <a:p>
            <a:r>
              <a:rPr lang="en-GB" b="1">
                <a:solidFill>
                  <a:schemeClr val="bg1"/>
                </a:solidFill>
              </a:rPr>
              <a:t>c</a:t>
            </a:r>
          </a:p>
        </p:txBody>
      </p:sp>
      <p:pic>
        <p:nvPicPr>
          <p:cNvPr id="65549" name="Picture 4"/>
          <p:cNvPicPr>
            <a:picLocks noChangeAspect="1" noChangeArrowheads="1"/>
          </p:cNvPicPr>
          <p:nvPr/>
        </p:nvPicPr>
        <p:blipFill>
          <a:blip r:embed="rId5"/>
          <a:srcRect/>
          <a:stretch>
            <a:fillRect/>
          </a:stretch>
        </p:blipFill>
        <p:spPr bwMode="auto">
          <a:xfrm>
            <a:off x="4643438" y="1439440"/>
            <a:ext cx="1944687" cy="1939925"/>
          </a:xfrm>
          <a:prstGeom prst="rect">
            <a:avLst/>
          </a:prstGeom>
          <a:noFill/>
          <a:ln w="9525">
            <a:noFill/>
            <a:miter lim="800000"/>
            <a:headEnd/>
            <a:tailEnd/>
          </a:ln>
        </p:spPr>
      </p:pic>
      <p:sp>
        <p:nvSpPr>
          <p:cNvPr id="65550" name="TextBox 19"/>
          <p:cNvSpPr txBox="1">
            <a:spLocks noChangeArrowheads="1"/>
          </p:cNvSpPr>
          <p:nvPr/>
        </p:nvSpPr>
        <p:spPr bwMode="auto">
          <a:xfrm>
            <a:off x="6156325" y="2987253"/>
            <a:ext cx="312738" cy="369887"/>
          </a:xfrm>
          <a:prstGeom prst="rect">
            <a:avLst/>
          </a:prstGeom>
          <a:noFill/>
          <a:ln w="9525">
            <a:noFill/>
            <a:miter lim="800000"/>
            <a:headEnd/>
            <a:tailEnd/>
          </a:ln>
        </p:spPr>
        <p:txBody>
          <a:bodyPr wrap="none">
            <a:spAutoFit/>
          </a:bodyPr>
          <a:lstStyle/>
          <a:p>
            <a:r>
              <a:rPr lang="en-GB" b="1">
                <a:solidFill>
                  <a:schemeClr val="bg1"/>
                </a:solidFill>
              </a:rPr>
              <a:t>c</a:t>
            </a:r>
          </a:p>
        </p:txBody>
      </p:sp>
      <p:sp>
        <p:nvSpPr>
          <p:cNvPr id="65551" name="TextBox 20"/>
          <p:cNvSpPr txBox="1">
            <a:spLocks noChangeArrowheads="1"/>
          </p:cNvSpPr>
          <p:nvPr/>
        </p:nvSpPr>
        <p:spPr bwMode="auto">
          <a:xfrm>
            <a:off x="4787900" y="1475953"/>
            <a:ext cx="312738" cy="368300"/>
          </a:xfrm>
          <a:prstGeom prst="rect">
            <a:avLst/>
          </a:prstGeom>
          <a:noFill/>
          <a:ln w="9525">
            <a:noFill/>
            <a:miter lim="800000"/>
            <a:headEnd/>
            <a:tailEnd/>
          </a:ln>
        </p:spPr>
        <p:txBody>
          <a:bodyPr wrap="none">
            <a:spAutoFit/>
          </a:bodyPr>
          <a:lstStyle/>
          <a:p>
            <a:r>
              <a:rPr lang="en-GB" b="1">
                <a:solidFill>
                  <a:schemeClr val="bg1"/>
                </a:solidFill>
              </a:rPr>
              <a:t>a</a:t>
            </a:r>
          </a:p>
        </p:txBody>
      </p:sp>
      <p:sp>
        <p:nvSpPr>
          <p:cNvPr id="65552" name="TextBox 22"/>
          <p:cNvSpPr txBox="1">
            <a:spLocks noChangeArrowheads="1"/>
          </p:cNvSpPr>
          <p:nvPr/>
        </p:nvSpPr>
        <p:spPr bwMode="auto">
          <a:xfrm>
            <a:off x="539750" y="1547390"/>
            <a:ext cx="325438" cy="369888"/>
          </a:xfrm>
          <a:prstGeom prst="rect">
            <a:avLst/>
          </a:prstGeom>
          <a:noFill/>
          <a:ln w="9525">
            <a:noFill/>
            <a:miter lim="800000"/>
            <a:headEnd/>
            <a:tailEnd/>
          </a:ln>
        </p:spPr>
        <p:txBody>
          <a:bodyPr wrap="none">
            <a:spAutoFit/>
          </a:bodyPr>
          <a:lstStyle/>
          <a:p>
            <a:r>
              <a:rPr lang="en-GB" b="1">
                <a:solidFill>
                  <a:schemeClr val="bg1"/>
                </a:solidFill>
              </a:rPr>
              <a:t>b</a:t>
            </a:r>
          </a:p>
        </p:txBody>
      </p:sp>
      <p:sp>
        <p:nvSpPr>
          <p:cNvPr id="65553" name="TextBox 23"/>
          <p:cNvSpPr txBox="1">
            <a:spLocks noChangeArrowheads="1"/>
          </p:cNvSpPr>
          <p:nvPr/>
        </p:nvSpPr>
        <p:spPr bwMode="auto">
          <a:xfrm>
            <a:off x="5364163" y="2771353"/>
            <a:ext cx="608012" cy="369887"/>
          </a:xfrm>
          <a:prstGeom prst="rect">
            <a:avLst/>
          </a:prstGeom>
          <a:noFill/>
          <a:ln w="9525">
            <a:noFill/>
            <a:miter lim="800000"/>
            <a:headEnd/>
            <a:tailEnd/>
          </a:ln>
        </p:spPr>
        <p:txBody>
          <a:bodyPr wrap="none">
            <a:spAutoFit/>
          </a:bodyPr>
          <a:lstStyle/>
          <a:p>
            <a:r>
              <a:rPr lang="en-GB" b="1">
                <a:solidFill>
                  <a:schemeClr val="bg1"/>
                </a:solidFill>
              </a:rPr>
              <a:t>92Å</a:t>
            </a:r>
          </a:p>
        </p:txBody>
      </p:sp>
      <p:sp>
        <p:nvSpPr>
          <p:cNvPr id="65554" name="TextBox 24"/>
          <p:cNvSpPr txBox="1">
            <a:spLocks noChangeArrowheads="1"/>
          </p:cNvSpPr>
          <p:nvPr/>
        </p:nvSpPr>
        <p:spPr bwMode="auto">
          <a:xfrm>
            <a:off x="5003800" y="2195090"/>
            <a:ext cx="608013" cy="369888"/>
          </a:xfrm>
          <a:prstGeom prst="rect">
            <a:avLst/>
          </a:prstGeom>
          <a:noFill/>
          <a:ln w="9525">
            <a:noFill/>
            <a:miter lim="800000"/>
            <a:headEnd/>
            <a:tailEnd/>
          </a:ln>
        </p:spPr>
        <p:txBody>
          <a:bodyPr wrap="none">
            <a:spAutoFit/>
          </a:bodyPr>
          <a:lstStyle/>
          <a:p>
            <a:r>
              <a:rPr lang="en-GB" b="1">
                <a:solidFill>
                  <a:schemeClr val="bg1"/>
                </a:solidFill>
              </a:rPr>
              <a:t>41Å</a:t>
            </a:r>
          </a:p>
        </p:txBody>
      </p:sp>
      <p:sp>
        <p:nvSpPr>
          <p:cNvPr id="65555" name="TextBox 25"/>
          <p:cNvSpPr txBox="1">
            <a:spLocks noChangeArrowheads="1"/>
          </p:cNvSpPr>
          <p:nvPr/>
        </p:nvSpPr>
        <p:spPr bwMode="auto">
          <a:xfrm>
            <a:off x="1187450" y="2410990"/>
            <a:ext cx="608013" cy="369888"/>
          </a:xfrm>
          <a:prstGeom prst="rect">
            <a:avLst/>
          </a:prstGeom>
          <a:noFill/>
          <a:ln w="9525">
            <a:noFill/>
            <a:miter lim="800000"/>
            <a:headEnd/>
            <a:tailEnd/>
          </a:ln>
        </p:spPr>
        <p:txBody>
          <a:bodyPr wrap="none">
            <a:spAutoFit/>
          </a:bodyPr>
          <a:lstStyle/>
          <a:p>
            <a:r>
              <a:rPr lang="en-GB" b="1">
                <a:solidFill>
                  <a:schemeClr val="bg1"/>
                </a:solidFill>
              </a:rPr>
              <a:t>41Å</a:t>
            </a:r>
          </a:p>
        </p:txBody>
      </p:sp>
      <p:cxnSp>
        <p:nvCxnSpPr>
          <p:cNvPr id="28" name="Straight Arrow Connector 27"/>
          <p:cNvCxnSpPr/>
          <p:nvPr/>
        </p:nvCxnSpPr>
        <p:spPr>
          <a:xfrm>
            <a:off x="1187450" y="2339553"/>
            <a:ext cx="504825" cy="1587"/>
          </a:xfrm>
          <a:prstGeom prst="straightConnector1">
            <a:avLst/>
          </a:prstGeom>
          <a:ln w="12700">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5400000">
            <a:off x="5292726" y="2410990"/>
            <a:ext cx="576262" cy="1587"/>
          </a:xfrm>
          <a:prstGeom prst="straightConnector1">
            <a:avLst/>
          </a:prstGeom>
          <a:ln w="12700">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5400000">
            <a:off x="2988469" y="2411784"/>
            <a:ext cx="1150938" cy="0"/>
          </a:xfrm>
          <a:prstGeom prst="straightConnector1">
            <a:avLst/>
          </a:prstGeom>
          <a:ln w="12700">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5559" name="TextBox 34"/>
          <p:cNvSpPr txBox="1">
            <a:spLocks noChangeArrowheads="1"/>
          </p:cNvSpPr>
          <p:nvPr/>
        </p:nvSpPr>
        <p:spPr bwMode="auto">
          <a:xfrm>
            <a:off x="3492500" y="1834728"/>
            <a:ext cx="608013" cy="369887"/>
          </a:xfrm>
          <a:prstGeom prst="rect">
            <a:avLst/>
          </a:prstGeom>
          <a:noFill/>
          <a:ln w="9525">
            <a:noFill/>
            <a:miter lim="800000"/>
            <a:headEnd/>
            <a:tailEnd/>
          </a:ln>
        </p:spPr>
        <p:txBody>
          <a:bodyPr wrap="none">
            <a:spAutoFit/>
          </a:bodyPr>
          <a:lstStyle/>
          <a:p>
            <a:r>
              <a:rPr lang="en-GB" b="1">
                <a:solidFill>
                  <a:schemeClr val="bg1"/>
                </a:solidFill>
              </a:rPr>
              <a:t>92Å</a:t>
            </a:r>
          </a:p>
        </p:txBody>
      </p:sp>
      <p:sp>
        <p:nvSpPr>
          <p:cNvPr id="65560" name="TextBox 35"/>
          <p:cNvSpPr txBox="1">
            <a:spLocks noChangeArrowheads="1"/>
          </p:cNvSpPr>
          <p:nvPr/>
        </p:nvSpPr>
        <p:spPr bwMode="auto">
          <a:xfrm>
            <a:off x="539750" y="2123653"/>
            <a:ext cx="736600" cy="368300"/>
          </a:xfrm>
          <a:prstGeom prst="rect">
            <a:avLst/>
          </a:prstGeom>
          <a:noFill/>
          <a:ln w="9525">
            <a:noFill/>
            <a:miter lim="800000"/>
            <a:headEnd/>
            <a:tailEnd/>
          </a:ln>
        </p:spPr>
        <p:txBody>
          <a:bodyPr wrap="none">
            <a:spAutoFit/>
          </a:bodyPr>
          <a:lstStyle/>
          <a:p>
            <a:r>
              <a:rPr lang="en-GB" b="1">
                <a:solidFill>
                  <a:schemeClr val="bg1"/>
                </a:solidFill>
              </a:rPr>
              <a:t>133Å</a:t>
            </a:r>
          </a:p>
        </p:txBody>
      </p:sp>
      <p:cxnSp>
        <p:nvCxnSpPr>
          <p:cNvPr id="37" name="Straight Arrow Connector 36"/>
          <p:cNvCxnSpPr/>
          <p:nvPr/>
        </p:nvCxnSpPr>
        <p:spPr>
          <a:xfrm>
            <a:off x="5003800" y="2771353"/>
            <a:ext cx="1223963" cy="1587"/>
          </a:xfrm>
          <a:prstGeom prst="straightConnector1">
            <a:avLst/>
          </a:prstGeom>
          <a:ln w="12700">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V="1">
            <a:off x="2627313" y="2406228"/>
            <a:ext cx="1905000" cy="4762"/>
          </a:xfrm>
          <a:prstGeom prst="straightConnector1">
            <a:avLst/>
          </a:prstGeom>
          <a:ln w="12700">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5563" name="TextBox 40"/>
          <p:cNvSpPr txBox="1">
            <a:spLocks noChangeArrowheads="1"/>
          </p:cNvSpPr>
          <p:nvPr/>
        </p:nvSpPr>
        <p:spPr bwMode="auto">
          <a:xfrm>
            <a:off x="2771775" y="2339553"/>
            <a:ext cx="736600" cy="368300"/>
          </a:xfrm>
          <a:prstGeom prst="rect">
            <a:avLst/>
          </a:prstGeom>
          <a:noFill/>
          <a:ln w="9525">
            <a:noFill/>
            <a:miter lim="800000"/>
            <a:headEnd/>
            <a:tailEnd/>
          </a:ln>
        </p:spPr>
        <p:txBody>
          <a:bodyPr wrap="none">
            <a:spAutoFit/>
          </a:bodyPr>
          <a:lstStyle/>
          <a:p>
            <a:r>
              <a:rPr lang="en-GB" b="1">
                <a:solidFill>
                  <a:schemeClr val="bg1"/>
                </a:solidFill>
              </a:rPr>
              <a:t>133Å</a:t>
            </a:r>
          </a:p>
        </p:txBody>
      </p:sp>
      <p:pic>
        <p:nvPicPr>
          <p:cNvPr id="65564" name="Picture 5"/>
          <p:cNvPicPr>
            <a:picLocks noChangeAspect="1" noChangeArrowheads="1"/>
          </p:cNvPicPr>
          <p:nvPr/>
        </p:nvPicPr>
        <p:blipFill>
          <a:blip r:embed="rId6"/>
          <a:srcRect/>
          <a:stretch>
            <a:fillRect/>
          </a:stretch>
        </p:blipFill>
        <p:spPr bwMode="auto">
          <a:xfrm>
            <a:off x="611188" y="4066753"/>
            <a:ext cx="2278062" cy="2268537"/>
          </a:xfrm>
          <a:prstGeom prst="rect">
            <a:avLst/>
          </a:prstGeom>
          <a:noFill/>
          <a:ln w="9525">
            <a:noFill/>
            <a:miter lim="800000"/>
            <a:headEnd/>
            <a:tailEnd/>
          </a:ln>
        </p:spPr>
      </p:pic>
      <p:sp>
        <p:nvSpPr>
          <p:cNvPr id="65565" name="TextBox 41"/>
          <p:cNvSpPr txBox="1">
            <a:spLocks noChangeArrowheads="1"/>
          </p:cNvSpPr>
          <p:nvPr/>
        </p:nvSpPr>
        <p:spPr bwMode="auto">
          <a:xfrm>
            <a:off x="2484438" y="6011440"/>
            <a:ext cx="325437" cy="369888"/>
          </a:xfrm>
          <a:prstGeom prst="rect">
            <a:avLst/>
          </a:prstGeom>
          <a:noFill/>
          <a:ln w="9525">
            <a:noFill/>
            <a:miter lim="800000"/>
            <a:headEnd/>
            <a:tailEnd/>
          </a:ln>
        </p:spPr>
        <p:txBody>
          <a:bodyPr wrap="none">
            <a:spAutoFit/>
          </a:bodyPr>
          <a:lstStyle/>
          <a:p>
            <a:r>
              <a:rPr lang="en-GB" b="1">
                <a:solidFill>
                  <a:schemeClr val="bg1"/>
                </a:solidFill>
              </a:rPr>
              <a:t>b</a:t>
            </a:r>
          </a:p>
        </p:txBody>
      </p:sp>
      <p:sp>
        <p:nvSpPr>
          <p:cNvPr id="65566" name="TextBox 42"/>
          <p:cNvSpPr txBox="1">
            <a:spLocks noChangeArrowheads="1"/>
          </p:cNvSpPr>
          <p:nvPr/>
        </p:nvSpPr>
        <p:spPr bwMode="auto">
          <a:xfrm>
            <a:off x="684213" y="4139778"/>
            <a:ext cx="312737" cy="368300"/>
          </a:xfrm>
          <a:prstGeom prst="rect">
            <a:avLst/>
          </a:prstGeom>
          <a:noFill/>
          <a:ln w="9525">
            <a:noFill/>
            <a:miter lim="800000"/>
            <a:headEnd/>
            <a:tailEnd/>
          </a:ln>
        </p:spPr>
        <p:txBody>
          <a:bodyPr wrap="none">
            <a:spAutoFit/>
          </a:bodyPr>
          <a:lstStyle/>
          <a:p>
            <a:r>
              <a:rPr lang="en-GB" b="1">
                <a:solidFill>
                  <a:schemeClr val="bg1"/>
                </a:solidFill>
              </a:rPr>
              <a:t>c</a:t>
            </a:r>
          </a:p>
        </p:txBody>
      </p:sp>
      <p:cxnSp>
        <p:nvCxnSpPr>
          <p:cNvPr id="44" name="Straight Arrow Connector 43"/>
          <p:cNvCxnSpPr/>
          <p:nvPr/>
        </p:nvCxnSpPr>
        <p:spPr>
          <a:xfrm rot="10800000" flipV="1">
            <a:off x="1692275" y="4427115"/>
            <a:ext cx="863600" cy="792163"/>
          </a:xfrm>
          <a:prstGeom prst="straightConnector1">
            <a:avLst/>
          </a:prstGeom>
          <a:ln w="12700">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5568" name="TextBox 45"/>
          <p:cNvSpPr txBox="1">
            <a:spLocks noChangeArrowheads="1"/>
          </p:cNvSpPr>
          <p:nvPr/>
        </p:nvSpPr>
        <p:spPr bwMode="auto">
          <a:xfrm>
            <a:off x="1476375" y="4211215"/>
            <a:ext cx="966788" cy="369888"/>
          </a:xfrm>
          <a:prstGeom prst="rect">
            <a:avLst/>
          </a:prstGeom>
          <a:noFill/>
          <a:ln w="9525">
            <a:noFill/>
            <a:miter lim="800000"/>
            <a:headEnd/>
            <a:tailEnd/>
          </a:ln>
        </p:spPr>
        <p:txBody>
          <a:bodyPr wrap="none">
            <a:spAutoFit/>
          </a:bodyPr>
          <a:lstStyle/>
          <a:p>
            <a:r>
              <a:rPr lang="en-GB" b="1">
                <a:solidFill>
                  <a:schemeClr val="bg1"/>
                </a:solidFill>
              </a:rPr>
              <a:t>13.75%</a:t>
            </a:r>
          </a:p>
        </p:txBody>
      </p:sp>
      <p:pic>
        <p:nvPicPr>
          <p:cNvPr id="65569" name="Picture 6"/>
          <p:cNvPicPr>
            <a:picLocks noChangeAspect="1" noChangeArrowheads="1"/>
          </p:cNvPicPr>
          <p:nvPr/>
        </p:nvPicPr>
        <p:blipFill>
          <a:blip r:embed="rId7"/>
          <a:srcRect/>
          <a:stretch>
            <a:fillRect/>
          </a:stretch>
        </p:blipFill>
        <p:spPr bwMode="auto">
          <a:xfrm>
            <a:off x="2987675" y="4066753"/>
            <a:ext cx="2257425" cy="2268537"/>
          </a:xfrm>
          <a:prstGeom prst="rect">
            <a:avLst/>
          </a:prstGeom>
          <a:noFill/>
          <a:ln w="9525">
            <a:noFill/>
            <a:miter lim="800000"/>
            <a:headEnd/>
            <a:tailEnd/>
          </a:ln>
        </p:spPr>
      </p:pic>
      <p:sp>
        <p:nvSpPr>
          <p:cNvPr id="65570" name="Rectangle 47"/>
          <p:cNvSpPr>
            <a:spLocks noChangeArrowheads="1"/>
          </p:cNvSpPr>
          <p:nvPr/>
        </p:nvSpPr>
        <p:spPr bwMode="auto">
          <a:xfrm>
            <a:off x="6565900" y="2123653"/>
            <a:ext cx="2578100" cy="368300"/>
          </a:xfrm>
          <a:prstGeom prst="rect">
            <a:avLst/>
          </a:prstGeom>
          <a:noFill/>
          <a:ln w="9525">
            <a:noFill/>
            <a:miter lim="800000"/>
            <a:headEnd/>
            <a:tailEnd/>
          </a:ln>
        </p:spPr>
        <p:txBody>
          <a:bodyPr wrap="none">
            <a:spAutoFit/>
          </a:bodyPr>
          <a:lstStyle/>
          <a:p>
            <a:pPr eaLnBrk="0" hangingPunct="0">
              <a:spcBef>
                <a:spcPct val="50000"/>
              </a:spcBef>
            </a:pPr>
            <a:r>
              <a:rPr lang="en-US" b="1">
                <a:solidFill>
                  <a:srgbClr val="FFFF00"/>
                </a:solidFill>
                <a:latin typeface="Times New Roman" pitchFamily="18" charset="0"/>
              </a:rPr>
              <a:t>Apparent average shape</a:t>
            </a:r>
          </a:p>
        </p:txBody>
      </p:sp>
      <p:sp>
        <p:nvSpPr>
          <p:cNvPr id="65571" name="TextBox 48"/>
          <p:cNvSpPr txBox="1">
            <a:spLocks noChangeArrowheads="1"/>
          </p:cNvSpPr>
          <p:nvPr/>
        </p:nvSpPr>
        <p:spPr bwMode="auto">
          <a:xfrm>
            <a:off x="4787900" y="5940003"/>
            <a:ext cx="312738" cy="368300"/>
          </a:xfrm>
          <a:prstGeom prst="rect">
            <a:avLst/>
          </a:prstGeom>
          <a:noFill/>
          <a:ln w="9525">
            <a:noFill/>
            <a:miter lim="800000"/>
            <a:headEnd/>
            <a:tailEnd/>
          </a:ln>
        </p:spPr>
        <p:txBody>
          <a:bodyPr wrap="none">
            <a:spAutoFit/>
          </a:bodyPr>
          <a:lstStyle/>
          <a:p>
            <a:r>
              <a:rPr lang="en-GB" b="1">
                <a:solidFill>
                  <a:schemeClr val="bg1"/>
                </a:solidFill>
              </a:rPr>
              <a:t>a</a:t>
            </a:r>
          </a:p>
        </p:txBody>
      </p:sp>
      <p:sp>
        <p:nvSpPr>
          <p:cNvPr id="65572" name="TextBox 49"/>
          <p:cNvSpPr txBox="1">
            <a:spLocks noChangeArrowheads="1"/>
          </p:cNvSpPr>
          <p:nvPr/>
        </p:nvSpPr>
        <p:spPr bwMode="auto">
          <a:xfrm>
            <a:off x="3059113" y="4211215"/>
            <a:ext cx="327025" cy="369888"/>
          </a:xfrm>
          <a:prstGeom prst="rect">
            <a:avLst/>
          </a:prstGeom>
          <a:noFill/>
          <a:ln w="9525">
            <a:noFill/>
            <a:miter lim="800000"/>
            <a:headEnd/>
            <a:tailEnd/>
          </a:ln>
        </p:spPr>
        <p:txBody>
          <a:bodyPr wrap="none">
            <a:spAutoFit/>
          </a:bodyPr>
          <a:lstStyle/>
          <a:p>
            <a:r>
              <a:rPr lang="en-GB" b="1">
                <a:solidFill>
                  <a:schemeClr val="bg1"/>
                </a:solidFill>
              </a:rPr>
              <a:t>b</a:t>
            </a:r>
          </a:p>
        </p:txBody>
      </p:sp>
      <p:sp>
        <p:nvSpPr>
          <p:cNvPr id="65573" name="Line 12"/>
          <p:cNvSpPr>
            <a:spLocks noChangeShapeType="1"/>
          </p:cNvSpPr>
          <p:nvPr/>
        </p:nvSpPr>
        <p:spPr bwMode="auto">
          <a:xfrm>
            <a:off x="1979613" y="3347615"/>
            <a:ext cx="457200" cy="0"/>
          </a:xfrm>
          <a:prstGeom prst="line">
            <a:avLst/>
          </a:prstGeom>
          <a:noFill/>
          <a:ln w="12700">
            <a:solidFill>
              <a:schemeClr val="bg1"/>
            </a:solidFill>
            <a:round/>
            <a:headEnd/>
            <a:tailEnd type="triangle" w="med" len="med"/>
          </a:ln>
        </p:spPr>
        <p:txBody>
          <a:bodyPr/>
          <a:lstStyle/>
          <a:p>
            <a:endParaRPr lang="en-GB"/>
          </a:p>
        </p:txBody>
      </p:sp>
      <p:sp>
        <p:nvSpPr>
          <p:cNvPr id="65574" name="Line 12"/>
          <p:cNvSpPr>
            <a:spLocks noChangeShapeType="1"/>
          </p:cNvSpPr>
          <p:nvPr/>
        </p:nvSpPr>
        <p:spPr bwMode="auto">
          <a:xfrm>
            <a:off x="3995738" y="3347615"/>
            <a:ext cx="457200" cy="0"/>
          </a:xfrm>
          <a:prstGeom prst="line">
            <a:avLst/>
          </a:prstGeom>
          <a:noFill/>
          <a:ln w="12700">
            <a:solidFill>
              <a:schemeClr val="bg1"/>
            </a:solidFill>
            <a:round/>
            <a:headEnd/>
            <a:tailEnd type="triangle" w="med" len="med"/>
          </a:ln>
        </p:spPr>
        <p:txBody>
          <a:bodyPr/>
          <a:lstStyle/>
          <a:p>
            <a:endParaRPr lang="en-GB"/>
          </a:p>
        </p:txBody>
      </p:sp>
      <p:sp>
        <p:nvSpPr>
          <p:cNvPr id="65575" name="Line 12"/>
          <p:cNvSpPr>
            <a:spLocks noChangeShapeType="1"/>
          </p:cNvSpPr>
          <p:nvPr/>
        </p:nvSpPr>
        <p:spPr bwMode="auto">
          <a:xfrm>
            <a:off x="6084888" y="3347615"/>
            <a:ext cx="457200" cy="0"/>
          </a:xfrm>
          <a:prstGeom prst="line">
            <a:avLst/>
          </a:prstGeom>
          <a:noFill/>
          <a:ln w="12700">
            <a:solidFill>
              <a:schemeClr val="bg1"/>
            </a:solidFill>
            <a:round/>
            <a:headEnd/>
            <a:tailEnd type="triangle" w="med" len="med"/>
          </a:ln>
        </p:spPr>
        <p:txBody>
          <a:bodyPr/>
          <a:lstStyle/>
          <a:p>
            <a:endParaRPr lang="en-GB"/>
          </a:p>
        </p:txBody>
      </p:sp>
      <p:sp>
        <p:nvSpPr>
          <p:cNvPr id="65576" name="Line 12"/>
          <p:cNvSpPr>
            <a:spLocks noChangeShapeType="1"/>
          </p:cNvSpPr>
          <p:nvPr/>
        </p:nvSpPr>
        <p:spPr bwMode="auto">
          <a:xfrm>
            <a:off x="2411413" y="6300365"/>
            <a:ext cx="457200" cy="0"/>
          </a:xfrm>
          <a:prstGeom prst="line">
            <a:avLst/>
          </a:prstGeom>
          <a:noFill/>
          <a:ln w="12700">
            <a:solidFill>
              <a:schemeClr val="bg1"/>
            </a:solidFill>
            <a:round/>
            <a:headEnd/>
            <a:tailEnd type="triangle" w="med" len="med"/>
          </a:ln>
        </p:spPr>
        <p:txBody>
          <a:bodyPr/>
          <a:lstStyle/>
          <a:p>
            <a:endParaRPr lang="en-GB"/>
          </a:p>
        </p:txBody>
      </p:sp>
      <p:sp>
        <p:nvSpPr>
          <p:cNvPr id="65577" name="Line 12"/>
          <p:cNvSpPr>
            <a:spLocks noChangeShapeType="1"/>
          </p:cNvSpPr>
          <p:nvPr/>
        </p:nvSpPr>
        <p:spPr bwMode="auto">
          <a:xfrm>
            <a:off x="4716463" y="6300365"/>
            <a:ext cx="457200" cy="0"/>
          </a:xfrm>
          <a:prstGeom prst="line">
            <a:avLst/>
          </a:prstGeom>
          <a:noFill/>
          <a:ln w="12700">
            <a:solidFill>
              <a:schemeClr val="bg1"/>
            </a:solidFill>
            <a:round/>
            <a:headEnd/>
            <a:tailEnd type="triangle" w="med" len="med"/>
          </a:ln>
        </p:spPr>
        <p:txBody>
          <a:bodyPr/>
          <a:lstStyle/>
          <a:p>
            <a:endParaRPr lang="en-GB"/>
          </a:p>
        </p:txBody>
      </p:sp>
      <p:sp>
        <p:nvSpPr>
          <p:cNvPr id="65578" name="Line 13"/>
          <p:cNvSpPr>
            <a:spLocks noChangeShapeType="1"/>
          </p:cNvSpPr>
          <p:nvPr/>
        </p:nvSpPr>
        <p:spPr bwMode="auto">
          <a:xfrm flipV="1">
            <a:off x="539750" y="1475953"/>
            <a:ext cx="0" cy="381000"/>
          </a:xfrm>
          <a:prstGeom prst="line">
            <a:avLst/>
          </a:prstGeom>
          <a:noFill/>
          <a:ln w="12700">
            <a:solidFill>
              <a:schemeClr val="bg1"/>
            </a:solidFill>
            <a:round/>
            <a:headEnd/>
            <a:tailEnd type="triangle" w="med" len="med"/>
          </a:ln>
        </p:spPr>
        <p:txBody>
          <a:bodyPr/>
          <a:lstStyle/>
          <a:p>
            <a:endParaRPr lang="en-GB"/>
          </a:p>
        </p:txBody>
      </p:sp>
      <p:sp>
        <p:nvSpPr>
          <p:cNvPr id="65579" name="Line 13"/>
          <p:cNvSpPr>
            <a:spLocks noChangeShapeType="1"/>
          </p:cNvSpPr>
          <p:nvPr/>
        </p:nvSpPr>
        <p:spPr bwMode="auto">
          <a:xfrm flipV="1">
            <a:off x="2627313" y="1475953"/>
            <a:ext cx="0" cy="381000"/>
          </a:xfrm>
          <a:prstGeom prst="line">
            <a:avLst/>
          </a:prstGeom>
          <a:noFill/>
          <a:ln w="12700">
            <a:solidFill>
              <a:schemeClr val="bg1"/>
            </a:solidFill>
            <a:round/>
            <a:headEnd/>
            <a:tailEnd type="triangle" w="med" len="med"/>
          </a:ln>
        </p:spPr>
        <p:txBody>
          <a:bodyPr/>
          <a:lstStyle/>
          <a:p>
            <a:endParaRPr lang="en-GB"/>
          </a:p>
        </p:txBody>
      </p:sp>
      <p:sp>
        <p:nvSpPr>
          <p:cNvPr id="65580" name="Line 13"/>
          <p:cNvSpPr>
            <a:spLocks noChangeShapeType="1"/>
          </p:cNvSpPr>
          <p:nvPr/>
        </p:nvSpPr>
        <p:spPr bwMode="auto">
          <a:xfrm flipV="1">
            <a:off x="4716463" y="1475953"/>
            <a:ext cx="0" cy="381000"/>
          </a:xfrm>
          <a:prstGeom prst="line">
            <a:avLst/>
          </a:prstGeom>
          <a:noFill/>
          <a:ln w="12700">
            <a:solidFill>
              <a:schemeClr val="bg1"/>
            </a:solidFill>
            <a:round/>
            <a:headEnd/>
            <a:tailEnd type="triangle" w="med" len="med"/>
          </a:ln>
        </p:spPr>
        <p:txBody>
          <a:bodyPr/>
          <a:lstStyle/>
          <a:p>
            <a:endParaRPr lang="en-GB"/>
          </a:p>
        </p:txBody>
      </p:sp>
      <p:sp>
        <p:nvSpPr>
          <p:cNvPr id="65581" name="Line 13"/>
          <p:cNvSpPr>
            <a:spLocks noChangeShapeType="1"/>
          </p:cNvSpPr>
          <p:nvPr/>
        </p:nvSpPr>
        <p:spPr bwMode="auto">
          <a:xfrm flipV="1">
            <a:off x="684213" y="4139778"/>
            <a:ext cx="0" cy="381000"/>
          </a:xfrm>
          <a:prstGeom prst="line">
            <a:avLst/>
          </a:prstGeom>
          <a:noFill/>
          <a:ln w="12700">
            <a:solidFill>
              <a:schemeClr val="bg1"/>
            </a:solidFill>
            <a:round/>
            <a:headEnd/>
            <a:tailEnd type="triangle" w="med" len="med"/>
          </a:ln>
        </p:spPr>
        <p:txBody>
          <a:bodyPr/>
          <a:lstStyle/>
          <a:p>
            <a:endParaRPr lang="en-GB"/>
          </a:p>
        </p:txBody>
      </p:sp>
      <p:sp>
        <p:nvSpPr>
          <p:cNvPr id="65582" name="Line 13"/>
          <p:cNvSpPr>
            <a:spLocks noChangeShapeType="1"/>
          </p:cNvSpPr>
          <p:nvPr/>
        </p:nvSpPr>
        <p:spPr bwMode="auto">
          <a:xfrm flipV="1">
            <a:off x="3059113" y="4139778"/>
            <a:ext cx="0" cy="381000"/>
          </a:xfrm>
          <a:prstGeom prst="line">
            <a:avLst/>
          </a:prstGeom>
          <a:noFill/>
          <a:ln w="12700">
            <a:solidFill>
              <a:schemeClr val="bg1"/>
            </a:solidFill>
            <a:round/>
            <a:headEnd/>
            <a:tailEnd type="triangle" w="med" len="med"/>
          </a:ln>
        </p:spPr>
        <p:txBody>
          <a:bodyPr/>
          <a:lstStyle/>
          <a:p>
            <a:endParaRPr lang="en-GB"/>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CF2F2EA4-C8A0-4606-9FF9-54E9DB92003A}" type="slidenum">
              <a:rPr lang="en-US" b="1" smtClean="0">
                <a:solidFill>
                  <a:schemeClr val="bg1"/>
                </a:solidFill>
              </a:rPr>
              <a:pPr algn="l" fontAlgn="base">
                <a:spcBef>
                  <a:spcPct val="0"/>
                </a:spcBef>
                <a:spcAft>
                  <a:spcPct val="0"/>
                </a:spcAft>
                <a:defRPr/>
              </a:pPr>
              <a:t>40</a:t>
            </a:fld>
            <a:endParaRPr lang="en-US" b="1" dirty="0" smtClean="0">
              <a:solidFill>
                <a:schemeClr val="bg1"/>
              </a:solidFill>
            </a:endParaRPr>
          </a:p>
        </p:txBody>
      </p:sp>
      <p:sp>
        <p:nvSpPr>
          <p:cNvPr id="22" name="Text Box 2"/>
          <p:cNvSpPr txBox="1">
            <a:spLocks noChangeArrowheads="1"/>
          </p:cNvSpPr>
          <p:nvPr/>
        </p:nvSpPr>
        <p:spPr bwMode="auto">
          <a:xfrm>
            <a:off x="323850" y="4868887"/>
            <a:ext cx="8501063" cy="1368425"/>
          </a:xfrm>
          <a:prstGeom prst="rect">
            <a:avLst/>
          </a:prstGeom>
          <a:noFill/>
          <a:ln w="9525">
            <a:noFill/>
            <a:miter lim="800000"/>
            <a:headEnd/>
            <a:tailEnd/>
          </a:ln>
        </p:spPr>
        <p:txBody>
          <a:bodyPr lIns="0" rIns="0" bIns="0" anchor="b"/>
          <a:lstStyle/>
          <a:p>
            <a:pPr eaLnBrk="0" hangingPunct="0">
              <a:spcBef>
                <a:spcPct val="50000"/>
              </a:spcBef>
              <a:defRPr/>
            </a:pPr>
            <a:r>
              <a:rPr lang="en-US" sz="2800" b="1" dirty="0">
                <a:solidFill>
                  <a:srgbClr val="FFFF00"/>
                </a:solidFill>
                <a:latin typeface="Times New Roman" pitchFamily="18" charset="0"/>
              </a:rPr>
              <a:t>Details of the oxidation-reduction process between </a:t>
            </a:r>
            <a:r>
              <a:rPr lang="en-US" sz="2800" b="1" i="1" dirty="0">
                <a:solidFill>
                  <a:srgbClr val="FFFF00"/>
                </a:solidFill>
                <a:latin typeface="Times New Roman" pitchFamily="18" charset="0"/>
                <a:sym typeface="Symbol"/>
              </a:rPr>
              <a:t></a:t>
            </a:r>
            <a:r>
              <a:rPr lang="en-US" sz="2800" b="1" dirty="0">
                <a:solidFill>
                  <a:srgbClr val="FFFF00"/>
                </a:solidFill>
                <a:latin typeface="Times New Roman" pitchFamily="18" charset="0"/>
              </a:rPr>
              <a:t>-Ni(OH)</a:t>
            </a:r>
            <a:r>
              <a:rPr lang="en-US" sz="2800" b="1" baseline="-25000" dirty="0">
                <a:solidFill>
                  <a:srgbClr val="FFFF00"/>
                </a:solidFill>
                <a:latin typeface="Times New Roman" pitchFamily="18" charset="0"/>
              </a:rPr>
              <a:t>2</a:t>
            </a:r>
            <a:r>
              <a:rPr lang="en-US" sz="2800" b="1" dirty="0">
                <a:solidFill>
                  <a:srgbClr val="FFFF00"/>
                </a:solidFill>
                <a:latin typeface="Times New Roman" pitchFamily="18" charset="0"/>
              </a:rPr>
              <a:t> and </a:t>
            </a:r>
            <a:r>
              <a:rPr lang="en-US" sz="2800" b="1" i="1" dirty="0">
                <a:solidFill>
                  <a:srgbClr val="FFFF00"/>
                </a:solidFill>
                <a:latin typeface="Times New Roman" pitchFamily="18" charset="0"/>
                <a:sym typeface="Symbol"/>
              </a:rPr>
              <a:t></a:t>
            </a:r>
            <a:r>
              <a:rPr lang="en-US" sz="2800" b="1" dirty="0">
                <a:solidFill>
                  <a:srgbClr val="FFFF00"/>
                </a:solidFill>
                <a:latin typeface="Times New Roman" pitchFamily="18" charset="0"/>
              </a:rPr>
              <a:t>-NiOOH  and the over-oxidation giving rise to irreversible formation of </a:t>
            </a:r>
            <a:r>
              <a:rPr lang="en-US" sz="2800" b="1" i="1" dirty="0">
                <a:solidFill>
                  <a:srgbClr val="FFFF00"/>
                </a:solidFill>
                <a:latin typeface="Times New Roman" pitchFamily="18" charset="0"/>
                <a:sym typeface="Symbol"/>
              </a:rPr>
              <a:t></a:t>
            </a:r>
            <a:r>
              <a:rPr lang="en-US" sz="2800" b="1" dirty="0">
                <a:solidFill>
                  <a:srgbClr val="FFFF00"/>
                </a:solidFill>
                <a:latin typeface="Times New Roman" pitchFamily="18" charset="0"/>
              </a:rPr>
              <a:t>-NiOOH </a:t>
            </a:r>
            <a:endParaRPr lang="en-GB" sz="2800" b="1" baseline="-25000" dirty="0">
              <a:solidFill>
                <a:schemeClr val="bg1"/>
              </a:solidFill>
              <a:latin typeface="+mj-lt"/>
              <a:ea typeface="+mj-ea"/>
              <a:cs typeface="+mj-cs"/>
            </a:endParaRPr>
          </a:p>
        </p:txBody>
      </p:sp>
      <p:pic>
        <p:nvPicPr>
          <p:cNvPr id="66565" name="Picture 2"/>
          <p:cNvPicPr>
            <a:picLocks noChangeAspect="1" noChangeArrowheads="1"/>
          </p:cNvPicPr>
          <p:nvPr/>
        </p:nvPicPr>
        <p:blipFill>
          <a:blip r:embed="rId3"/>
          <a:srcRect/>
          <a:stretch>
            <a:fillRect/>
          </a:stretch>
        </p:blipFill>
        <p:spPr bwMode="auto">
          <a:xfrm>
            <a:off x="4464050" y="1286619"/>
            <a:ext cx="4645025" cy="3438525"/>
          </a:xfrm>
          <a:prstGeom prst="rect">
            <a:avLst/>
          </a:prstGeom>
          <a:noFill/>
          <a:ln w="9525">
            <a:noFill/>
            <a:miter lim="800000"/>
            <a:headEnd/>
            <a:tailEnd/>
          </a:ln>
        </p:spPr>
      </p:pic>
      <p:pic>
        <p:nvPicPr>
          <p:cNvPr id="66566" name="Picture 3"/>
          <p:cNvPicPr>
            <a:picLocks noChangeAspect="1" noChangeArrowheads="1"/>
          </p:cNvPicPr>
          <p:nvPr/>
        </p:nvPicPr>
        <p:blipFill>
          <a:blip r:embed="rId4"/>
          <a:srcRect/>
          <a:stretch>
            <a:fillRect/>
          </a:stretch>
        </p:blipFill>
        <p:spPr bwMode="auto">
          <a:xfrm>
            <a:off x="73025" y="1286619"/>
            <a:ext cx="4354513" cy="3409950"/>
          </a:xfrm>
          <a:prstGeom prst="rect">
            <a:avLst/>
          </a:prstGeom>
          <a:noFill/>
          <a:ln w="9525">
            <a:noFill/>
            <a:miter lim="800000"/>
            <a:headEnd/>
            <a:tailEnd/>
          </a:ln>
        </p:spPr>
      </p:pic>
      <p:sp>
        <p:nvSpPr>
          <p:cNvPr id="10" name="Text Box 2"/>
          <p:cNvSpPr txBox="1">
            <a:spLocks noChangeArrowheads="1"/>
          </p:cNvSpPr>
          <p:nvPr/>
        </p:nvSpPr>
        <p:spPr bwMode="auto">
          <a:xfrm>
            <a:off x="179388" y="409798"/>
            <a:ext cx="8501062" cy="642938"/>
          </a:xfrm>
          <a:prstGeom prst="rect">
            <a:avLst/>
          </a:prstGeom>
          <a:noFill/>
          <a:ln w="9525">
            <a:noFill/>
            <a:miter lim="800000"/>
            <a:headEnd/>
            <a:tailEnd/>
          </a:ln>
        </p:spPr>
        <p:txBody>
          <a:bodyPr lIns="0" rIns="0" bIns="0" anchor="b"/>
          <a:lstStyle/>
          <a:p>
            <a:pPr eaLnBrk="0" hangingPunct="0">
              <a:spcBef>
                <a:spcPct val="50000"/>
              </a:spcBef>
              <a:defRPr/>
            </a:pPr>
            <a:r>
              <a:rPr lang="en-US" sz="4000" b="1" i="1" dirty="0">
                <a:solidFill>
                  <a:srgbClr val="FFFF00"/>
                </a:solidFill>
                <a:latin typeface="Times New Roman" pitchFamily="18" charset="0"/>
                <a:sym typeface="Symbol"/>
              </a:rPr>
              <a:t></a:t>
            </a:r>
            <a:r>
              <a:rPr lang="en-US" sz="4000" b="1" dirty="0">
                <a:solidFill>
                  <a:srgbClr val="FFFF00"/>
                </a:solidFill>
                <a:latin typeface="Times New Roman" pitchFamily="18" charset="0"/>
              </a:rPr>
              <a:t>-NiOOH in batteries: nanopowders</a:t>
            </a:r>
            <a:endParaRPr lang="en-GB" sz="4000" b="1" baseline="-25000" dirty="0">
              <a:solidFill>
                <a:schemeClr val="bg1"/>
              </a:solidFill>
              <a:latin typeface="+mj-lt"/>
              <a:ea typeface="+mj-ea"/>
              <a:cs typeface="+mj-cs"/>
            </a:endParaRPr>
          </a:p>
        </p:txBody>
      </p:sp>
      <p:sp>
        <p:nvSpPr>
          <p:cNvPr id="8" name="Date Placeholder 7"/>
          <p:cNvSpPr>
            <a:spLocks noGrp="1"/>
          </p:cNvSpPr>
          <p:nvPr>
            <p:ph type="dt" sz="quarter" idx="10"/>
          </p:nvPr>
        </p:nvSpPr>
        <p:spPr/>
        <p:txBody>
          <a:bodyPr/>
          <a:lstStyle/>
          <a:p>
            <a:pPr>
              <a:defRPr/>
            </a:pPr>
            <a:fld id="{7F7A1303-5AEF-4138-BC54-491D95059DB5}" type="datetime1">
              <a:rPr lang="en-GB"/>
              <a:pPr>
                <a:defRPr/>
              </a:pPr>
              <a:t>01/10/2015</a:t>
            </a:fld>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8E4B5608-F584-4C65-B11B-8478C9E7E366}" type="slidenum">
              <a:rPr lang="en-US" b="1" smtClean="0">
                <a:solidFill>
                  <a:schemeClr val="bg1"/>
                </a:solidFill>
              </a:rPr>
              <a:pPr algn="l" fontAlgn="base">
                <a:spcBef>
                  <a:spcPct val="0"/>
                </a:spcBef>
                <a:spcAft>
                  <a:spcPct val="0"/>
                </a:spcAft>
                <a:defRPr/>
              </a:pPr>
              <a:t>41</a:t>
            </a:fld>
            <a:endParaRPr lang="en-US" b="1" dirty="0" smtClean="0">
              <a:solidFill>
                <a:schemeClr val="bg1"/>
              </a:solidFill>
            </a:endParaRPr>
          </a:p>
        </p:txBody>
      </p:sp>
      <p:pic>
        <p:nvPicPr>
          <p:cNvPr id="67588" name="Picture 2"/>
          <p:cNvPicPr>
            <a:picLocks noChangeAspect="1" noChangeArrowheads="1"/>
          </p:cNvPicPr>
          <p:nvPr/>
        </p:nvPicPr>
        <p:blipFill>
          <a:blip r:embed="rId3"/>
          <a:srcRect/>
          <a:stretch>
            <a:fillRect/>
          </a:stretch>
        </p:blipFill>
        <p:spPr bwMode="auto">
          <a:xfrm>
            <a:off x="0" y="260350"/>
            <a:ext cx="9144000" cy="2763838"/>
          </a:xfrm>
          <a:prstGeom prst="rect">
            <a:avLst/>
          </a:prstGeom>
          <a:noFill/>
          <a:ln w="9525">
            <a:noFill/>
            <a:miter lim="800000"/>
            <a:headEnd/>
            <a:tailEnd/>
          </a:ln>
        </p:spPr>
      </p:pic>
      <p:sp>
        <p:nvSpPr>
          <p:cNvPr id="67589" name="Text Box 2"/>
          <p:cNvSpPr txBox="1">
            <a:spLocks noChangeArrowheads="1"/>
          </p:cNvSpPr>
          <p:nvPr/>
        </p:nvSpPr>
        <p:spPr bwMode="auto">
          <a:xfrm>
            <a:off x="179983" y="2780928"/>
            <a:ext cx="7272337" cy="4005262"/>
          </a:xfrm>
          <a:prstGeom prst="rect">
            <a:avLst/>
          </a:prstGeom>
          <a:noFill/>
          <a:ln w="9525">
            <a:noFill/>
            <a:miter lim="800000"/>
            <a:headEnd/>
            <a:tailEnd/>
          </a:ln>
        </p:spPr>
        <p:txBody>
          <a:bodyPr lIns="0" rIns="0" bIns="0" anchor="b"/>
          <a:lstStyle/>
          <a:p>
            <a:r>
              <a:rPr lang="en-GB" sz="2000" dirty="0">
                <a:solidFill>
                  <a:srgbClr val="FFFFFF"/>
                </a:solidFill>
              </a:rPr>
              <a:t>Lanthanide-doped RbY</a:t>
            </a:r>
            <a:r>
              <a:rPr lang="en-GB" sz="2000" baseline="-25000" dirty="0">
                <a:solidFill>
                  <a:srgbClr val="FFFFFF"/>
                </a:solidFill>
              </a:rPr>
              <a:t>2</a:t>
            </a:r>
            <a:r>
              <a:rPr lang="en-GB" sz="2000" dirty="0">
                <a:solidFill>
                  <a:srgbClr val="FFFFFF"/>
                </a:solidFill>
              </a:rPr>
              <a:t>F</a:t>
            </a:r>
            <a:r>
              <a:rPr lang="en-GB" sz="2000" baseline="-25000" dirty="0">
                <a:solidFill>
                  <a:srgbClr val="FFFFFF"/>
                </a:solidFill>
              </a:rPr>
              <a:t>7</a:t>
            </a:r>
            <a:r>
              <a:rPr lang="en-GB" sz="2000" dirty="0">
                <a:solidFill>
                  <a:srgbClr val="FFFFFF"/>
                </a:solidFill>
              </a:rPr>
              <a:t> </a:t>
            </a:r>
            <a:r>
              <a:rPr lang="en-GB" sz="2000" dirty="0" err="1">
                <a:solidFill>
                  <a:srgbClr val="FFFFFF"/>
                </a:solidFill>
              </a:rPr>
              <a:t>nanocrystals</a:t>
            </a:r>
            <a:r>
              <a:rPr lang="en-GB" sz="2000" dirty="0">
                <a:solidFill>
                  <a:srgbClr val="FFFFFF"/>
                </a:solidFill>
              </a:rPr>
              <a:t> synthesized at 185° C in the high boiling organic solvent N-(2-hydroxyethyl)-</a:t>
            </a:r>
            <a:r>
              <a:rPr lang="en-GB" sz="2000" dirty="0" err="1">
                <a:solidFill>
                  <a:srgbClr val="FFFFFF"/>
                </a:solidFill>
              </a:rPr>
              <a:t>ethylenediamine</a:t>
            </a:r>
            <a:r>
              <a:rPr lang="en-GB" sz="2000" dirty="0">
                <a:solidFill>
                  <a:srgbClr val="FFFFFF"/>
                </a:solidFill>
              </a:rPr>
              <a:t> (HEEDA) using ammonium fluoride, rare earth chlorides, and a solution of rubidium </a:t>
            </a:r>
            <a:r>
              <a:rPr lang="en-GB" sz="2000" dirty="0" err="1">
                <a:solidFill>
                  <a:srgbClr val="FFFFFF"/>
                </a:solidFill>
              </a:rPr>
              <a:t>alkoxide</a:t>
            </a:r>
            <a:r>
              <a:rPr lang="en-GB" sz="2000" dirty="0">
                <a:solidFill>
                  <a:srgbClr val="FFFFFF"/>
                </a:solidFill>
              </a:rPr>
              <a:t> of N-(2-hydroxyethyl) </a:t>
            </a:r>
            <a:r>
              <a:rPr lang="en-GB" sz="2000" dirty="0" err="1">
                <a:solidFill>
                  <a:srgbClr val="FFFFFF"/>
                </a:solidFill>
              </a:rPr>
              <a:t>ethylenediamine</a:t>
            </a:r>
            <a:r>
              <a:rPr lang="en-GB" sz="2000" dirty="0">
                <a:solidFill>
                  <a:srgbClr val="FFFFFF"/>
                </a:solidFill>
              </a:rPr>
              <a:t> in HEEDA as precursors.</a:t>
            </a:r>
          </a:p>
          <a:p>
            <a:endParaRPr lang="en-GB" sz="2000" dirty="0">
              <a:solidFill>
                <a:srgbClr val="FFFFFF"/>
              </a:solidFill>
            </a:endParaRPr>
          </a:p>
          <a:p>
            <a:r>
              <a:rPr lang="en-GB" sz="2000" dirty="0">
                <a:solidFill>
                  <a:srgbClr val="FFFFFF"/>
                </a:solidFill>
              </a:rPr>
              <a:t>Microwave synthesis gives larger crystallites.</a:t>
            </a:r>
          </a:p>
          <a:p>
            <a:endParaRPr lang="en-GB" sz="2000" dirty="0">
              <a:solidFill>
                <a:srgbClr val="FFFFFF"/>
              </a:solidFill>
            </a:endParaRPr>
          </a:p>
          <a:p>
            <a:r>
              <a:rPr lang="en-GB" sz="2000" dirty="0"/>
              <a:t>Heat-treatment of these nano-crystals (600° C for 45 min) led to bulk material which shows highly efficient light emission upon continuous wave (CW) excitation at 978 nm. </a:t>
            </a:r>
            <a:endParaRPr lang="en-GB" sz="2000" b="1" baseline="-25000" dirty="0">
              <a:solidFill>
                <a:srgbClr val="000000"/>
              </a:solidFill>
              <a:latin typeface="Lucida Sans"/>
            </a:endParaRPr>
          </a:p>
          <a:p>
            <a:endParaRPr lang="en-GB" sz="2000" b="1" baseline="-25000" dirty="0">
              <a:solidFill>
                <a:srgbClr val="000000"/>
              </a:solidFill>
              <a:latin typeface="Lucida Sans"/>
            </a:endParaRPr>
          </a:p>
        </p:txBody>
      </p:sp>
      <p:pic>
        <p:nvPicPr>
          <p:cNvPr id="67590" name="Picture 7"/>
          <p:cNvPicPr>
            <a:picLocks noChangeAspect="1" noChangeArrowheads="1"/>
          </p:cNvPicPr>
          <p:nvPr/>
        </p:nvPicPr>
        <p:blipFill>
          <a:blip r:embed="rId4"/>
          <a:srcRect/>
          <a:stretch>
            <a:fillRect/>
          </a:stretch>
        </p:blipFill>
        <p:spPr bwMode="auto">
          <a:xfrm>
            <a:off x="7451725" y="4005263"/>
            <a:ext cx="1692275" cy="2517775"/>
          </a:xfrm>
          <a:prstGeom prst="rect">
            <a:avLst/>
          </a:prstGeom>
          <a:noFill/>
          <a:ln w="9525">
            <a:noFill/>
            <a:miter lim="800000"/>
            <a:headEnd/>
            <a:tailEnd/>
          </a:ln>
        </p:spPr>
      </p:pic>
      <p:sp>
        <p:nvSpPr>
          <p:cNvPr id="67591" name="TextBox 7"/>
          <p:cNvSpPr txBox="1">
            <a:spLocks noChangeArrowheads="1"/>
          </p:cNvSpPr>
          <p:nvPr/>
        </p:nvSpPr>
        <p:spPr bwMode="auto">
          <a:xfrm>
            <a:off x="250825" y="620713"/>
            <a:ext cx="5905500" cy="369887"/>
          </a:xfrm>
          <a:prstGeom prst="rect">
            <a:avLst/>
          </a:prstGeom>
          <a:noFill/>
          <a:ln w="9525">
            <a:noFill/>
            <a:miter lim="800000"/>
            <a:headEnd/>
            <a:tailEnd/>
          </a:ln>
        </p:spPr>
        <p:txBody>
          <a:bodyPr wrap="none">
            <a:spAutoFit/>
          </a:bodyPr>
          <a:lstStyle/>
          <a:p>
            <a:r>
              <a:rPr lang="en-GB" b="1">
                <a:solidFill>
                  <a:srgbClr val="FF0000"/>
                </a:solidFill>
              </a:rPr>
              <a:t>Example of size effects characterised using FullProf</a:t>
            </a:r>
          </a:p>
        </p:txBody>
      </p:sp>
      <p:sp>
        <p:nvSpPr>
          <p:cNvPr id="8" name="Date Placeholder 7"/>
          <p:cNvSpPr>
            <a:spLocks noGrp="1"/>
          </p:cNvSpPr>
          <p:nvPr>
            <p:ph type="dt" sz="quarter" idx="10"/>
          </p:nvPr>
        </p:nvSpPr>
        <p:spPr/>
        <p:txBody>
          <a:bodyPr/>
          <a:lstStyle/>
          <a:p>
            <a:pPr>
              <a:defRPr/>
            </a:pPr>
            <a:fld id="{83F144DE-C61D-4A64-A24D-355619DE8D72}" type="datetime1">
              <a:rPr lang="en-GB"/>
              <a:pPr>
                <a:defRPr/>
              </a:pPr>
              <a:t>01/10/2015</a:t>
            </a:fld>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7D87F9CD-2239-4571-ADF1-EB98FDA8F423}" type="slidenum">
              <a:rPr lang="en-US" b="1" smtClean="0">
                <a:solidFill>
                  <a:schemeClr val="bg1"/>
                </a:solidFill>
              </a:rPr>
              <a:pPr algn="l" fontAlgn="base">
                <a:spcBef>
                  <a:spcPct val="0"/>
                </a:spcBef>
                <a:spcAft>
                  <a:spcPct val="0"/>
                </a:spcAft>
                <a:defRPr/>
              </a:pPr>
              <a:t>42</a:t>
            </a:fld>
            <a:endParaRPr lang="en-US" b="1" dirty="0" smtClean="0">
              <a:solidFill>
                <a:schemeClr val="bg1"/>
              </a:solidFill>
            </a:endParaRPr>
          </a:p>
        </p:txBody>
      </p:sp>
      <p:sp>
        <p:nvSpPr>
          <p:cNvPr id="10" name="Text Box 2"/>
          <p:cNvSpPr txBox="1">
            <a:spLocks noChangeArrowheads="1"/>
          </p:cNvSpPr>
          <p:nvPr/>
        </p:nvSpPr>
        <p:spPr bwMode="auto">
          <a:xfrm>
            <a:off x="323850" y="188913"/>
            <a:ext cx="8501063" cy="642937"/>
          </a:xfrm>
          <a:prstGeom prst="rect">
            <a:avLst/>
          </a:prstGeom>
          <a:noFill/>
          <a:ln w="9525">
            <a:noFill/>
            <a:miter lim="800000"/>
            <a:headEnd/>
            <a:tailEnd/>
          </a:ln>
        </p:spPr>
        <p:txBody>
          <a:bodyPr lIns="0" rIns="0" bIns="0" anchor="b"/>
          <a:lstStyle/>
          <a:p>
            <a:pPr eaLnBrk="0" hangingPunct="0">
              <a:spcBef>
                <a:spcPct val="50000"/>
              </a:spcBef>
              <a:defRPr/>
            </a:pPr>
            <a:r>
              <a:rPr lang="en-US" sz="4000" b="1" dirty="0">
                <a:solidFill>
                  <a:srgbClr val="FFFF00"/>
                </a:solidFill>
                <a:latin typeface="Times New Roman" pitchFamily="18" charset="0"/>
              </a:rPr>
              <a:t>RbY</a:t>
            </a:r>
            <a:r>
              <a:rPr lang="en-US" sz="4000" b="1" baseline="-25000" dirty="0">
                <a:solidFill>
                  <a:srgbClr val="FFFF00"/>
                </a:solidFill>
                <a:latin typeface="Times New Roman" pitchFamily="18" charset="0"/>
              </a:rPr>
              <a:t>2</a:t>
            </a:r>
            <a:r>
              <a:rPr lang="en-US" sz="4000" b="1" dirty="0">
                <a:solidFill>
                  <a:srgbClr val="FFFF00"/>
                </a:solidFill>
                <a:latin typeface="Times New Roman" pitchFamily="18" charset="0"/>
              </a:rPr>
              <a:t>F</a:t>
            </a:r>
            <a:r>
              <a:rPr lang="en-US" sz="4000" b="1" baseline="-25000" dirty="0">
                <a:solidFill>
                  <a:srgbClr val="FFFF00"/>
                </a:solidFill>
                <a:latin typeface="Times New Roman" pitchFamily="18" charset="0"/>
              </a:rPr>
              <a:t>7</a:t>
            </a:r>
            <a:r>
              <a:rPr lang="en-US" sz="4000" b="1" dirty="0">
                <a:solidFill>
                  <a:srgbClr val="FFFF00"/>
                </a:solidFill>
                <a:latin typeface="Times New Roman" pitchFamily="18" charset="0"/>
              </a:rPr>
              <a:t>: synthesis from nanocrystals</a:t>
            </a:r>
            <a:endParaRPr lang="en-GB" sz="4000" b="1" baseline="-25000" dirty="0">
              <a:solidFill>
                <a:schemeClr val="bg1"/>
              </a:solidFill>
              <a:latin typeface="+mj-lt"/>
              <a:ea typeface="+mj-ea"/>
              <a:cs typeface="+mj-cs"/>
            </a:endParaRPr>
          </a:p>
        </p:txBody>
      </p:sp>
      <p:pic>
        <p:nvPicPr>
          <p:cNvPr id="68613" name="Picture 2"/>
          <p:cNvPicPr>
            <a:picLocks noChangeAspect="1" noChangeArrowheads="1"/>
          </p:cNvPicPr>
          <p:nvPr/>
        </p:nvPicPr>
        <p:blipFill>
          <a:blip r:embed="rId3"/>
          <a:srcRect/>
          <a:stretch>
            <a:fillRect/>
          </a:stretch>
        </p:blipFill>
        <p:spPr bwMode="auto">
          <a:xfrm>
            <a:off x="0" y="836613"/>
            <a:ext cx="4498975" cy="4032250"/>
          </a:xfrm>
          <a:prstGeom prst="rect">
            <a:avLst/>
          </a:prstGeom>
          <a:noFill/>
          <a:ln w="9525">
            <a:noFill/>
            <a:miter lim="800000"/>
            <a:headEnd/>
            <a:tailEnd/>
          </a:ln>
        </p:spPr>
      </p:pic>
      <p:pic>
        <p:nvPicPr>
          <p:cNvPr id="68614" name="Picture 4"/>
          <p:cNvPicPr>
            <a:picLocks noChangeAspect="1" noChangeArrowheads="1"/>
          </p:cNvPicPr>
          <p:nvPr/>
        </p:nvPicPr>
        <p:blipFill>
          <a:blip r:embed="rId4"/>
          <a:srcRect/>
          <a:stretch>
            <a:fillRect/>
          </a:stretch>
        </p:blipFill>
        <p:spPr bwMode="auto">
          <a:xfrm>
            <a:off x="4732338" y="836613"/>
            <a:ext cx="4411662" cy="4032250"/>
          </a:xfrm>
          <a:prstGeom prst="rect">
            <a:avLst/>
          </a:prstGeom>
          <a:noFill/>
          <a:ln w="9525">
            <a:noFill/>
            <a:miter lim="800000"/>
            <a:headEnd/>
            <a:tailEnd/>
          </a:ln>
        </p:spPr>
      </p:pic>
      <p:grpSp>
        <p:nvGrpSpPr>
          <p:cNvPr id="2" name="Group 10"/>
          <p:cNvGrpSpPr>
            <a:grpSpLocks/>
          </p:cNvGrpSpPr>
          <p:nvPr/>
        </p:nvGrpSpPr>
        <p:grpSpPr bwMode="auto">
          <a:xfrm>
            <a:off x="2339975" y="3213100"/>
            <a:ext cx="4492625" cy="3313113"/>
            <a:chOff x="2339752" y="3212976"/>
            <a:chExt cx="4492625" cy="3313113"/>
          </a:xfrm>
        </p:grpSpPr>
        <p:pic>
          <p:nvPicPr>
            <p:cNvPr id="68617" name="Picture 5"/>
            <p:cNvPicPr>
              <a:picLocks noChangeAspect="1" noChangeArrowheads="1"/>
            </p:cNvPicPr>
            <p:nvPr/>
          </p:nvPicPr>
          <p:blipFill>
            <a:blip r:embed="rId5"/>
            <a:srcRect/>
            <a:stretch>
              <a:fillRect/>
            </a:stretch>
          </p:blipFill>
          <p:spPr bwMode="auto">
            <a:xfrm>
              <a:off x="2339752" y="3212976"/>
              <a:ext cx="4492625" cy="3313113"/>
            </a:xfrm>
            <a:prstGeom prst="rect">
              <a:avLst/>
            </a:prstGeom>
            <a:noFill/>
            <a:ln w="9525">
              <a:noFill/>
              <a:miter lim="800000"/>
              <a:headEnd/>
              <a:tailEnd/>
            </a:ln>
          </p:spPr>
        </p:pic>
        <p:sp>
          <p:nvSpPr>
            <p:cNvPr id="68618" name="TextBox 7"/>
            <p:cNvSpPr txBox="1">
              <a:spLocks noChangeArrowheads="1"/>
            </p:cNvSpPr>
            <p:nvPr/>
          </p:nvSpPr>
          <p:spPr bwMode="auto">
            <a:xfrm>
              <a:off x="4499992" y="3429000"/>
              <a:ext cx="2232247" cy="1200329"/>
            </a:xfrm>
            <a:prstGeom prst="rect">
              <a:avLst/>
            </a:prstGeom>
            <a:noFill/>
            <a:ln w="9525">
              <a:noFill/>
              <a:miter lim="800000"/>
              <a:headEnd/>
              <a:tailEnd/>
            </a:ln>
          </p:spPr>
          <p:txBody>
            <a:bodyPr>
              <a:spAutoFit/>
            </a:bodyPr>
            <a:lstStyle/>
            <a:p>
              <a:r>
                <a:rPr lang="en-GB" b="1">
                  <a:solidFill>
                    <a:srgbClr val="FF0000"/>
                  </a:solidFill>
                </a:rPr>
                <a:t>Light scattering: </a:t>
              </a:r>
            </a:p>
            <a:p>
              <a:r>
                <a:rPr lang="en-GB" b="1">
                  <a:solidFill>
                    <a:srgbClr val="FF0000"/>
                  </a:solidFill>
                </a:rPr>
                <a:t>bigger sizes </a:t>
              </a:r>
              <a:r>
                <a:rPr lang="en-GB" b="1">
                  <a:solidFill>
                    <a:srgbClr val="FF0000"/>
                  </a:solidFill>
                  <a:sym typeface="Symbol" pitchFamily="18" charset="2"/>
                </a:rPr>
                <a:t> multi-domain particles</a:t>
              </a:r>
              <a:endParaRPr lang="en-GB" b="1">
                <a:solidFill>
                  <a:srgbClr val="FF0000"/>
                </a:solidFill>
              </a:endParaRPr>
            </a:p>
          </p:txBody>
        </p:sp>
      </p:grpSp>
      <p:sp>
        <p:nvSpPr>
          <p:cNvPr id="11" name="Date Placeholder 10"/>
          <p:cNvSpPr>
            <a:spLocks noGrp="1"/>
          </p:cNvSpPr>
          <p:nvPr>
            <p:ph type="dt" sz="quarter" idx="10"/>
          </p:nvPr>
        </p:nvSpPr>
        <p:spPr/>
        <p:txBody>
          <a:bodyPr/>
          <a:lstStyle/>
          <a:p>
            <a:pPr>
              <a:defRPr/>
            </a:pPr>
            <a:fld id="{2D172D9E-892B-4CEC-AEF8-9E9B4766B6A5}" type="datetime1">
              <a:rPr lang="en-GB"/>
              <a:pPr>
                <a:defRPr/>
              </a:pPr>
              <a:t>01/10/2015</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0037FC14-3FCD-4815-9650-25A5BE14ABC4}" type="slidenum">
              <a:rPr lang="en-US" b="1" smtClean="0">
                <a:solidFill>
                  <a:schemeClr val="bg1"/>
                </a:solidFill>
              </a:rPr>
              <a:pPr algn="l" fontAlgn="base">
                <a:spcBef>
                  <a:spcPct val="0"/>
                </a:spcBef>
                <a:spcAft>
                  <a:spcPct val="0"/>
                </a:spcAft>
                <a:defRPr/>
              </a:pPr>
              <a:t>43</a:t>
            </a:fld>
            <a:endParaRPr lang="en-US" b="1" dirty="0" smtClean="0">
              <a:solidFill>
                <a:schemeClr val="bg1"/>
              </a:solidFill>
            </a:endParaRPr>
          </a:p>
        </p:txBody>
      </p:sp>
      <p:sp>
        <p:nvSpPr>
          <p:cNvPr id="10" name="Text Box 2"/>
          <p:cNvSpPr txBox="1">
            <a:spLocks noChangeArrowheads="1"/>
          </p:cNvSpPr>
          <p:nvPr/>
        </p:nvSpPr>
        <p:spPr bwMode="auto">
          <a:xfrm>
            <a:off x="323850" y="371230"/>
            <a:ext cx="8501063" cy="431800"/>
          </a:xfrm>
          <a:prstGeom prst="rect">
            <a:avLst/>
          </a:prstGeom>
          <a:noFill/>
          <a:ln w="9525">
            <a:noFill/>
            <a:miter lim="800000"/>
            <a:headEnd/>
            <a:tailEnd/>
          </a:ln>
        </p:spPr>
        <p:txBody>
          <a:bodyPr lIns="0" rIns="0" bIns="0" anchor="b"/>
          <a:lstStyle/>
          <a:p>
            <a:pPr eaLnBrk="0" hangingPunct="0">
              <a:spcBef>
                <a:spcPct val="50000"/>
              </a:spcBef>
              <a:defRPr/>
            </a:pPr>
            <a:r>
              <a:rPr lang="en-US" sz="4000" b="1" dirty="0">
                <a:solidFill>
                  <a:srgbClr val="FFFF00"/>
                </a:solidFill>
                <a:latin typeface="Times New Roman" pitchFamily="18" charset="0"/>
              </a:rPr>
              <a:t>RbY</a:t>
            </a:r>
            <a:r>
              <a:rPr lang="en-US" sz="4000" b="1" baseline="-25000" dirty="0">
                <a:solidFill>
                  <a:srgbClr val="FFFF00"/>
                </a:solidFill>
                <a:latin typeface="Times New Roman" pitchFamily="18" charset="0"/>
              </a:rPr>
              <a:t>2</a:t>
            </a:r>
            <a:r>
              <a:rPr lang="en-US" sz="4000" b="1" dirty="0">
                <a:solidFill>
                  <a:srgbClr val="FFFF00"/>
                </a:solidFill>
                <a:latin typeface="Times New Roman" pitchFamily="18" charset="0"/>
              </a:rPr>
              <a:t>F</a:t>
            </a:r>
            <a:r>
              <a:rPr lang="en-US" sz="4000" b="1" baseline="-25000" dirty="0">
                <a:solidFill>
                  <a:srgbClr val="FFFF00"/>
                </a:solidFill>
                <a:latin typeface="Times New Roman" pitchFamily="18" charset="0"/>
              </a:rPr>
              <a:t>7</a:t>
            </a:r>
            <a:r>
              <a:rPr lang="en-US" sz="4000" b="1" dirty="0">
                <a:solidFill>
                  <a:srgbClr val="FFFF00"/>
                </a:solidFill>
                <a:latin typeface="Times New Roman" pitchFamily="18" charset="0"/>
              </a:rPr>
              <a:t>: different stages in synthesis</a:t>
            </a:r>
            <a:endParaRPr lang="en-GB" sz="4000" b="1" baseline="-25000" dirty="0">
              <a:solidFill>
                <a:schemeClr val="bg1"/>
              </a:solidFill>
              <a:latin typeface="+mj-lt"/>
              <a:ea typeface="+mj-ea"/>
              <a:cs typeface="+mj-cs"/>
            </a:endParaRPr>
          </a:p>
        </p:txBody>
      </p:sp>
      <p:pic>
        <p:nvPicPr>
          <p:cNvPr id="69637" name="Picture 2"/>
          <p:cNvPicPr>
            <a:picLocks noChangeAspect="1" noChangeArrowheads="1"/>
          </p:cNvPicPr>
          <p:nvPr/>
        </p:nvPicPr>
        <p:blipFill>
          <a:blip r:embed="rId3"/>
          <a:srcRect/>
          <a:stretch>
            <a:fillRect/>
          </a:stretch>
        </p:blipFill>
        <p:spPr bwMode="auto">
          <a:xfrm>
            <a:off x="-25400" y="818421"/>
            <a:ext cx="6973664" cy="6066963"/>
          </a:xfrm>
          <a:prstGeom prst="rect">
            <a:avLst/>
          </a:prstGeom>
          <a:noFill/>
          <a:ln w="9525">
            <a:noFill/>
            <a:miter lim="800000"/>
            <a:headEnd/>
            <a:tailEnd/>
          </a:ln>
        </p:spPr>
      </p:pic>
      <p:sp>
        <p:nvSpPr>
          <p:cNvPr id="69638" name="TextBox 6"/>
          <p:cNvSpPr txBox="1">
            <a:spLocks noChangeArrowheads="1"/>
          </p:cNvSpPr>
          <p:nvPr/>
        </p:nvSpPr>
        <p:spPr bwMode="auto">
          <a:xfrm>
            <a:off x="1979613" y="3860800"/>
            <a:ext cx="849312" cy="369888"/>
          </a:xfrm>
          <a:prstGeom prst="rect">
            <a:avLst/>
          </a:prstGeom>
          <a:noFill/>
          <a:ln w="9525">
            <a:noFill/>
            <a:miter lim="800000"/>
            <a:headEnd/>
            <a:tailEnd/>
          </a:ln>
        </p:spPr>
        <p:txBody>
          <a:bodyPr wrap="none">
            <a:spAutoFit/>
          </a:bodyPr>
          <a:lstStyle/>
          <a:p>
            <a:r>
              <a:rPr lang="en-GB" b="1">
                <a:solidFill>
                  <a:srgbClr val="FF0000"/>
                </a:solidFill>
              </a:rPr>
              <a:t>&gt; 5</a:t>
            </a:r>
            <a:r>
              <a:rPr lang="en-GB" b="1">
                <a:solidFill>
                  <a:srgbClr val="FF0000"/>
                </a:solidFill>
                <a:sym typeface="Symbol" pitchFamily="18" charset="2"/>
              </a:rPr>
              <a:t>m</a:t>
            </a:r>
            <a:endParaRPr lang="en-GB" b="1">
              <a:solidFill>
                <a:srgbClr val="FF0000"/>
              </a:solidFill>
            </a:endParaRPr>
          </a:p>
        </p:txBody>
      </p:sp>
      <p:sp>
        <p:nvSpPr>
          <p:cNvPr id="69639" name="TextBox 7"/>
          <p:cNvSpPr txBox="1">
            <a:spLocks noChangeArrowheads="1"/>
          </p:cNvSpPr>
          <p:nvPr/>
        </p:nvSpPr>
        <p:spPr bwMode="auto">
          <a:xfrm>
            <a:off x="2124075" y="2565400"/>
            <a:ext cx="985838" cy="368300"/>
          </a:xfrm>
          <a:prstGeom prst="rect">
            <a:avLst/>
          </a:prstGeom>
          <a:noFill/>
          <a:ln w="9525">
            <a:noFill/>
            <a:miter lim="800000"/>
            <a:headEnd/>
            <a:tailEnd/>
          </a:ln>
        </p:spPr>
        <p:txBody>
          <a:bodyPr wrap="none">
            <a:spAutoFit/>
          </a:bodyPr>
          <a:lstStyle/>
          <a:p>
            <a:r>
              <a:rPr lang="en-GB" b="1">
                <a:solidFill>
                  <a:srgbClr val="FF0000"/>
                </a:solidFill>
              </a:rPr>
              <a:t>~ 60</a:t>
            </a:r>
            <a:r>
              <a:rPr lang="en-GB" b="1">
                <a:solidFill>
                  <a:srgbClr val="FF0000"/>
                </a:solidFill>
                <a:sym typeface="Symbol" pitchFamily="18" charset="2"/>
              </a:rPr>
              <a:t>nm</a:t>
            </a:r>
            <a:endParaRPr lang="en-GB" b="1">
              <a:solidFill>
                <a:srgbClr val="FF0000"/>
              </a:solidFill>
            </a:endParaRPr>
          </a:p>
        </p:txBody>
      </p:sp>
      <p:sp>
        <p:nvSpPr>
          <p:cNvPr id="69640" name="TextBox 11"/>
          <p:cNvSpPr txBox="1">
            <a:spLocks noChangeArrowheads="1"/>
          </p:cNvSpPr>
          <p:nvPr/>
        </p:nvSpPr>
        <p:spPr bwMode="auto">
          <a:xfrm>
            <a:off x="1979613" y="1341438"/>
            <a:ext cx="987425" cy="369887"/>
          </a:xfrm>
          <a:prstGeom prst="rect">
            <a:avLst/>
          </a:prstGeom>
          <a:noFill/>
          <a:ln w="9525">
            <a:noFill/>
            <a:miter lim="800000"/>
            <a:headEnd/>
            <a:tailEnd/>
          </a:ln>
        </p:spPr>
        <p:txBody>
          <a:bodyPr wrap="none">
            <a:spAutoFit/>
          </a:bodyPr>
          <a:lstStyle/>
          <a:p>
            <a:r>
              <a:rPr lang="en-GB" b="1">
                <a:solidFill>
                  <a:srgbClr val="FF0000"/>
                </a:solidFill>
              </a:rPr>
              <a:t>~ 10</a:t>
            </a:r>
            <a:r>
              <a:rPr lang="en-GB" b="1">
                <a:solidFill>
                  <a:srgbClr val="FF0000"/>
                </a:solidFill>
                <a:sym typeface="Symbol" pitchFamily="18" charset="2"/>
              </a:rPr>
              <a:t>nm</a:t>
            </a:r>
            <a:endParaRPr lang="en-GB" b="1">
              <a:solidFill>
                <a:srgbClr val="FF0000"/>
              </a:solidFill>
            </a:endParaRPr>
          </a:p>
        </p:txBody>
      </p:sp>
      <p:sp>
        <p:nvSpPr>
          <p:cNvPr id="11" name="Text Box 2"/>
          <p:cNvSpPr txBox="1">
            <a:spLocks noChangeArrowheads="1"/>
          </p:cNvSpPr>
          <p:nvPr/>
        </p:nvSpPr>
        <p:spPr bwMode="auto">
          <a:xfrm>
            <a:off x="7235825" y="1268413"/>
            <a:ext cx="1620838" cy="3740150"/>
          </a:xfrm>
          <a:prstGeom prst="rect">
            <a:avLst/>
          </a:prstGeom>
          <a:noFill/>
          <a:ln w="9525">
            <a:noFill/>
            <a:miter lim="800000"/>
            <a:headEnd/>
            <a:tailEnd/>
          </a:ln>
        </p:spPr>
        <p:txBody>
          <a:bodyPr lIns="0" rIns="0" bIns="0" anchor="b"/>
          <a:lstStyle/>
          <a:p>
            <a:pPr>
              <a:defRPr/>
            </a:pPr>
            <a:r>
              <a:rPr lang="en-GB" b="1" dirty="0">
                <a:solidFill>
                  <a:srgbClr val="FFFF00"/>
                </a:solidFill>
              </a:rPr>
              <a:t>Crystal structure solved by isomorphism with KEr</a:t>
            </a:r>
            <a:r>
              <a:rPr lang="en-GB" b="1" baseline="-25000" dirty="0">
                <a:solidFill>
                  <a:srgbClr val="FFFF00"/>
                </a:solidFill>
              </a:rPr>
              <a:t>2</a:t>
            </a:r>
            <a:r>
              <a:rPr lang="en-GB" b="1" dirty="0">
                <a:solidFill>
                  <a:srgbClr val="FFFF00"/>
                </a:solidFill>
              </a:rPr>
              <a:t>F</a:t>
            </a:r>
            <a:r>
              <a:rPr lang="en-GB" b="1" baseline="-25000" dirty="0">
                <a:solidFill>
                  <a:srgbClr val="FFFF00"/>
                </a:solidFill>
              </a:rPr>
              <a:t>7</a:t>
            </a:r>
            <a:r>
              <a:rPr lang="en-GB" b="1" dirty="0">
                <a:solidFill>
                  <a:srgbClr val="FFFF00"/>
                </a:solidFill>
              </a:rPr>
              <a:t>: </a:t>
            </a:r>
          </a:p>
          <a:p>
            <a:pPr>
              <a:defRPr/>
            </a:pPr>
            <a:endParaRPr lang="en-GB" b="1" dirty="0">
              <a:solidFill>
                <a:srgbClr val="FFFF00"/>
              </a:solidFill>
            </a:endParaRPr>
          </a:p>
          <a:p>
            <a:pPr>
              <a:defRPr/>
            </a:pPr>
            <a:endParaRPr lang="en-GB" b="1" dirty="0">
              <a:solidFill>
                <a:srgbClr val="FFFF00"/>
              </a:solidFill>
            </a:endParaRPr>
          </a:p>
          <a:p>
            <a:pPr>
              <a:defRPr/>
            </a:pPr>
            <a:r>
              <a:rPr lang="en-GB" b="1" dirty="0">
                <a:solidFill>
                  <a:srgbClr val="FFFF00"/>
                </a:solidFill>
              </a:rPr>
              <a:t> a=11.97 Å</a:t>
            </a:r>
          </a:p>
          <a:p>
            <a:pPr>
              <a:defRPr/>
            </a:pPr>
            <a:r>
              <a:rPr lang="en-GB" b="1" dirty="0">
                <a:solidFill>
                  <a:srgbClr val="FFFF00"/>
                </a:solidFill>
              </a:rPr>
              <a:t> b=13.46 Å</a:t>
            </a:r>
          </a:p>
          <a:p>
            <a:pPr>
              <a:defRPr/>
            </a:pPr>
            <a:r>
              <a:rPr lang="en-GB" b="1" dirty="0">
                <a:solidFill>
                  <a:srgbClr val="FFFF00"/>
                </a:solidFill>
              </a:rPr>
              <a:t> c=7.7 Å </a:t>
            </a:r>
          </a:p>
          <a:p>
            <a:pPr>
              <a:defRPr/>
            </a:pPr>
            <a:r>
              <a:rPr lang="en-GB" b="1" dirty="0">
                <a:solidFill>
                  <a:srgbClr val="FFFF00"/>
                </a:solidFill>
              </a:rPr>
              <a:t> </a:t>
            </a:r>
          </a:p>
          <a:p>
            <a:pPr>
              <a:defRPr/>
            </a:pPr>
            <a:r>
              <a:rPr lang="en-GB" b="1" dirty="0">
                <a:solidFill>
                  <a:srgbClr val="FFFF00"/>
                </a:solidFill>
              </a:rPr>
              <a:t>SPG: </a:t>
            </a:r>
            <a:r>
              <a:rPr lang="en-GB" b="1" i="1" dirty="0">
                <a:solidFill>
                  <a:srgbClr val="FFFF00"/>
                </a:solidFill>
              </a:rPr>
              <a:t>Pnam</a:t>
            </a:r>
          </a:p>
          <a:p>
            <a:pPr>
              <a:defRPr/>
            </a:pPr>
            <a:endParaRPr lang="en-GB" b="1" i="1" baseline="-25000" dirty="0">
              <a:solidFill>
                <a:srgbClr val="FF0000"/>
              </a:solidFill>
              <a:latin typeface="+mj-lt"/>
              <a:ea typeface="+mj-ea"/>
              <a:cs typeface="+mj-cs"/>
            </a:endParaRPr>
          </a:p>
        </p:txBody>
      </p:sp>
      <p:sp>
        <p:nvSpPr>
          <p:cNvPr id="12" name="Date Placeholder 11"/>
          <p:cNvSpPr>
            <a:spLocks noGrp="1"/>
          </p:cNvSpPr>
          <p:nvPr>
            <p:ph type="dt" sz="quarter" idx="10"/>
          </p:nvPr>
        </p:nvSpPr>
        <p:spPr/>
        <p:txBody>
          <a:bodyPr/>
          <a:lstStyle/>
          <a:p>
            <a:pPr>
              <a:defRPr/>
            </a:pPr>
            <a:fld id="{FD554998-51C9-4C35-B0C7-64E84FCDBD1B}" type="datetime1">
              <a:rPr lang="en-GB"/>
              <a:pPr>
                <a:defRPr/>
              </a:pPr>
              <a:t>01/10/2015</a:t>
            </a:fld>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D0DE529B-0DF3-42DF-9FBC-F8F9DA23575D}" type="slidenum">
              <a:rPr lang="en-US" b="1" smtClean="0">
                <a:solidFill>
                  <a:schemeClr val="bg1"/>
                </a:solidFill>
              </a:rPr>
              <a:pPr algn="l" fontAlgn="base">
                <a:spcBef>
                  <a:spcPct val="0"/>
                </a:spcBef>
                <a:spcAft>
                  <a:spcPct val="0"/>
                </a:spcAft>
                <a:defRPr/>
              </a:pPr>
              <a:t>44</a:t>
            </a:fld>
            <a:endParaRPr lang="en-US" b="1" dirty="0" smtClean="0">
              <a:solidFill>
                <a:schemeClr val="bg1"/>
              </a:solidFill>
            </a:endParaRPr>
          </a:p>
        </p:txBody>
      </p:sp>
      <p:sp>
        <p:nvSpPr>
          <p:cNvPr id="10" name="Text Box 2"/>
          <p:cNvSpPr txBox="1">
            <a:spLocks noChangeArrowheads="1"/>
          </p:cNvSpPr>
          <p:nvPr/>
        </p:nvSpPr>
        <p:spPr bwMode="auto">
          <a:xfrm>
            <a:off x="250825" y="0"/>
            <a:ext cx="7200900" cy="1268413"/>
          </a:xfrm>
          <a:prstGeom prst="rect">
            <a:avLst/>
          </a:prstGeom>
          <a:noFill/>
          <a:ln w="9525">
            <a:noFill/>
            <a:miter lim="800000"/>
            <a:headEnd/>
            <a:tailEnd/>
          </a:ln>
        </p:spPr>
        <p:txBody>
          <a:bodyPr lIns="0" rIns="0" bIns="0" anchor="b"/>
          <a:lstStyle/>
          <a:p>
            <a:pPr eaLnBrk="0" hangingPunct="0">
              <a:spcBef>
                <a:spcPct val="50000"/>
              </a:spcBef>
              <a:defRPr/>
            </a:pPr>
            <a:r>
              <a:rPr lang="en-US" sz="3600" b="1" dirty="0">
                <a:solidFill>
                  <a:srgbClr val="FFFF00"/>
                </a:solidFill>
                <a:latin typeface="Times New Roman" pitchFamily="18" charset="0"/>
              </a:rPr>
              <a:t>LnPO</a:t>
            </a:r>
            <a:r>
              <a:rPr lang="en-US" sz="3600" b="1" baseline="-25000" dirty="0">
                <a:solidFill>
                  <a:srgbClr val="FFFF00"/>
                </a:solidFill>
                <a:latin typeface="Times New Roman" pitchFamily="18" charset="0"/>
              </a:rPr>
              <a:t>4</a:t>
            </a:r>
            <a:r>
              <a:rPr lang="en-US" sz="3600" b="1" dirty="0">
                <a:solidFill>
                  <a:srgbClr val="FFFF00"/>
                </a:solidFill>
                <a:latin typeface="Times New Roman" pitchFamily="18" charset="0"/>
              </a:rPr>
              <a:t> (</a:t>
            </a:r>
            <a:r>
              <a:rPr lang="en-US" sz="3600" b="1" dirty="0" err="1">
                <a:solidFill>
                  <a:srgbClr val="FFFF00"/>
                </a:solidFill>
                <a:latin typeface="Times New Roman" pitchFamily="18" charset="0"/>
              </a:rPr>
              <a:t>Ln:La</a:t>
            </a:r>
            <a:r>
              <a:rPr lang="en-US" sz="3600" b="1" dirty="0">
                <a:solidFill>
                  <a:srgbClr val="FFFF00"/>
                </a:solidFill>
                <a:latin typeface="Times New Roman" pitchFamily="18" charset="0"/>
              </a:rPr>
              <a:t>, </a:t>
            </a:r>
            <a:r>
              <a:rPr lang="en-US" sz="3600" b="1" dirty="0" err="1">
                <a:solidFill>
                  <a:srgbClr val="FFFF00"/>
                </a:solidFill>
                <a:latin typeface="Times New Roman" pitchFamily="18" charset="0"/>
              </a:rPr>
              <a:t>Eu</a:t>
            </a:r>
            <a:r>
              <a:rPr lang="en-US" sz="3600" b="1" dirty="0">
                <a:solidFill>
                  <a:srgbClr val="FFFF00"/>
                </a:solidFill>
                <a:latin typeface="Times New Roman" pitchFamily="18" charset="0"/>
              </a:rPr>
              <a:t>) </a:t>
            </a:r>
            <a:r>
              <a:rPr lang="en-US" sz="3600" b="1" dirty="0" err="1">
                <a:solidFill>
                  <a:srgbClr val="FFFF00"/>
                </a:solidFill>
                <a:latin typeface="Times New Roman" pitchFamily="18" charset="0"/>
              </a:rPr>
              <a:t>nanoparticles</a:t>
            </a:r>
            <a:endParaRPr lang="en-US" sz="3600" b="1" dirty="0">
              <a:solidFill>
                <a:srgbClr val="FFFF00"/>
              </a:solidFill>
              <a:latin typeface="Times New Roman" pitchFamily="18" charset="0"/>
            </a:endParaRPr>
          </a:p>
          <a:p>
            <a:pPr eaLnBrk="0" hangingPunct="0">
              <a:spcBef>
                <a:spcPct val="50000"/>
              </a:spcBef>
              <a:defRPr/>
            </a:pPr>
            <a:r>
              <a:rPr lang="en-US" b="1" dirty="0">
                <a:solidFill>
                  <a:schemeClr val="bg1"/>
                </a:solidFill>
                <a:latin typeface="Times New Roman" pitchFamily="18" charset="0"/>
                <a:ea typeface="+mj-ea"/>
                <a:cs typeface="+mj-cs"/>
              </a:rPr>
              <a:t>Helmut Schafer, et al. (2011)</a:t>
            </a:r>
            <a:endParaRPr lang="en-GB" b="1" dirty="0">
              <a:solidFill>
                <a:schemeClr val="bg1"/>
              </a:solidFill>
              <a:latin typeface="+mj-lt"/>
              <a:ea typeface="+mj-ea"/>
              <a:cs typeface="+mj-cs"/>
            </a:endParaRPr>
          </a:p>
        </p:txBody>
      </p:sp>
      <p:sp>
        <p:nvSpPr>
          <p:cNvPr id="12" name="Date Placeholder 11"/>
          <p:cNvSpPr>
            <a:spLocks noGrp="1"/>
          </p:cNvSpPr>
          <p:nvPr>
            <p:ph type="dt" sz="quarter" idx="10"/>
          </p:nvPr>
        </p:nvSpPr>
        <p:spPr/>
        <p:txBody>
          <a:bodyPr/>
          <a:lstStyle/>
          <a:p>
            <a:pPr>
              <a:defRPr/>
            </a:pPr>
            <a:fld id="{FD554998-51C9-4C35-B0C7-64E84FCDBD1B}" type="datetime1">
              <a:rPr lang="en-GB"/>
              <a:pPr>
                <a:defRPr/>
              </a:pPr>
              <a:t>01/10/2015</a:t>
            </a:fld>
            <a:endParaRPr lang="en-US" dirty="0"/>
          </a:p>
        </p:txBody>
      </p:sp>
      <p:pic>
        <p:nvPicPr>
          <p:cNvPr id="70662" name="Picture 3" descr="khv1_tem"/>
          <p:cNvPicPr>
            <a:picLocks noChangeAspect="1" noChangeArrowheads="1"/>
          </p:cNvPicPr>
          <p:nvPr/>
        </p:nvPicPr>
        <p:blipFill>
          <a:blip r:embed="rId3"/>
          <a:srcRect/>
          <a:stretch>
            <a:fillRect/>
          </a:stretch>
        </p:blipFill>
        <p:spPr bwMode="auto">
          <a:xfrm>
            <a:off x="5724525" y="765175"/>
            <a:ext cx="2598738" cy="3024188"/>
          </a:xfrm>
          <a:prstGeom prst="rect">
            <a:avLst/>
          </a:prstGeom>
          <a:noFill/>
          <a:ln w="9525">
            <a:noFill/>
            <a:miter lim="800000"/>
            <a:headEnd/>
            <a:tailEnd/>
          </a:ln>
        </p:spPr>
      </p:pic>
      <p:pic>
        <p:nvPicPr>
          <p:cNvPr id="70663" name="Picture 4" descr="RK_69_26"/>
          <p:cNvPicPr>
            <a:picLocks noChangeAspect="1" noChangeArrowheads="1"/>
          </p:cNvPicPr>
          <p:nvPr/>
        </p:nvPicPr>
        <p:blipFill>
          <a:blip r:embed="rId4"/>
          <a:srcRect/>
          <a:stretch>
            <a:fillRect/>
          </a:stretch>
        </p:blipFill>
        <p:spPr bwMode="auto">
          <a:xfrm>
            <a:off x="5580063" y="3860800"/>
            <a:ext cx="2952750" cy="2952750"/>
          </a:xfrm>
          <a:prstGeom prst="rect">
            <a:avLst/>
          </a:prstGeom>
          <a:noFill/>
          <a:ln w="9525">
            <a:noFill/>
            <a:miter lim="800000"/>
            <a:headEnd/>
            <a:tailEnd/>
          </a:ln>
        </p:spPr>
      </p:pic>
      <p:sp>
        <p:nvSpPr>
          <p:cNvPr id="70664" name="Rectangle 41"/>
          <p:cNvSpPr>
            <a:spLocks noChangeArrowheads="1"/>
          </p:cNvSpPr>
          <p:nvPr/>
        </p:nvSpPr>
        <p:spPr bwMode="auto">
          <a:xfrm>
            <a:off x="395288" y="1203325"/>
            <a:ext cx="4824412" cy="2586038"/>
          </a:xfrm>
          <a:prstGeom prst="rect">
            <a:avLst/>
          </a:prstGeom>
          <a:noFill/>
          <a:ln w="9525">
            <a:noFill/>
            <a:miter lim="800000"/>
            <a:headEnd/>
            <a:tailEnd/>
          </a:ln>
        </p:spPr>
        <p:txBody>
          <a:bodyPr>
            <a:spAutoFit/>
          </a:bodyPr>
          <a:lstStyle/>
          <a:p>
            <a:r>
              <a:rPr lang="en-US"/>
              <a:t>Lanthanide phosphates are unique class of materials having versatile properties such as high temperature stability, chemically inertness, catalytic and photoluminescence. Bulk and nanosize lanthanide phosphates have been found to act as excellent host/matrices for lanthanides and t</a:t>
            </a:r>
            <a:r>
              <a:rPr lang="en-GB"/>
              <a:t>he optical properties of these NPs can also be tuned by the lanthanide dopants. </a:t>
            </a:r>
          </a:p>
        </p:txBody>
      </p:sp>
      <p:sp>
        <p:nvSpPr>
          <p:cNvPr id="70665" name="Rectangle 6"/>
          <p:cNvSpPr>
            <a:spLocks noChangeArrowheads="1"/>
          </p:cNvSpPr>
          <p:nvPr/>
        </p:nvSpPr>
        <p:spPr bwMode="auto">
          <a:xfrm>
            <a:off x="0" y="0"/>
            <a:ext cx="3017838" cy="7938"/>
          </a:xfrm>
          <a:prstGeom prst="rect">
            <a:avLst/>
          </a:prstGeom>
          <a:solidFill>
            <a:srgbClr val="000000"/>
          </a:solidFill>
          <a:ln w="9525">
            <a:solidFill>
              <a:schemeClr val="tx1"/>
            </a:solidFill>
            <a:miter lim="800000"/>
            <a:headEnd/>
            <a:tailEnd/>
          </a:ln>
        </p:spPr>
        <p:txBody>
          <a:bodyPr wrap="none" anchor="ctr">
            <a:spAutoFit/>
          </a:bodyPr>
          <a:lstStyle/>
          <a:p>
            <a:endParaRPr lang="en-GB"/>
          </a:p>
        </p:txBody>
      </p:sp>
      <p:sp>
        <p:nvSpPr>
          <p:cNvPr id="70666" name="Rectangle 44"/>
          <p:cNvSpPr>
            <a:spLocks noChangeArrowheads="1"/>
          </p:cNvSpPr>
          <p:nvPr/>
        </p:nvSpPr>
        <p:spPr bwMode="auto">
          <a:xfrm>
            <a:off x="395288" y="3860800"/>
            <a:ext cx="4572000" cy="1754188"/>
          </a:xfrm>
          <a:prstGeom prst="rect">
            <a:avLst/>
          </a:prstGeom>
          <a:noFill/>
          <a:ln w="9525">
            <a:noFill/>
            <a:miter lim="800000"/>
            <a:headEnd/>
            <a:tailEnd/>
          </a:ln>
        </p:spPr>
        <p:txBody>
          <a:bodyPr>
            <a:spAutoFit/>
          </a:bodyPr>
          <a:lstStyle/>
          <a:p>
            <a:r>
              <a:rPr lang="en-US"/>
              <a:t>Notable examples of demonstrated applications include field-effect transistors (FETs), light-emitting diodes (LEDs), single-electron transistors, biological and chemical sensors, photo-detectors, electron emitters, and ultraviolet lasers</a:t>
            </a:r>
            <a:endParaRPr lang="en-GB"/>
          </a:p>
        </p:txBody>
      </p:sp>
      <p:sp>
        <p:nvSpPr>
          <p:cNvPr id="70667" name="TextBox 45"/>
          <p:cNvSpPr txBox="1">
            <a:spLocks noChangeArrowheads="1"/>
          </p:cNvSpPr>
          <p:nvPr/>
        </p:nvSpPr>
        <p:spPr bwMode="auto">
          <a:xfrm>
            <a:off x="250825" y="5661025"/>
            <a:ext cx="5399088" cy="646113"/>
          </a:xfrm>
          <a:prstGeom prst="rect">
            <a:avLst/>
          </a:prstGeom>
          <a:noFill/>
          <a:ln w="9525">
            <a:noFill/>
            <a:miter lim="800000"/>
            <a:headEnd/>
            <a:tailEnd/>
          </a:ln>
        </p:spPr>
        <p:txBody>
          <a:bodyPr wrap="none">
            <a:spAutoFit/>
          </a:bodyPr>
          <a:lstStyle/>
          <a:p>
            <a:r>
              <a:rPr lang="en-GB" b="1"/>
              <a:t>Example: EuPO</a:t>
            </a:r>
            <a:r>
              <a:rPr lang="en-GB" b="1" baseline="-25000"/>
              <a:t>4</a:t>
            </a:r>
          </a:p>
          <a:p>
            <a:r>
              <a:rPr lang="en-GB" b="1"/>
              <a:t>P 2</a:t>
            </a:r>
            <a:r>
              <a:rPr lang="en-GB" b="1" baseline="-25000"/>
              <a:t>1</a:t>
            </a:r>
            <a:r>
              <a:rPr lang="en-GB" b="1"/>
              <a:t>/n,  a≈ 6.66Å, b ≈ 6.89Å, c ≈ 6.37Å, </a:t>
            </a:r>
            <a:r>
              <a:rPr lang="en-GB" b="1">
                <a:sym typeface="Symbol" pitchFamily="18" charset="2"/>
              </a:rPr>
              <a:t>=104,05°</a:t>
            </a:r>
            <a:endParaRPr lang="en-GB" b="1"/>
          </a:p>
        </p:txBody>
      </p:sp>
      <p:sp>
        <p:nvSpPr>
          <p:cNvPr id="70668" name="TextBox 46"/>
          <p:cNvSpPr txBox="1">
            <a:spLocks noChangeArrowheads="1"/>
          </p:cNvSpPr>
          <p:nvPr/>
        </p:nvSpPr>
        <p:spPr bwMode="auto">
          <a:xfrm>
            <a:off x="6227763" y="765175"/>
            <a:ext cx="1724025" cy="368300"/>
          </a:xfrm>
          <a:prstGeom prst="rect">
            <a:avLst/>
          </a:prstGeom>
          <a:noFill/>
          <a:ln w="9525">
            <a:noFill/>
            <a:miter lim="800000"/>
            <a:headEnd/>
            <a:tailEnd/>
          </a:ln>
        </p:spPr>
        <p:txBody>
          <a:bodyPr wrap="none">
            <a:spAutoFit/>
          </a:bodyPr>
          <a:lstStyle/>
          <a:p>
            <a:r>
              <a:rPr lang="en-GB" b="1"/>
              <a:t>Nano-spheres</a:t>
            </a:r>
          </a:p>
        </p:txBody>
      </p:sp>
      <p:sp>
        <p:nvSpPr>
          <p:cNvPr id="70669" name="TextBox 47"/>
          <p:cNvSpPr txBox="1">
            <a:spLocks noChangeArrowheads="1"/>
          </p:cNvSpPr>
          <p:nvPr/>
        </p:nvSpPr>
        <p:spPr bwMode="auto">
          <a:xfrm>
            <a:off x="7235825" y="6021388"/>
            <a:ext cx="1339850" cy="369887"/>
          </a:xfrm>
          <a:prstGeom prst="rect">
            <a:avLst/>
          </a:prstGeom>
          <a:noFill/>
          <a:ln w="9525">
            <a:noFill/>
            <a:miter lim="800000"/>
            <a:headEnd/>
            <a:tailEnd/>
          </a:ln>
        </p:spPr>
        <p:txBody>
          <a:bodyPr wrap="none">
            <a:spAutoFit/>
          </a:bodyPr>
          <a:lstStyle/>
          <a:p>
            <a:r>
              <a:rPr lang="en-GB" b="1">
                <a:solidFill>
                  <a:schemeClr val="bg1"/>
                </a:solidFill>
              </a:rPr>
              <a:t>Nano-rods</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1E29F4BD-BCE7-47AE-A255-2E467B376C54}" type="slidenum">
              <a:rPr lang="en-US" b="1" smtClean="0">
                <a:solidFill>
                  <a:schemeClr val="bg1"/>
                </a:solidFill>
              </a:rPr>
              <a:pPr algn="l" fontAlgn="base">
                <a:spcBef>
                  <a:spcPct val="0"/>
                </a:spcBef>
                <a:spcAft>
                  <a:spcPct val="0"/>
                </a:spcAft>
                <a:defRPr/>
              </a:pPr>
              <a:t>45</a:t>
            </a:fld>
            <a:endParaRPr lang="en-US" b="1" dirty="0" smtClean="0">
              <a:solidFill>
                <a:schemeClr val="bg1"/>
              </a:solidFill>
            </a:endParaRPr>
          </a:p>
        </p:txBody>
      </p:sp>
      <p:sp>
        <p:nvSpPr>
          <p:cNvPr id="10" name="Text Box 2"/>
          <p:cNvSpPr txBox="1">
            <a:spLocks noChangeArrowheads="1"/>
          </p:cNvSpPr>
          <p:nvPr/>
        </p:nvSpPr>
        <p:spPr bwMode="auto">
          <a:xfrm>
            <a:off x="323850" y="188913"/>
            <a:ext cx="8501063" cy="431800"/>
          </a:xfrm>
          <a:prstGeom prst="rect">
            <a:avLst/>
          </a:prstGeom>
          <a:noFill/>
          <a:ln w="9525">
            <a:noFill/>
            <a:miter lim="800000"/>
            <a:headEnd/>
            <a:tailEnd/>
          </a:ln>
        </p:spPr>
        <p:txBody>
          <a:bodyPr lIns="0" rIns="0" bIns="0" anchor="b"/>
          <a:lstStyle/>
          <a:p>
            <a:pPr eaLnBrk="0" hangingPunct="0">
              <a:spcBef>
                <a:spcPct val="50000"/>
              </a:spcBef>
              <a:defRPr/>
            </a:pPr>
            <a:r>
              <a:rPr lang="en-US" sz="4000" b="1" dirty="0">
                <a:solidFill>
                  <a:srgbClr val="FFFF00"/>
                </a:solidFill>
                <a:latin typeface="Times New Roman" pitchFamily="18" charset="0"/>
              </a:rPr>
              <a:t>LnPO</a:t>
            </a:r>
            <a:r>
              <a:rPr lang="en-US" sz="4000" b="1" baseline="-25000" dirty="0">
                <a:solidFill>
                  <a:srgbClr val="FFFF00"/>
                </a:solidFill>
                <a:latin typeface="Times New Roman" pitchFamily="18" charset="0"/>
              </a:rPr>
              <a:t>4</a:t>
            </a:r>
            <a:r>
              <a:rPr lang="en-US" sz="4000" b="1" dirty="0">
                <a:solidFill>
                  <a:srgbClr val="FFFF00"/>
                </a:solidFill>
                <a:latin typeface="Times New Roman" pitchFamily="18" charset="0"/>
              </a:rPr>
              <a:t> (</a:t>
            </a:r>
            <a:r>
              <a:rPr lang="en-US" sz="4000" b="1" dirty="0" err="1">
                <a:solidFill>
                  <a:srgbClr val="FFFF00"/>
                </a:solidFill>
                <a:latin typeface="Times New Roman" pitchFamily="18" charset="0"/>
              </a:rPr>
              <a:t>Ln:La</a:t>
            </a:r>
            <a:r>
              <a:rPr lang="en-US" sz="4000" b="1" dirty="0">
                <a:solidFill>
                  <a:srgbClr val="FFFF00"/>
                </a:solidFill>
                <a:latin typeface="Times New Roman" pitchFamily="18" charset="0"/>
              </a:rPr>
              <a:t>, </a:t>
            </a:r>
            <a:r>
              <a:rPr lang="en-US" sz="4000" b="1" dirty="0" err="1">
                <a:solidFill>
                  <a:srgbClr val="FFFF00"/>
                </a:solidFill>
                <a:latin typeface="Times New Roman" pitchFamily="18" charset="0"/>
              </a:rPr>
              <a:t>Eu</a:t>
            </a:r>
            <a:r>
              <a:rPr lang="en-US" sz="4000" b="1" dirty="0">
                <a:solidFill>
                  <a:srgbClr val="FFFF00"/>
                </a:solidFill>
                <a:latin typeface="Times New Roman" pitchFamily="18" charset="0"/>
              </a:rPr>
              <a:t>) </a:t>
            </a:r>
            <a:r>
              <a:rPr lang="en-US" sz="4000" b="1" dirty="0" err="1">
                <a:solidFill>
                  <a:srgbClr val="FFFF00"/>
                </a:solidFill>
                <a:latin typeface="Times New Roman" pitchFamily="18" charset="0"/>
              </a:rPr>
              <a:t>nanoparticles</a:t>
            </a:r>
            <a:endParaRPr lang="en-GB" sz="4000" b="1" baseline="-25000" dirty="0">
              <a:solidFill>
                <a:schemeClr val="bg1"/>
              </a:solidFill>
              <a:latin typeface="+mj-lt"/>
              <a:ea typeface="+mj-ea"/>
              <a:cs typeface="+mj-cs"/>
            </a:endParaRPr>
          </a:p>
        </p:txBody>
      </p:sp>
      <p:sp>
        <p:nvSpPr>
          <p:cNvPr id="12" name="Date Placeholder 11"/>
          <p:cNvSpPr>
            <a:spLocks noGrp="1"/>
          </p:cNvSpPr>
          <p:nvPr>
            <p:ph type="dt" sz="quarter" idx="10"/>
          </p:nvPr>
        </p:nvSpPr>
        <p:spPr/>
        <p:txBody>
          <a:bodyPr/>
          <a:lstStyle/>
          <a:p>
            <a:pPr>
              <a:defRPr/>
            </a:pPr>
            <a:fld id="{FD554998-51C9-4C35-B0C7-64E84FCDBD1B}" type="datetime1">
              <a:rPr lang="en-GB"/>
              <a:pPr>
                <a:defRPr/>
              </a:pPr>
              <a:t>01/10/2015</a:t>
            </a:fld>
            <a:endParaRPr lang="en-US" dirty="0"/>
          </a:p>
        </p:txBody>
      </p:sp>
      <p:pic>
        <p:nvPicPr>
          <p:cNvPr id="71686" name="Picture 2" descr="kathi_lapo4_rk_69_h"/>
          <p:cNvPicPr>
            <a:picLocks noChangeAspect="1" noChangeArrowheads="1"/>
          </p:cNvPicPr>
          <p:nvPr/>
        </p:nvPicPr>
        <p:blipFill>
          <a:blip r:embed="rId3"/>
          <a:srcRect/>
          <a:stretch>
            <a:fillRect/>
          </a:stretch>
        </p:blipFill>
        <p:spPr bwMode="auto">
          <a:xfrm>
            <a:off x="258763" y="981075"/>
            <a:ext cx="3778250" cy="5516563"/>
          </a:xfrm>
          <a:prstGeom prst="rect">
            <a:avLst/>
          </a:prstGeom>
          <a:noFill/>
          <a:ln w="9525">
            <a:noFill/>
            <a:miter lim="800000"/>
            <a:headEnd/>
            <a:tailEnd/>
          </a:ln>
        </p:spPr>
      </p:pic>
      <p:pic>
        <p:nvPicPr>
          <p:cNvPr id="71687" name="Picture 3" descr="khv1_tem"/>
          <p:cNvPicPr>
            <a:picLocks noChangeAspect="1" noChangeArrowheads="1"/>
          </p:cNvPicPr>
          <p:nvPr/>
        </p:nvPicPr>
        <p:blipFill>
          <a:blip r:embed="rId4"/>
          <a:srcRect/>
          <a:stretch>
            <a:fillRect/>
          </a:stretch>
        </p:blipFill>
        <p:spPr bwMode="auto">
          <a:xfrm>
            <a:off x="6221413" y="692150"/>
            <a:ext cx="2598737" cy="3024188"/>
          </a:xfrm>
          <a:prstGeom prst="rect">
            <a:avLst/>
          </a:prstGeom>
          <a:noFill/>
          <a:ln w="9525">
            <a:noFill/>
            <a:miter lim="800000"/>
            <a:headEnd/>
            <a:tailEnd/>
          </a:ln>
        </p:spPr>
      </p:pic>
      <p:pic>
        <p:nvPicPr>
          <p:cNvPr id="71688" name="Picture 4" descr="RK_69_26"/>
          <p:cNvPicPr>
            <a:picLocks noChangeAspect="1" noChangeArrowheads="1"/>
          </p:cNvPicPr>
          <p:nvPr/>
        </p:nvPicPr>
        <p:blipFill>
          <a:blip r:embed="rId5"/>
          <a:srcRect/>
          <a:stretch>
            <a:fillRect/>
          </a:stretch>
        </p:blipFill>
        <p:spPr bwMode="auto">
          <a:xfrm>
            <a:off x="6156325" y="3789363"/>
            <a:ext cx="2952750" cy="2952750"/>
          </a:xfrm>
          <a:prstGeom prst="rect">
            <a:avLst/>
          </a:prstGeom>
          <a:noFill/>
          <a:ln w="9525">
            <a:noFill/>
            <a:miter lim="800000"/>
            <a:headEnd/>
            <a:tailEnd/>
          </a:ln>
        </p:spPr>
      </p:pic>
      <p:sp>
        <p:nvSpPr>
          <p:cNvPr id="71689" name="TextBox 13"/>
          <p:cNvSpPr txBox="1">
            <a:spLocks noChangeArrowheads="1"/>
          </p:cNvSpPr>
          <p:nvPr/>
        </p:nvSpPr>
        <p:spPr bwMode="auto">
          <a:xfrm>
            <a:off x="3924300" y="1628775"/>
            <a:ext cx="2492375" cy="369888"/>
          </a:xfrm>
          <a:prstGeom prst="rect">
            <a:avLst/>
          </a:prstGeom>
          <a:noFill/>
          <a:ln w="9525">
            <a:noFill/>
            <a:miter lim="800000"/>
            <a:headEnd/>
            <a:tailEnd/>
          </a:ln>
        </p:spPr>
        <p:txBody>
          <a:bodyPr wrap="none">
            <a:spAutoFit/>
          </a:bodyPr>
          <a:lstStyle/>
          <a:p>
            <a:r>
              <a:rPr lang="en-GB" b="1">
                <a:solidFill>
                  <a:schemeClr val="bg1"/>
                </a:solidFill>
              </a:rPr>
              <a:t>Spherical crystallites</a:t>
            </a:r>
          </a:p>
        </p:txBody>
      </p:sp>
      <p:cxnSp>
        <p:nvCxnSpPr>
          <p:cNvPr id="16" name="Straight Arrow Connector 15"/>
          <p:cNvCxnSpPr/>
          <p:nvPr/>
        </p:nvCxnSpPr>
        <p:spPr>
          <a:xfrm>
            <a:off x="3851275" y="5732463"/>
            <a:ext cx="2089150" cy="3175"/>
          </a:xfrm>
          <a:prstGeom prst="straightConnector1">
            <a:avLst/>
          </a:prstGeom>
          <a:ln w="22225">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71691" name="TextBox 19"/>
          <p:cNvSpPr txBox="1">
            <a:spLocks noChangeArrowheads="1"/>
          </p:cNvSpPr>
          <p:nvPr/>
        </p:nvSpPr>
        <p:spPr bwMode="auto">
          <a:xfrm>
            <a:off x="3995738" y="4652963"/>
            <a:ext cx="2211387" cy="646112"/>
          </a:xfrm>
          <a:prstGeom prst="rect">
            <a:avLst/>
          </a:prstGeom>
          <a:noFill/>
          <a:ln w="9525">
            <a:noFill/>
            <a:miter lim="800000"/>
            <a:headEnd/>
            <a:tailEnd/>
          </a:ln>
        </p:spPr>
        <p:txBody>
          <a:bodyPr wrap="none">
            <a:spAutoFit/>
          </a:bodyPr>
          <a:lstStyle/>
          <a:p>
            <a:r>
              <a:rPr lang="en-GB" b="1">
                <a:solidFill>
                  <a:schemeClr val="bg1"/>
                </a:solidFill>
              </a:rPr>
              <a:t>Needle crystallites</a:t>
            </a:r>
          </a:p>
          <a:p>
            <a:r>
              <a:rPr lang="en-GB" b="1">
                <a:solidFill>
                  <a:schemeClr val="bg1"/>
                </a:solidFill>
              </a:rPr>
              <a:t>along [100]</a:t>
            </a:r>
          </a:p>
        </p:txBody>
      </p:sp>
      <p:sp>
        <p:nvSpPr>
          <p:cNvPr id="71692" name="Rectangle 22"/>
          <p:cNvSpPr>
            <a:spLocks noChangeArrowheads="1"/>
          </p:cNvSpPr>
          <p:nvPr/>
        </p:nvSpPr>
        <p:spPr bwMode="auto">
          <a:xfrm>
            <a:off x="6194425" y="5013325"/>
            <a:ext cx="898525" cy="369888"/>
          </a:xfrm>
          <a:prstGeom prst="rect">
            <a:avLst/>
          </a:prstGeom>
          <a:noFill/>
          <a:ln w="9525">
            <a:noFill/>
            <a:miter lim="800000"/>
            <a:headEnd/>
            <a:tailEnd/>
          </a:ln>
        </p:spPr>
        <p:txBody>
          <a:bodyPr wrap="none">
            <a:spAutoFit/>
          </a:bodyPr>
          <a:lstStyle/>
          <a:p>
            <a:r>
              <a:rPr lang="en-US" b="1">
                <a:solidFill>
                  <a:schemeClr val="bg1"/>
                </a:solidFill>
              </a:rPr>
              <a:t>EuPO</a:t>
            </a:r>
            <a:r>
              <a:rPr lang="en-US" b="1" baseline="-25000">
                <a:solidFill>
                  <a:schemeClr val="bg1"/>
                </a:solidFill>
              </a:rPr>
              <a:t>4</a:t>
            </a:r>
            <a:endParaRPr lang="en-GB" b="1">
              <a:solidFill>
                <a:schemeClr val="bg1"/>
              </a:solidFill>
            </a:endParaRPr>
          </a:p>
        </p:txBody>
      </p:sp>
      <p:sp>
        <p:nvSpPr>
          <p:cNvPr id="71693" name="TextBox 23"/>
          <p:cNvSpPr txBox="1">
            <a:spLocks noChangeArrowheads="1"/>
          </p:cNvSpPr>
          <p:nvPr/>
        </p:nvSpPr>
        <p:spPr bwMode="auto">
          <a:xfrm>
            <a:off x="684213" y="1125538"/>
            <a:ext cx="1182687" cy="368300"/>
          </a:xfrm>
          <a:prstGeom prst="rect">
            <a:avLst/>
          </a:prstGeom>
          <a:noFill/>
          <a:ln w="9525">
            <a:noFill/>
            <a:miter lim="800000"/>
            <a:headEnd/>
            <a:tailEnd/>
          </a:ln>
        </p:spPr>
        <p:txBody>
          <a:bodyPr wrap="none">
            <a:spAutoFit/>
          </a:bodyPr>
          <a:lstStyle/>
          <a:p>
            <a:r>
              <a:rPr lang="en-GB" b="1">
                <a:solidFill>
                  <a:srgbClr val="FF0000"/>
                </a:solidFill>
              </a:rPr>
              <a:t>D</a:t>
            </a:r>
            <a:r>
              <a:rPr lang="en-GB" b="1" baseline="-25000">
                <a:solidFill>
                  <a:srgbClr val="FF0000"/>
                </a:solidFill>
              </a:rPr>
              <a:t>V</a:t>
            </a:r>
            <a:r>
              <a:rPr lang="en-GB" b="1">
                <a:solidFill>
                  <a:srgbClr val="FF0000"/>
                </a:solidFill>
                <a:sym typeface="Symbol" pitchFamily="18" charset="2"/>
              </a:rPr>
              <a:t> 4 nm</a:t>
            </a:r>
            <a:endParaRPr lang="en-GB" b="1">
              <a:solidFill>
                <a:srgbClr val="FF0000"/>
              </a:solidFill>
            </a:endParaRPr>
          </a:p>
        </p:txBody>
      </p:sp>
      <p:sp>
        <p:nvSpPr>
          <p:cNvPr id="71694" name="TextBox 24"/>
          <p:cNvSpPr txBox="1">
            <a:spLocks noChangeArrowheads="1"/>
          </p:cNvSpPr>
          <p:nvPr/>
        </p:nvSpPr>
        <p:spPr bwMode="auto">
          <a:xfrm>
            <a:off x="2268538" y="2276475"/>
            <a:ext cx="1738312" cy="369888"/>
          </a:xfrm>
          <a:prstGeom prst="rect">
            <a:avLst/>
          </a:prstGeom>
          <a:noFill/>
          <a:ln w="9525">
            <a:noFill/>
            <a:miter lim="800000"/>
            <a:headEnd/>
            <a:tailEnd/>
          </a:ln>
        </p:spPr>
        <p:txBody>
          <a:bodyPr wrap="none">
            <a:spAutoFit/>
          </a:bodyPr>
          <a:lstStyle/>
          <a:p>
            <a:r>
              <a:rPr lang="en-GB" b="1">
                <a:solidFill>
                  <a:srgbClr val="FF0000"/>
                </a:solidFill>
              </a:rPr>
              <a:t>D</a:t>
            </a:r>
            <a:r>
              <a:rPr lang="en-GB" b="1" baseline="-25000">
                <a:solidFill>
                  <a:srgbClr val="FF0000"/>
                </a:solidFill>
              </a:rPr>
              <a:t>V </a:t>
            </a:r>
            <a:r>
              <a:rPr lang="en-GB" b="1">
                <a:solidFill>
                  <a:srgbClr val="FF0000"/>
                </a:solidFill>
                <a:sym typeface="Symbol" pitchFamily="18" charset="2"/>
              </a:rPr>
              <a:t> 7 x 19 nm</a:t>
            </a:r>
            <a:endParaRPr lang="en-GB" b="1">
              <a:solidFill>
                <a:srgbClr val="FF0000"/>
              </a:solidFill>
            </a:endParaRPr>
          </a:p>
        </p:txBody>
      </p:sp>
      <p:sp>
        <p:nvSpPr>
          <p:cNvPr id="71695" name="TextBox 25"/>
          <p:cNvSpPr txBox="1">
            <a:spLocks noChangeArrowheads="1"/>
          </p:cNvSpPr>
          <p:nvPr/>
        </p:nvSpPr>
        <p:spPr bwMode="auto">
          <a:xfrm>
            <a:off x="2268538" y="3500438"/>
            <a:ext cx="1738312" cy="369887"/>
          </a:xfrm>
          <a:prstGeom prst="rect">
            <a:avLst/>
          </a:prstGeom>
          <a:noFill/>
          <a:ln w="9525">
            <a:noFill/>
            <a:miter lim="800000"/>
            <a:headEnd/>
            <a:tailEnd/>
          </a:ln>
        </p:spPr>
        <p:txBody>
          <a:bodyPr wrap="none">
            <a:spAutoFit/>
          </a:bodyPr>
          <a:lstStyle/>
          <a:p>
            <a:r>
              <a:rPr lang="en-GB" b="1">
                <a:solidFill>
                  <a:srgbClr val="FF0000"/>
                </a:solidFill>
              </a:rPr>
              <a:t>D</a:t>
            </a:r>
            <a:r>
              <a:rPr lang="en-GB" b="1" baseline="-25000">
                <a:solidFill>
                  <a:srgbClr val="FF0000"/>
                </a:solidFill>
              </a:rPr>
              <a:t>V </a:t>
            </a:r>
            <a:r>
              <a:rPr lang="en-GB" b="1">
                <a:solidFill>
                  <a:srgbClr val="FF0000"/>
                </a:solidFill>
                <a:sym typeface="Symbol" pitchFamily="18" charset="2"/>
              </a:rPr>
              <a:t> 9 x 37 nm</a:t>
            </a:r>
            <a:endParaRPr lang="en-GB" b="1">
              <a:solidFill>
                <a:srgbClr val="FF0000"/>
              </a:solidFill>
            </a:endParaRPr>
          </a:p>
        </p:txBody>
      </p:sp>
      <p:sp>
        <p:nvSpPr>
          <p:cNvPr id="71696" name="TextBox 26"/>
          <p:cNvSpPr txBox="1">
            <a:spLocks noChangeArrowheads="1"/>
          </p:cNvSpPr>
          <p:nvPr/>
        </p:nvSpPr>
        <p:spPr bwMode="auto">
          <a:xfrm>
            <a:off x="2268538" y="4797425"/>
            <a:ext cx="1738312" cy="368300"/>
          </a:xfrm>
          <a:prstGeom prst="rect">
            <a:avLst/>
          </a:prstGeom>
          <a:noFill/>
          <a:ln w="9525">
            <a:noFill/>
            <a:miter lim="800000"/>
            <a:headEnd/>
            <a:tailEnd/>
          </a:ln>
        </p:spPr>
        <p:txBody>
          <a:bodyPr wrap="none">
            <a:spAutoFit/>
          </a:bodyPr>
          <a:lstStyle/>
          <a:p>
            <a:r>
              <a:rPr lang="en-GB" b="1">
                <a:solidFill>
                  <a:srgbClr val="FF0000"/>
                </a:solidFill>
              </a:rPr>
              <a:t>D</a:t>
            </a:r>
            <a:r>
              <a:rPr lang="en-GB" b="1" baseline="-25000">
                <a:solidFill>
                  <a:srgbClr val="FF0000"/>
                </a:solidFill>
              </a:rPr>
              <a:t>V </a:t>
            </a:r>
            <a:r>
              <a:rPr lang="en-GB" b="1">
                <a:solidFill>
                  <a:srgbClr val="FF0000"/>
                </a:solidFill>
                <a:sym typeface="Symbol" pitchFamily="18" charset="2"/>
              </a:rPr>
              <a:t> 5 x 36 nm</a:t>
            </a:r>
            <a:endParaRPr lang="en-GB" b="1">
              <a:solidFill>
                <a:srgbClr val="FF0000"/>
              </a:solidFill>
            </a:endParaRPr>
          </a:p>
        </p:txBody>
      </p:sp>
      <p:cxnSp>
        <p:nvCxnSpPr>
          <p:cNvPr id="28" name="Straight Arrow Connector 27"/>
          <p:cNvCxnSpPr/>
          <p:nvPr/>
        </p:nvCxnSpPr>
        <p:spPr>
          <a:xfrm rot="16200000" flipH="1">
            <a:off x="3275807" y="3140869"/>
            <a:ext cx="1728787" cy="1152525"/>
          </a:xfrm>
          <a:prstGeom prst="straightConnector1">
            <a:avLst/>
          </a:prstGeom>
          <a:ln w="2222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3276600" y="4149725"/>
            <a:ext cx="1439863" cy="574675"/>
          </a:xfrm>
          <a:prstGeom prst="straightConnector1">
            <a:avLst/>
          </a:prstGeom>
          <a:ln w="2222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V="1">
            <a:off x="3419475" y="5302250"/>
            <a:ext cx="1152525" cy="287338"/>
          </a:xfrm>
          <a:prstGeom prst="straightConnector1">
            <a:avLst/>
          </a:prstGeom>
          <a:ln w="22225">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71700" name="Rectangle 37"/>
          <p:cNvSpPr>
            <a:spLocks noChangeArrowheads="1"/>
          </p:cNvSpPr>
          <p:nvPr/>
        </p:nvSpPr>
        <p:spPr bwMode="auto">
          <a:xfrm>
            <a:off x="4067175" y="1196975"/>
            <a:ext cx="865188" cy="369888"/>
          </a:xfrm>
          <a:prstGeom prst="rect">
            <a:avLst/>
          </a:prstGeom>
          <a:noFill/>
          <a:ln w="9525">
            <a:noFill/>
            <a:miter lim="800000"/>
            <a:headEnd/>
            <a:tailEnd/>
          </a:ln>
        </p:spPr>
        <p:txBody>
          <a:bodyPr wrap="none">
            <a:spAutoFit/>
          </a:bodyPr>
          <a:lstStyle/>
          <a:p>
            <a:r>
              <a:rPr lang="en-US" b="1">
                <a:solidFill>
                  <a:srgbClr val="FFFF00"/>
                </a:solidFill>
                <a:latin typeface="Times New Roman" pitchFamily="18" charset="0"/>
              </a:rPr>
              <a:t>LaPO</a:t>
            </a:r>
            <a:r>
              <a:rPr lang="en-US" b="1" baseline="-25000">
                <a:solidFill>
                  <a:srgbClr val="FFFF00"/>
                </a:solidFill>
                <a:latin typeface="Times New Roman" pitchFamily="18" charset="0"/>
              </a:rPr>
              <a:t>4</a:t>
            </a:r>
            <a:endParaRPr lang="en-GB"/>
          </a:p>
        </p:txBody>
      </p:sp>
      <p:sp>
        <p:nvSpPr>
          <p:cNvPr id="71701" name="Rectangle 38"/>
          <p:cNvSpPr>
            <a:spLocks noChangeArrowheads="1"/>
          </p:cNvSpPr>
          <p:nvPr/>
        </p:nvSpPr>
        <p:spPr bwMode="auto">
          <a:xfrm>
            <a:off x="4067175" y="2636838"/>
            <a:ext cx="865188" cy="369887"/>
          </a:xfrm>
          <a:prstGeom prst="rect">
            <a:avLst/>
          </a:prstGeom>
          <a:noFill/>
          <a:ln w="9525">
            <a:noFill/>
            <a:miter lim="800000"/>
            <a:headEnd/>
            <a:tailEnd/>
          </a:ln>
        </p:spPr>
        <p:txBody>
          <a:bodyPr wrap="none">
            <a:spAutoFit/>
          </a:bodyPr>
          <a:lstStyle/>
          <a:p>
            <a:r>
              <a:rPr lang="en-US" b="1">
                <a:solidFill>
                  <a:srgbClr val="FFFF00"/>
                </a:solidFill>
                <a:latin typeface="Times New Roman" pitchFamily="18" charset="0"/>
              </a:rPr>
              <a:t>LaPO</a:t>
            </a:r>
            <a:r>
              <a:rPr lang="en-US" b="1" baseline="-25000">
                <a:solidFill>
                  <a:srgbClr val="FFFF00"/>
                </a:solidFill>
                <a:latin typeface="Times New Roman" pitchFamily="18" charset="0"/>
              </a:rPr>
              <a:t>4</a:t>
            </a:r>
            <a:endParaRPr lang="en-GB"/>
          </a:p>
        </p:txBody>
      </p:sp>
      <p:sp>
        <p:nvSpPr>
          <p:cNvPr id="71702" name="Rectangle 39"/>
          <p:cNvSpPr>
            <a:spLocks noChangeArrowheads="1"/>
          </p:cNvSpPr>
          <p:nvPr/>
        </p:nvSpPr>
        <p:spPr bwMode="auto">
          <a:xfrm>
            <a:off x="4067175" y="3789363"/>
            <a:ext cx="865188" cy="368300"/>
          </a:xfrm>
          <a:prstGeom prst="rect">
            <a:avLst/>
          </a:prstGeom>
          <a:noFill/>
          <a:ln w="9525">
            <a:noFill/>
            <a:miter lim="800000"/>
            <a:headEnd/>
            <a:tailEnd/>
          </a:ln>
        </p:spPr>
        <p:txBody>
          <a:bodyPr wrap="none">
            <a:spAutoFit/>
          </a:bodyPr>
          <a:lstStyle/>
          <a:p>
            <a:r>
              <a:rPr lang="en-US" b="1">
                <a:solidFill>
                  <a:srgbClr val="FFFF00"/>
                </a:solidFill>
                <a:latin typeface="Times New Roman" pitchFamily="18" charset="0"/>
              </a:rPr>
              <a:t>LaPO</a:t>
            </a:r>
            <a:r>
              <a:rPr lang="en-US" b="1" baseline="-25000">
                <a:solidFill>
                  <a:srgbClr val="FFFF00"/>
                </a:solidFill>
                <a:latin typeface="Times New Roman" pitchFamily="18" charset="0"/>
              </a:rPr>
              <a:t>4</a:t>
            </a:r>
            <a:endParaRPr lang="en-GB"/>
          </a:p>
        </p:txBody>
      </p:sp>
      <p:sp>
        <p:nvSpPr>
          <p:cNvPr id="71703" name="Rectangle 40"/>
          <p:cNvSpPr>
            <a:spLocks noChangeArrowheads="1"/>
          </p:cNvSpPr>
          <p:nvPr/>
        </p:nvSpPr>
        <p:spPr bwMode="auto">
          <a:xfrm>
            <a:off x="4067175" y="5805488"/>
            <a:ext cx="865188" cy="369887"/>
          </a:xfrm>
          <a:prstGeom prst="rect">
            <a:avLst/>
          </a:prstGeom>
          <a:noFill/>
          <a:ln w="9525">
            <a:noFill/>
            <a:miter lim="800000"/>
            <a:headEnd/>
            <a:tailEnd/>
          </a:ln>
        </p:spPr>
        <p:txBody>
          <a:bodyPr wrap="none">
            <a:spAutoFit/>
          </a:bodyPr>
          <a:lstStyle/>
          <a:p>
            <a:r>
              <a:rPr lang="en-US" b="1">
                <a:solidFill>
                  <a:srgbClr val="FFFF00"/>
                </a:solidFill>
                <a:latin typeface="Times New Roman" pitchFamily="18" charset="0"/>
              </a:rPr>
              <a:t>EuPO</a:t>
            </a:r>
            <a:r>
              <a:rPr lang="en-US" b="1" baseline="-25000">
                <a:solidFill>
                  <a:srgbClr val="FFFF00"/>
                </a:solidFill>
                <a:latin typeface="Times New Roman" pitchFamily="18" charset="0"/>
              </a:rPr>
              <a:t>4</a:t>
            </a:r>
            <a:endParaRPr lang="en-GB"/>
          </a:p>
        </p:txBody>
      </p:sp>
      <p:sp>
        <p:nvSpPr>
          <p:cNvPr id="71704" name="TextBox 28"/>
          <p:cNvSpPr txBox="1">
            <a:spLocks noChangeArrowheads="1"/>
          </p:cNvSpPr>
          <p:nvPr/>
        </p:nvSpPr>
        <p:spPr bwMode="auto">
          <a:xfrm>
            <a:off x="6227763" y="765175"/>
            <a:ext cx="1724025" cy="368300"/>
          </a:xfrm>
          <a:prstGeom prst="rect">
            <a:avLst/>
          </a:prstGeom>
          <a:noFill/>
          <a:ln w="9525">
            <a:noFill/>
            <a:miter lim="800000"/>
            <a:headEnd/>
            <a:tailEnd/>
          </a:ln>
        </p:spPr>
        <p:txBody>
          <a:bodyPr wrap="none">
            <a:spAutoFit/>
          </a:bodyPr>
          <a:lstStyle/>
          <a:p>
            <a:r>
              <a:rPr lang="en-GB" b="1"/>
              <a:t>Nano-spheres</a:t>
            </a:r>
          </a:p>
        </p:txBody>
      </p:sp>
      <p:sp>
        <p:nvSpPr>
          <p:cNvPr id="71705" name="TextBox 29"/>
          <p:cNvSpPr txBox="1">
            <a:spLocks noChangeArrowheads="1"/>
          </p:cNvSpPr>
          <p:nvPr/>
        </p:nvSpPr>
        <p:spPr bwMode="auto">
          <a:xfrm>
            <a:off x="7805738" y="5949950"/>
            <a:ext cx="1338262" cy="368300"/>
          </a:xfrm>
          <a:prstGeom prst="rect">
            <a:avLst/>
          </a:prstGeom>
          <a:noFill/>
          <a:ln w="9525">
            <a:noFill/>
            <a:miter lim="800000"/>
            <a:headEnd/>
            <a:tailEnd/>
          </a:ln>
        </p:spPr>
        <p:txBody>
          <a:bodyPr wrap="none">
            <a:spAutoFit/>
          </a:bodyPr>
          <a:lstStyle/>
          <a:p>
            <a:r>
              <a:rPr lang="en-GB" b="1">
                <a:solidFill>
                  <a:schemeClr val="bg1"/>
                </a:solidFill>
              </a:rPr>
              <a:t>Nano-rods</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970941F9-E2F6-4555-94D7-67369132CF46}" type="slidenum">
              <a:rPr lang="en-US" b="1" smtClean="0">
                <a:solidFill>
                  <a:schemeClr val="bg1"/>
                </a:solidFill>
              </a:rPr>
              <a:pPr algn="l" fontAlgn="base">
                <a:spcBef>
                  <a:spcPct val="0"/>
                </a:spcBef>
                <a:spcAft>
                  <a:spcPct val="0"/>
                </a:spcAft>
                <a:defRPr/>
              </a:pPr>
              <a:t>46</a:t>
            </a:fld>
            <a:endParaRPr lang="en-US" b="1" dirty="0" smtClean="0">
              <a:solidFill>
                <a:schemeClr val="bg1"/>
              </a:solidFill>
            </a:endParaRPr>
          </a:p>
        </p:txBody>
      </p:sp>
      <p:sp>
        <p:nvSpPr>
          <p:cNvPr id="5" name="Text Box 2"/>
          <p:cNvSpPr txBox="1">
            <a:spLocks noChangeArrowheads="1"/>
          </p:cNvSpPr>
          <p:nvPr/>
        </p:nvSpPr>
        <p:spPr bwMode="auto">
          <a:xfrm>
            <a:off x="323850" y="188913"/>
            <a:ext cx="8358188" cy="1071562"/>
          </a:xfrm>
          <a:prstGeom prst="rect">
            <a:avLst/>
          </a:prstGeom>
          <a:noFill/>
          <a:ln w="9525">
            <a:noFill/>
            <a:miter lim="800000"/>
            <a:headEnd/>
            <a:tailEnd/>
          </a:ln>
        </p:spPr>
        <p:txBody>
          <a:bodyPr lIns="0" rIns="0" bIns="0" anchor="b"/>
          <a:lstStyle/>
          <a:p>
            <a:pPr eaLnBrk="0" hangingPunct="0">
              <a:spcBef>
                <a:spcPct val="50000"/>
              </a:spcBef>
              <a:defRPr/>
            </a:pPr>
            <a:r>
              <a:rPr lang="en-GB" sz="3600" b="1" dirty="0">
                <a:solidFill>
                  <a:srgbClr val="FFFF00"/>
                </a:solidFill>
                <a:latin typeface="+mj-lt"/>
                <a:ea typeface="+mj-ea"/>
                <a:cs typeface="+mj-cs"/>
              </a:rPr>
              <a:t>Microstructure helps to solve the crystal structure ...</a:t>
            </a:r>
            <a:endParaRPr lang="en-GB" sz="3600" b="1" baseline="-25000" dirty="0">
              <a:solidFill>
                <a:srgbClr val="FFFF00"/>
              </a:solidFill>
              <a:latin typeface="+mj-lt"/>
              <a:ea typeface="+mj-ea"/>
              <a:cs typeface="+mj-cs"/>
            </a:endParaRPr>
          </a:p>
        </p:txBody>
      </p:sp>
      <p:sp>
        <p:nvSpPr>
          <p:cNvPr id="7" name="Date Placeholder 6"/>
          <p:cNvSpPr>
            <a:spLocks noGrp="1"/>
          </p:cNvSpPr>
          <p:nvPr>
            <p:ph type="dt" sz="quarter" idx="10"/>
          </p:nvPr>
        </p:nvSpPr>
        <p:spPr/>
        <p:txBody>
          <a:bodyPr/>
          <a:lstStyle/>
          <a:p>
            <a:pPr>
              <a:defRPr/>
            </a:pPr>
            <a:fld id="{5AB3B85C-571C-4CDF-87BC-8C79493C156E}" type="datetime1">
              <a:rPr lang="en-GB"/>
              <a:pPr>
                <a:defRPr/>
              </a:pPr>
              <a:t>01/10/2015</a:t>
            </a:fld>
            <a:endParaRPr lang="en-US" dirty="0"/>
          </a:p>
        </p:txBody>
      </p:sp>
      <p:sp>
        <p:nvSpPr>
          <p:cNvPr id="9" name="Rectangle 2"/>
          <p:cNvSpPr txBox="1">
            <a:spLocks noChangeArrowheads="1"/>
          </p:cNvSpPr>
          <p:nvPr/>
        </p:nvSpPr>
        <p:spPr bwMode="auto">
          <a:xfrm>
            <a:off x="539750" y="1412875"/>
            <a:ext cx="7921625" cy="5040313"/>
          </a:xfrm>
          <a:prstGeom prst="rect">
            <a:avLst/>
          </a:prstGeom>
          <a:solidFill>
            <a:srgbClr val="FFFF99"/>
          </a:solidFill>
          <a:ln w="38100">
            <a:solidFill>
              <a:srgbClr val="3333CC"/>
            </a:solidFill>
            <a:miter lim="800000"/>
            <a:headEnd/>
            <a:tailEnd/>
          </a:ln>
        </p:spPr>
        <p:txBody>
          <a:bodyPr anchor="ctr"/>
          <a:lstStyle/>
          <a:p>
            <a:pPr algn="ctr" eaLnBrk="0" hangingPunct="0">
              <a:defRPr/>
            </a:pPr>
            <a:r>
              <a:rPr lang="en-US" sz="2800" b="1" kern="0" dirty="0">
                <a:solidFill>
                  <a:srgbClr val="000000"/>
                </a:solidFill>
                <a:latin typeface="Times New Roman"/>
                <a:ea typeface="+mj-ea"/>
                <a:cs typeface="+mj-cs"/>
              </a:rPr>
              <a:t>Example: Refinement of a TaOF</a:t>
            </a:r>
            <a:r>
              <a:rPr lang="en-US" sz="2800" b="1" kern="0" baseline="-25000" dirty="0">
                <a:solidFill>
                  <a:srgbClr val="000000"/>
                </a:solidFill>
                <a:latin typeface="Times New Roman"/>
                <a:ea typeface="+mj-ea"/>
                <a:cs typeface="+mj-cs"/>
              </a:rPr>
              <a:t>3</a:t>
            </a:r>
            <a:r>
              <a:rPr lang="en-US" sz="2800" b="1" kern="0" dirty="0">
                <a:solidFill>
                  <a:srgbClr val="000000"/>
                </a:solidFill>
                <a:latin typeface="Times New Roman"/>
                <a:ea typeface="+mj-ea"/>
                <a:cs typeface="+mj-cs"/>
              </a:rPr>
              <a:t> sample</a:t>
            </a:r>
            <a:br>
              <a:rPr lang="en-US" sz="2800" b="1" kern="0" dirty="0">
                <a:solidFill>
                  <a:srgbClr val="000000"/>
                </a:solidFill>
                <a:latin typeface="Times New Roman"/>
                <a:ea typeface="+mj-ea"/>
                <a:cs typeface="+mj-cs"/>
              </a:rPr>
            </a:br>
            <a:r>
              <a:rPr lang="en-US" sz="2800" b="1" kern="0" dirty="0">
                <a:solidFill>
                  <a:srgbClr val="000000"/>
                </a:solidFill>
                <a:latin typeface="Times New Roman"/>
                <a:ea typeface="+mj-ea"/>
                <a:cs typeface="+mj-cs"/>
              </a:rPr>
              <a:t>(from MPI Stuttgart)</a:t>
            </a:r>
            <a:br>
              <a:rPr lang="en-US" sz="2800" b="1" kern="0" dirty="0">
                <a:solidFill>
                  <a:srgbClr val="000000"/>
                </a:solidFill>
                <a:latin typeface="Times New Roman"/>
                <a:ea typeface="+mj-ea"/>
                <a:cs typeface="+mj-cs"/>
              </a:rPr>
            </a:br>
            <a:r>
              <a:rPr lang="en-US" sz="2800" b="1" kern="0" dirty="0">
                <a:solidFill>
                  <a:srgbClr val="000000"/>
                </a:solidFill>
                <a:latin typeface="Times New Roman"/>
                <a:ea typeface="+mj-ea"/>
                <a:cs typeface="+mj-cs"/>
              </a:rPr>
              <a:t>The data were collected in a powder </a:t>
            </a:r>
            <a:r>
              <a:rPr lang="en-US" sz="2800" b="1" kern="0" dirty="0" err="1">
                <a:solidFill>
                  <a:srgbClr val="000000"/>
                </a:solidFill>
                <a:latin typeface="Times New Roman"/>
                <a:ea typeface="+mj-ea"/>
                <a:cs typeface="+mj-cs"/>
              </a:rPr>
              <a:t>diffractometer</a:t>
            </a:r>
            <a:r>
              <a:rPr lang="en-US" sz="2800" b="1" kern="0" dirty="0">
                <a:solidFill>
                  <a:srgbClr val="000000"/>
                </a:solidFill>
                <a:latin typeface="Times New Roman"/>
                <a:ea typeface="+mj-ea"/>
                <a:cs typeface="+mj-cs"/>
              </a:rPr>
              <a:t> using Debye-</a:t>
            </a:r>
            <a:r>
              <a:rPr lang="en-US" sz="2800" b="1" kern="0" dirty="0" err="1">
                <a:solidFill>
                  <a:srgbClr val="000000"/>
                </a:solidFill>
                <a:latin typeface="Times New Roman"/>
                <a:ea typeface="+mj-ea"/>
                <a:cs typeface="+mj-cs"/>
              </a:rPr>
              <a:t>Scherrer</a:t>
            </a:r>
            <a:r>
              <a:rPr lang="en-US" sz="2800" b="1" kern="0" dirty="0">
                <a:solidFill>
                  <a:srgbClr val="000000"/>
                </a:solidFill>
                <a:latin typeface="Times New Roman"/>
                <a:ea typeface="+mj-ea"/>
                <a:cs typeface="+mj-cs"/>
              </a:rPr>
              <a:t> geometry with a capillary of 0.02 mm </a:t>
            </a:r>
            <a:r>
              <a:rPr lang="en-US" sz="2800" b="1" kern="0" dirty="0">
                <a:solidFill>
                  <a:srgbClr val="000000"/>
                </a:solidFill>
                <a:latin typeface="Times New Roman"/>
                <a:ea typeface="+mj-ea"/>
                <a:cs typeface="Times New Roman" pitchFamily="18" charset="0"/>
              </a:rPr>
              <a:t>Ø </a:t>
            </a:r>
            <a:r>
              <a:rPr lang="en-US" sz="2800" b="1" kern="0" dirty="0">
                <a:solidFill>
                  <a:srgbClr val="000000"/>
                </a:solidFill>
                <a:latin typeface="Times New Roman"/>
                <a:ea typeface="+mj-ea"/>
                <a:cs typeface="+mj-cs"/>
              </a:rPr>
              <a:t>and CuK</a:t>
            </a:r>
            <a:r>
              <a:rPr lang="en-US" sz="2800" b="1" kern="0" baseline="-25000" dirty="0">
                <a:solidFill>
                  <a:srgbClr val="000000"/>
                </a:solidFill>
                <a:latin typeface="Times New Roman"/>
                <a:ea typeface="+mj-ea"/>
                <a:cs typeface="+mj-cs"/>
                <a:sym typeface="Symbol" pitchFamily="18" charset="2"/>
              </a:rPr>
              <a:t></a:t>
            </a:r>
            <a:r>
              <a:rPr lang="en-US" sz="2800" b="1" kern="0" baseline="-25000" dirty="0">
                <a:solidFill>
                  <a:srgbClr val="000000"/>
                </a:solidFill>
                <a:latin typeface="Times New Roman"/>
                <a:ea typeface="+mj-ea"/>
                <a:cs typeface="+mj-cs"/>
              </a:rPr>
              <a:t>1 </a:t>
            </a:r>
            <a:r>
              <a:rPr lang="en-US" sz="2800" b="1" kern="0" dirty="0">
                <a:solidFill>
                  <a:srgbClr val="000000"/>
                </a:solidFill>
                <a:latin typeface="Times New Roman"/>
                <a:ea typeface="+mj-ea"/>
                <a:cs typeface="+mj-cs"/>
              </a:rPr>
              <a:t>radiation (strong absorption).</a:t>
            </a:r>
            <a:br>
              <a:rPr lang="en-US" sz="2800" b="1" kern="0" dirty="0">
                <a:solidFill>
                  <a:srgbClr val="000000"/>
                </a:solidFill>
                <a:latin typeface="Times New Roman"/>
                <a:ea typeface="+mj-ea"/>
                <a:cs typeface="+mj-cs"/>
              </a:rPr>
            </a:br>
            <a:r>
              <a:rPr lang="en-US" sz="2800" b="1" kern="0" dirty="0">
                <a:solidFill>
                  <a:srgbClr val="000000"/>
                </a:solidFill>
                <a:latin typeface="Times New Roman"/>
                <a:ea typeface="+mj-ea"/>
                <a:cs typeface="+mj-cs"/>
              </a:rPr>
              <a:t/>
            </a:r>
            <a:br>
              <a:rPr lang="en-US" sz="2800" b="1" kern="0" dirty="0">
                <a:solidFill>
                  <a:srgbClr val="000000"/>
                </a:solidFill>
                <a:latin typeface="Times New Roman"/>
                <a:ea typeface="+mj-ea"/>
                <a:cs typeface="+mj-cs"/>
              </a:rPr>
            </a:br>
            <a:r>
              <a:rPr lang="en-US" sz="2800" b="1" kern="0" dirty="0">
                <a:solidFill>
                  <a:srgbClr val="000000"/>
                </a:solidFill>
                <a:latin typeface="Times New Roman"/>
                <a:ea typeface="+mj-ea"/>
                <a:cs typeface="+mj-cs"/>
              </a:rPr>
              <a:t>Data </a:t>
            </a:r>
            <a:r>
              <a:rPr lang="en-US" sz="2800" b="1" kern="0" dirty="0" smtClean="0">
                <a:solidFill>
                  <a:srgbClr val="000000"/>
                </a:solidFill>
                <a:latin typeface="Times New Roman"/>
                <a:ea typeface="+mj-ea"/>
                <a:cs typeface="+mj-cs"/>
              </a:rPr>
              <a:t>reduction: </a:t>
            </a:r>
            <a:r>
              <a:rPr lang="en-US" sz="2800" b="1" kern="0" dirty="0">
                <a:solidFill>
                  <a:srgbClr val="000000"/>
                </a:solidFill>
                <a:latin typeface="Times New Roman"/>
                <a:ea typeface="+mj-ea"/>
                <a:cs typeface="+mj-cs"/>
              </a:rPr>
              <a:t>the diffraction pattern has been presumable </a:t>
            </a:r>
            <a:r>
              <a:rPr lang="en-US" sz="2800" b="1" kern="0" dirty="0" smtClean="0">
                <a:solidFill>
                  <a:srgbClr val="000000"/>
                </a:solidFill>
                <a:latin typeface="Times New Roman"/>
                <a:ea typeface="+mj-ea"/>
                <a:cs typeface="+mj-cs"/>
              </a:rPr>
              <a:t>smoothed </a:t>
            </a:r>
            <a:r>
              <a:rPr lang="en-US" sz="2800" b="1" kern="0" dirty="0">
                <a:solidFill>
                  <a:srgbClr val="000000"/>
                </a:solidFill>
                <a:latin typeface="Times New Roman"/>
                <a:ea typeface="+mj-ea"/>
                <a:cs typeface="+mj-cs"/>
              </a:rPr>
              <a:t>using a Fourier filtering)</a:t>
            </a:r>
            <a:br>
              <a:rPr lang="en-US" sz="2800" b="1" kern="0" dirty="0">
                <a:solidFill>
                  <a:srgbClr val="000000"/>
                </a:solidFill>
                <a:latin typeface="Times New Roman"/>
                <a:ea typeface="+mj-ea"/>
                <a:cs typeface="+mj-cs"/>
              </a:rPr>
            </a:br>
            <a:r>
              <a:rPr lang="en-US" sz="2800" b="1" kern="0" dirty="0">
                <a:solidFill>
                  <a:srgbClr val="000000"/>
                </a:solidFill>
                <a:latin typeface="Times New Roman"/>
                <a:ea typeface="+mj-ea"/>
                <a:cs typeface="+mj-cs"/>
              </a:rPr>
              <a:t>The sample presents anisotropic peak broadening</a:t>
            </a:r>
            <a:endParaRPr lang="fr-FR" sz="2800" b="1" kern="0" dirty="0">
              <a:solidFill>
                <a:srgbClr val="000000"/>
              </a:solidFill>
              <a:latin typeface="Times New Roman"/>
              <a:ea typeface="+mj-ea"/>
              <a:cs typeface="+mj-cs"/>
            </a:endParaRPr>
          </a:p>
        </p:txBody>
      </p:sp>
      <p:sp>
        <p:nvSpPr>
          <p:cNvPr id="10" name="TextBox 9"/>
          <p:cNvSpPr txBox="1"/>
          <p:nvPr/>
        </p:nvSpPr>
        <p:spPr>
          <a:xfrm>
            <a:off x="1835696" y="3573016"/>
            <a:ext cx="5184576" cy="1323439"/>
          </a:xfrm>
          <a:prstGeom prst="rect">
            <a:avLst/>
          </a:prstGeom>
          <a:solidFill>
            <a:schemeClr val="accent1">
              <a:lumMod val="75000"/>
            </a:schemeClr>
          </a:solidFill>
        </p:spPr>
        <p:txBody>
          <a:bodyPr wrap="square">
            <a:spAutoFit/>
          </a:bodyPr>
          <a:lstStyle/>
          <a:p>
            <a:pPr algn="ctr">
              <a:defRPr/>
            </a:pPr>
            <a:r>
              <a:rPr lang="en-GB" sz="4000" dirty="0" smtClean="0"/>
              <a:t>Neutrons: b(O</a:t>
            </a:r>
            <a:r>
              <a:rPr lang="en-GB" sz="4000" dirty="0"/>
              <a:t>)=b(F)</a:t>
            </a:r>
          </a:p>
          <a:p>
            <a:pPr algn="ctr">
              <a:defRPr/>
            </a:pPr>
            <a:r>
              <a:rPr lang="en-GB" sz="4000" dirty="0" smtClean="0"/>
              <a:t>X-rays:     f(O</a:t>
            </a:r>
            <a:r>
              <a:rPr lang="en-GB" sz="4000" dirty="0"/>
              <a:t>)=f(F)</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55E6EF53-6F21-4A7D-90D6-E3098B818AAF}" type="slidenum">
              <a:rPr lang="en-US" b="1" smtClean="0">
                <a:solidFill>
                  <a:schemeClr val="bg1"/>
                </a:solidFill>
              </a:rPr>
              <a:pPr algn="l" fontAlgn="base">
                <a:spcBef>
                  <a:spcPct val="0"/>
                </a:spcBef>
                <a:spcAft>
                  <a:spcPct val="0"/>
                </a:spcAft>
                <a:defRPr/>
              </a:pPr>
              <a:t>47</a:t>
            </a:fld>
            <a:endParaRPr lang="en-US" b="1" dirty="0" smtClean="0">
              <a:solidFill>
                <a:schemeClr val="bg1"/>
              </a:solidFill>
            </a:endParaRPr>
          </a:p>
        </p:txBody>
      </p:sp>
      <p:sp>
        <p:nvSpPr>
          <p:cNvPr id="5" name="Text Box 2"/>
          <p:cNvSpPr txBox="1">
            <a:spLocks noChangeArrowheads="1"/>
          </p:cNvSpPr>
          <p:nvPr/>
        </p:nvSpPr>
        <p:spPr bwMode="auto">
          <a:xfrm>
            <a:off x="323850" y="188913"/>
            <a:ext cx="8358188" cy="1071562"/>
          </a:xfrm>
          <a:prstGeom prst="rect">
            <a:avLst/>
          </a:prstGeom>
          <a:noFill/>
          <a:ln w="9525">
            <a:noFill/>
            <a:miter lim="800000"/>
            <a:headEnd/>
            <a:tailEnd/>
          </a:ln>
        </p:spPr>
        <p:txBody>
          <a:bodyPr lIns="0" rIns="0" bIns="0" anchor="b"/>
          <a:lstStyle/>
          <a:p>
            <a:pPr eaLnBrk="0" hangingPunct="0">
              <a:spcBef>
                <a:spcPct val="50000"/>
              </a:spcBef>
              <a:defRPr/>
            </a:pPr>
            <a:r>
              <a:rPr lang="en-GB" sz="3600" b="1" dirty="0">
                <a:solidFill>
                  <a:srgbClr val="FFFF00"/>
                </a:solidFill>
                <a:latin typeface="+mj-lt"/>
                <a:ea typeface="+mj-ea"/>
                <a:cs typeface="+mj-cs"/>
              </a:rPr>
              <a:t>Microstructure helps to solve the crystal structure ...</a:t>
            </a:r>
            <a:endParaRPr lang="en-GB" sz="3600" b="1" baseline="-25000" dirty="0">
              <a:solidFill>
                <a:srgbClr val="FFFF00"/>
              </a:solidFill>
              <a:latin typeface="+mj-lt"/>
              <a:ea typeface="+mj-ea"/>
              <a:cs typeface="+mj-cs"/>
            </a:endParaRPr>
          </a:p>
        </p:txBody>
      </p:sp>
      <p:sp>
        <p:nvSpPr>
          <p:cNvPr id="7" name="Date Placeholder 6"/>
          <p:cNvSpPr>
            <a:spLocks noGrp="1"/>
          </p:cNvSpPr>
          <p:nvPr>
            <p:ph type="dt" sz="quarter" idx="10"/>
          </p:nvPr>
        </p:nvSpPr>
        <p:spPr/>
        <p:txBody>
          <a:bodyPr/>
          <a:lstStyle/>
          <a:p>
            <a:pPr>
              <a:defRPr/>
            </a:pPr>
            <a:fld id="{5AB3B85C-571C-4CDF-87BC-8C79493C156E}" type="datetime1">
              <a:rPr lang="en-GB"/>
              <a:pPr>
                <a:defRPr/>
              </a:pPr>
              <a:t>01/10/2015</a:t>
            </a:fld>
            <a:endParaRPr lang="en-US" dirty="0"/>
          </a:p>
        </p:txBody>
      </p:sp>
      <p:pic>
        <p:nvPicPr>
          <p:cNvPr id="75782" name="Picture 2" descr="tafe_a"/>
          <p:cNvPicPr>
            <a:picLocks noChangeAspect="1" noChangeArrowheads="1"/>
          </p:cNvPicPr>
          <p:nvPr/>
        </p:nvPicPr>
        <p:blipFill>
          <a:blip r:embed="rId3"/>
          <a:srcRect/>
          <a:stretch>
            <a:fillRect/>
          </a:stretch>
        </p:blipFill>
        <p:spPr bwMode="auto">
          <a:xfrm>
            <a:off x="0" y="27384"/>
            <a:ext cx="9144000" cy="6858000"/>
          </a:xfrm>
          <a:prstGeom prst="rect">
            <a:avLst/>
          </a:prstGeom>
          <a:noFill/>
          <a:ln w="9525">
            <a:noFill/>
            <a:miter lim="800000"/>
            <a:headEnd/>
            <a:tailEnd/>
          </a:ln>
        </p:spPr>
      </p:pic>
      <p:sp>
        <p:nvSpPr>
          <p:cNvPr id="75783" name="TextBox 9"/>
          <p:cNvSpPr txBox="1">
            <a:spLocks noChangeArrowheads="1"/>
          </p:cNvSpPr>
          <p:nvPr/>
        </p:nvSpPr>
        <p:spPr bwMode="auto">
          <a:xfrm>
            <a:off x="2051050" y="1700213"/>
            <a:ext cx="5072063" cy="369887"/>
          </a:xfrm>
          <a:prstGeom prst="rect">
            <a:avLst/>
          </a:prstGeom>
          <a:noFill/>
          <a:ln w="9525">
            <a:noFill/>
            <a:miter lim="800000"/>
            <a:headEnd/>
            <a:tailEnd/>
          </a:ln>
        </p:spPr>
        <p:txBody>
          <a:bodyPr wrap="none">
            <a:spAutoFit/>
          </a:bodyPr>
          <a:lstStyle/>
          <a:p>
            <a:r>
              <a:rPr lang="en-GB" b="1">
                <a:solidFill>
                  <a:schemeClr val="bg1"/>
                </a:solidFill>
              </a:rPr>
              <a:t>Refinement with the instrumental resolution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8FCF49A6-5019-46ED-A444-75949653E754}" type="slidenum">
              <a:rPr lang="en-US" b="1" smtClean="0">
                <a:solidFill>
                  <a:schemeClr val="bg1"/>
                </a:solidFill>
              </a:rPr>
              <a:pPr algn="l" fontAlgn="base">
                <a:spcBef>
                  <a:spcPct val="0"/>
                </a:spcBef>
                <a:spcAft>
                  <a:spcPct val="0"/>
                </a:spcAft>
                <a:defRPr/>
              </a:pPr>
              <a:t>48</a:t>
            </a:fld>
            <a:endParaRPr lang="en-US" b="1" dirty="0" smtClean="0">
              <a:solidFill>
                <a:schemeClr val="bg1"/>
              </a:solidFill>
            </a:endParaRPr>
          </a:p>
        </p:txBody>
      </p:sp>
      <p:sp>
        <p:nvSpPr>
          <p:cNvPr id="5" name="Text Box 2"/>
          <p:cNvSpPr txBox="1">
            <a:spLocks noChangeArrowheads="1"/>
          </p:cNvSpPr>
          <p:nvPr/>
        </p:nvSpPr>
        <p:spPr bwMode="auto">
          <a:xfrm>
            <a:off x="323850" y="188913"/>
            <a:ext cx="8358188" cy="1071562"/>
          </a:xfrm>
          <a:prstGeom prst="rect">
            <a:avLst/>
          </a:prstGeom>
          <a:noFill/>
          <a:ln w="9525">
            <a:noFill/>
            <a:miter lim="800000"/>
            <a:headEnd/>
            <a:tailEnd/>
          </a:ln>
        </p:spPr>
        <p:txBody>
          <a:bodyPr lIns="0" rIns="0" bIns="0" anchor="b"/>
          <a:lstStyle/>
          <a:p>
            <a:pPr eaLnBrk="0" hangingPunct="0">
              <a:spcBef>
                <a:spcPct val="50000"/>
              </a:spcBef>
              <a:defRPr/>
            </a:pPr>
            <a:r>
              <a:rPr lang="en-GB" sz="3600" b="1" dirty="0">
                <a:solidFill>
                  <a:srgbClr val="FFFF00"/>
                </a:solidFill>
                <a:latin typeface="+mj-lt"/>
                <a:ea typeface="+mj-ea"/>
                <a:cs typeface="+mj-cs"/>
              </a:rPr>
              <a:t>Microstructure helps to solve the crystal structure ...</a:t>
            </a:r>
            <a:endParaRPr lang="en-GB" sz="3600" b="1" baseline="-25000" dirty="0">
              <a:solidFill>
                <a:srgbClr val="FFFF00"/>
              </a:solidFill>
              <a:latin typeface="+mj-lt"/>
              <a:ea typeface="+mj-ea"/>
              <a:cs typeface="+mj-cs"/>
            </a:endParaRPr>
          </a:p>
        </p:txBody>
      </p:sp>
      <p:sp>
        <p:nvSpPr>
          <p:cNvPr id="7" name="Date Placeholder 6"/>
          <p:cNvSpPr>
            <a:spLocks noGrp="1"/>
          </p:cNvSpPr>
          <p:nvPr>
            <p:ph type="dt" sz="quarter" idx="10"/>
          </p:nvPr>
        </p:nvSpPr>
        <p:spPr/>
        <p:txBody>
          <a:bodyPr/>
          <a:lstStyle/>
          <a:p>
            <a:pPr>
              <a:defRPr/>
            </a:pPr>
            <a:fld id="{5AB3B85C-571C-4CDF-87BC-8C79493C156E}" type="datetime1">
              <a:rPr lang="en-GB"/>
              <a:pPr>
                <a:defRPr/>
              </a:pPr>
              <a:t>01/10/2015</a:t>
            </a:fld>
            <a:endParaRPr lang="en-US" dirty="0"/>
          </a:p>
        </p:txBody>
      </p:sp>
      <p:pic>
        <p:nvPicPr>
          <p:cNvPr id="76806" name="Picture 2" descr="tafe_b"/>
          <p:cNvPicPr>
            <a:picLocks noChangeAspect="1" noChangeArrowheads="1"/>
          </p:cNvPicPr>
          <p:nvPr/>
        </p:nvPicPr>
        <p:blipFill>
          <a:blip r:embed="rId3"/>
          <a:srcRect/>
          <a:stretch>
            <a:fillRect/>
          </a:stretch>
        </p:blipFill>
        <p:spPr bwMode="auto">
          <a:xfrm>
            <a:off x="0" y="27384"/>
            <a:ext cx="9144000" cy="6858000"/>
          </a:xfrm>
          <a:prstGeom prst="rect">
            <a:avLst/>
          </a:prstGeom>
          <a:noFill/>
          <a:ln w="9525">
            <a:noFill/>
            <a:miter lim="800000"/>
            <a:headEnd/>
            <a:tailEnd/>
          </a:ln>
        </p:spPr>
      </p:pic>
      <p:sp>
        <p:nvSpPr>
          <p:cNvPr id="76807" name="TextBox 9"/>
          <p:cNvSpPr txBox="1">
            <a:spLocks noChangeArrowheads="1"/>
          </p:cNvSpPr>
          <p:nvPr/>
        </p:nvSpPr>
        <p:spPr bwMode="auto">
          <a:xfrm>
            <a:off x="2051050" y="1700213"/>
            <a:ext cx="5084763" cy="369887"/>
          </a:xfrm>
          <a:prstGeom prst="rect">
            <a:avLst/>
          </a:prstGeom>
          <a:noFill/>
          <a:ln w="9525">
            <a:noFill/>
            <a:miter lim="800000"/>
            <a:headEnd/>
            <a:tailEnd/>
          </a:ln>
        </p:spPr>
        <p:txBody>
          <a:bodyPr wrap="none">
            <a:spAutoFit/>
          </a:bodyPr>
          <a:lstStyle/>
          <a:p>
            <a:r>
              <a:rPr lang="en-GB" b="1">
                <a:solidFill>
                  <a:schemeClr val="bg1"/>
                </a:solidFill>
              </a:rPr>
              <a:t>Refinement with the isotropic size and strain</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838CCB99-B7D6-4611-8FE7-0A419DCAFD06}" type="slidenum">
              <a:rPr lang="en-US" b="1" smtClean="0">
                <a:solidFill>
                  <a:schemeClr val="bg1"/>
                </a:solidFill>
              </a:rPr>
              <a:pPr algn="l" fontAlgn="base">
                <a:spcBef>
                  <a:spcPct val="0"/>
                </a:spcBef>
                <a:spcAft>
                  <a:spcPct val="0"/>
                </a:spcAft>
                <a:defRPr/>
              </a:pPr>
              <a:t>49</a:t>
            </a:fld>
            <a:endParaRPr lang="en-US" b="1" dirty="0" smtClean="0">
              <a:solidFill>
                <a:schemeClr val="bg1"/>
              </a:solidFill>
            </a:endParaRPr>
          </a:p>
        </p:txBody>
      </p:sp>
      <p:sp>
        <p:nvSpPr>
          <p:cNvPr id="5" name="Text Box 2"/>
          <p:cNvSpPr txBox="1">
            <a:spLocks noChangeArrowheads="1"/>
          </p:cNvSpPr>
          <p:nvPr/>
        </p:nvSpPr>
        <p:spPr bwMode="auto">
          <a:xfrm>
            <a:off x="323850" y="188913"/>
            <a:ext cx="8358188" cy="1071562"/>
          </a:xfrm>
          <a:prstGeom prst="rect">
            <a:avLst/>
          </a:prstGeom>
          <a:noFill/>
          <a:ln w="9525">
            <a:noFill/>
            <a:miter lim="800000"/>
            <a:headEnd/>
            <a:tailEnd/>
          </a:ln>
        </p:spPr>
        <p:txBody>
          <a:bodyPr lIns="0" rIns="0" bIns="0" anchor="b"/>
          <a:lstStyle/>
          <a:p>
            <a:pPr eaLnBrk="0" hangingPunct="0">
              <a:spcBef>
                <a:spcPct val="50000"/>
              </a:spcBef>
              <a:defRPr/>
            </a:pPr>
            <a:r>
              <a:rPr lang="en-GB" sz="3600" b="1" dirty="0">
                <a:solidFill>
                  <a:srgbClr val="FFFF00"/>
                </a:solidFill>
                <a:latin typeface="+mj-lt"/>
                <a:ea typeface="+mj-ea"/>
                <a:cs typeface="+mj-cs"/>
              </a:rPr>
              <a:t>Microstructure helps to solve the crystal structure ...</a:t>
            </a:r>
            <a:endParaRPr lang="en-GB" sz="3600" b="1" baseline="-25000" dirty="0">
              <a:solidFill>
                <a:srgbClr val="FFFF00"/>
              </a:solidFill>
              <a:latin typeface="+mj-lt"/>
              <a:ea typeface="+mj-ea"/>
              <a:cs typeface="+mj-cs"/>
            </a:endParaRPr>
          </a:p>
        </p:txBody>
      </p:sp>
      <p:sp>
        <p:nvSpPr>
          <p:cNvPr id="7" name="Date Placeholder 6"/>
          <p:cNvSpPr>
            <a:spLocks noGrp="1"/>
          </p:cNvSpPr>
          <p:nvPr>
            <p:ph type="dt" sz="quarter" idx="10"/>
          </p:nvPr>
        </p:nvSpPr>
        <p:spPr/>
        <p:txBody>
          <a:bodyPr/>
          <a:lstStyle/>
          <a:p>
            <a:pPr>
              <a:defRPr/>
            </a:pPr>
            <a:fld id="{5AB3B85C-571C-4CDF-87BC-8C79493C156E}" type="datetime1">
              <a:rPr lang="en-GB"/>
              <a:pPr>
                <a:defRPr/>
              </a:pPr>
              <a:t>01/10/2015</a:t>
            </a:fld>
            <a:endParaRPr lang="en-US" dirty="0"/>
          </a:p>
        </p:txBody>
      </p:sp>
      <p:pic>
        <p:nvPicPr>
          <p:cNvPr id="31751" name="Picture 2" descr="tafe_c"/>
          <p:cNvPicPr>
            <a:picLocks noChangeAspect="1" noChangeArrowheads="1"/>
          </p:cNvPicPr>
          <p:nvPr/>
        </p:nvPicPr>
        <p:blipFill>
          <a:blip r:embed="rId4"/>
          <a:srcRect/>
          <a:stretch>
            <a:fillRect/>
          </a:stretch>
        </p:blipFill>
        <p:spPr bwMode="auto">
          <a:xfrm>
            <a:off x="0" y="27384"/>
            <a:ext cx="9144000" cy="6858000"/>
          </a:xfrm>
          <a:prstGeom prst="rect">
            <a:avLst/>
          </a:prstGeom>
          <a:noFill/>
          <a:ln w="9525">
            <a:noFill/>
            <a:miter lim="800000"/>
            <a:headEnd/>
            <a:tailEnd/>
          </a:ln>
        </p:spPr>
      </p:pic>
      <p:graphicFrame>
        <p:nvGraphicFramePr>
          <p:cNvPr id="31746" name="Object 3"/>
          <p:cNvGraphicFramePr>
            <a:graphicFrameLocks noChangeAspect="1"/>
          </p:cNvGraphicFramePr>
          <p:nvPr/>
        </p:nvGraphicFramePr>
        <p:xfrm>
          <a:off x="6588125" y="188913"/>
          <a:ext cx="1963738" cy="4005262"/>
        </p:xfrm>
        <a:graphic>
          <a:graphicData uri="http://schemas.openxmlformats.org/presentationml/2006/ole">
            <mc:AlternateContent xmlns:mc="http://schemas.openxmlformats.org/markup-compatibility/2006">
              <mc:Choice xmlns:v="urn:schemas-microsoft-com:vml" Requires="v">
                <p:oleObj spid="_x0000_s31831" name="Image bitmap" r:id="rId5" imgW="2126164" imgH="4336156" progId="PBrush">
                  <p:embed/>
                </p:oleObj>
              </mc:Choice>
              <mc:Fallback>
                <p:oleObj name="Image bitmap" r:id="rId5" imgW="2126164" imgH="4336156" progId="PBrush">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88125" y="188913"/>
                        <a:ext cx="1963738" cy="4005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1752" name="TextBox 10"/>
          <p:cNvSpPr txBox="1">
            <a:spLocks noChangeArrowheads="1"/>
          </p:cNvSpPr>
          <p:nvPr/>
        </p:nvSpPr>
        <p:spPr bwMode="auto">
          <a:xfrm>
            <a:off x="2051050" y="1700213"/>
            <a:ext cx="4392613" cy="647700"/>
          </a:xfrm>
          <a:prstGeom prst="rect">
            <a:avLst/>
          </a:prstGeom>
          <a:noFill/>
          <a:ln w="9525">
            <a:noFill/>
            <a:miter lim="800000"/>
            <a:headEnd/>
            <a:tailEnd/>
          </a:ln>
        </p:spPr>
        <p:txBody>
          <a:bodyPr>
            <a:spAutoFit/>
          </a:bodyPr>
          <a:lstStyle/>
          <a:p>
            <a:r>
              <a:rPr lang="en-GB" b="1">
                <a:solidFill>
                  <a:schemeClr val="bg1"/>
                </a:solidFill>
              </a:rPr>
              <a:t>Refinement with the isotropic size and anisotropic strain</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75E6CB0C-7F5E-4856-80FD-3E74A1F3981B}" type="slidenum">
              <a:rPr lang="en-US" b="1" smtClean="0">
                <a:solidFill>
                  <a:schemeClr val="bg1"/>
                </a:solidFill>
              </a:rPr>
              <a:pPr algn="l" fontAlgn="base">
                <a:spcBef>
                  <a:spcPct val="0"/>
                </a:spcBef>
                <a:spcAft>
                  <a:spcPct val="0"/>
                </a:spcAft>
                <a:defRPr/>
              </a:pPr>
              <a:t>50</a:t>
            </a:fld>
            <a:endParaRPr lang="en-US" b="1" dirty="0" smtClean="0">
              <a:solidFill>
                <a:schemeClr val="bg1"/>
              </a:solidFill>
            </a:endParaRPr>
          </a:p>
        </p:txBody>
      </p:sp>
      <p:sp>
        <p:nvSpPr>
          <p:cNvPr id="5" name="Text Box 2"/>
          <p:cNvSpPr txBox="1">
            <a:spLocks noChangeArrowheads="1"/>
          </p:cNvSpPr>
          <p:nvPr/>
        </p:nvSpPr>
        <p:spPr bwMode="auto">
          <a:xfrm>
            <a:off x="323850" y="188913"/>
            <a:ext cx="8358188" cy="1071562"/>
          </a:xfrm>
          <a:prstGeom prst="rect">
            <a:avLst/>
          </a:prstGeom>
          <a:noFill/>
          <a:ln w="9525">
            <a:noFill/>
            <a:miter lim="800000"/>
            <a:headEnd/>
            <a:tailEnd/>
          </a:ln>
        </p:spPr>
        <p:txBody>
          <a:bodyPr lIns="0" rIns="0" bIns="0" anchor="b"/>
          <a:lstStyle/>
          <a:p>
            <a:pPr eaLnBrk="0" hangingPunct="0">
              <a:spcBef>
                <a:spcPct val="50000"/>
              </a:spcBef>
              <a:defRPr/>
            </a:pPr>
            <a:r>
              <a:rPr lang="en-GB" sz="3600" b="1" dirty="0">
                <a:solidFill>
                  <a:srgbClr val="FFFF00"/>
                </a:solidFill>
                <a:latin typeface="+mj-lt"/>
                <a:ea typeface="+mj-ea"/>
                <a:cs typeface="+mj-cs"/>
              </a:rPr>
              <a:t>Microstructure helps to solve the crystal structure ...</a:t>
            </a:r>
            <a:endParaRPr lang="en-GB" sz="3600" b="1" baseline="-25000" dirty="0">
              <a:solidFill>
                <a:srgbClr val="FFFF00"/>
              </a:solidFill>
              <a:latin typeface="+mj-lt"/>
              <a:ea typeface="+mj-ea"/>
              <a:cs typeface="+mj-cs"/>
            </a:endParaRPr>
          </a:p>
        </p:txBody>
      </p:sp>
      <p:sp>
        <p:nvSpPr>
          <p:cNvPr id="7" name="Date Placeholder 6"/>
          <p:cNvSpPr>
            <a:spLocks noGrp="1"/>
          </p:cNvSpPr>
          <p:nvPr>
            <p:ph type="dt" sz="quarter" idx="10"/>
          </p:nvPr>
        </p:nvSpPr>
        <p:spPr/>
        <p:txBody>
          <a:bodyPr/>
          <a:lstStyle/>
          <a:p>
            <a:pPr>
              <a:defRPr/>
            </a:pPr>
            <a:fld id="{5AB3B85C-571C-4CDF-87BC-8C79493C156E}" type="datetime1">
              <a:rPr lang="en-GB"/>
              <a:pPr>
                <a:defRPr/>
              </a:pPr>
              <a:t>01/10/2015</a:t>
            </a:fld>
            <a:endParaRPr lang="en-US" dirty="0"/>
          </a:p>
        </p:txBody>
      </p:sp>
      <p:grpSp>
        <p:nvGrpSpPr>
          <p:cNvPr id="32775" name="Group 4"/>
          <p:cNvGrpSpPr>
            <a:grpSpLocks/>
          </p:cNvGrpSpPr>
          <p:nvPr/>
        </p:nvGrpSpPr>
        <p:grpSpPr bwMode="auto">
          <a:xfrm>
            <a:off x="179388" y="1339850"/>
            <a:ext cx="4545012" cy="4465638"/>
            <a:chOff x="113" y="663"/>
            <a:chExt cx="2863" cy="2813"/>
          </a:xfrm>
        </p:grpSpPr>
        <p:graphicFrame>
          <p:nvGraphicFramePr>
            <p:cNvPr id="32770" name="Object 5"/>
            <p:cNvGraphicFramePr>
              <a:graphicFrameLocks noChangeAspect="1"/>
            </p:cNvGraphicFramePr>
            <p:nvPr/>
          </p:nvGraphicFramePr>
          <p:xfrm>
            <a:off x="158" y="663"/>
            <a:ext cx="2818" cy="2813"/>
          </p:xfrm>
          <a:graphic>
            <a:graphicData uri="http://schemas.openxmlformats.org/presentationml/2006/ole">
              <mc:AlternateContent xmlns:mc="http://schemas.openxmlformats.org/markup-compatibility/2006">
                <mc:Choice xmlns:v="urn:schemas-microsoft-com:vml" Requires="v">
                  <p:oleObj spid="_x0000_s32855" name="Image bitmap" r:id="rId4" imgW="4473328" imgH="4465707" progId="PBrush">
                    <p:embed/>
                  </p:oleObj>
                </mc:Choice>
                <mc:Fallback>
                  <p:oleObj name="Image bitmap" r:id="rId4" imgW="4473328" imgH="4465707" progId="PBrush">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 y="663"/>
                          <a:ext cx="2818" cy="2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 name="Line 6"/>
            <p:cNvSpPr>
              <a:spLocks noChangeShapeType="1"/>
            </p:cNvSpPr>
            <p:nvPr/>
          </p:nvSpPr>
          <p:spPr bwMode="auto">
            <a:xfrm>
              <a:off x="1102" y="2097"/>
              <a:ext cx="453" cy="0"/>
            </a:xfrm>
            <a:prstGeom prst="line">
              <a:avLst/>
            </a:prstGeom>
            <a:noFill/>
            <a:ln w="9525">
              <a:solidFill>
                <a:srgbClr val="000000"/>
              </a:solidFill>
              <a:round/>
              <a:headEnd/>
              <a:tailEnd type="triangle" w="med" len="med"/>
            </a:ln>
          </p:spPr>
          <p:txBody>
            <a:bodyPr/>
            <a:lstStyle/>
            <a:p>
              <a:pPr fontAlgn="auto">
                <a:spcBef>
                  <a:spcPts val="0"/>
                </a:spcBef>
                <a:spcAft>
                  <a:spcPts val="0"/>
                </a:spcAft>
                <a:defRPr/>
              </a:pPr>
              <a:endParaRPr lang="en-GB" kern="0">
                <a:solidFill>
                  <a:sysClr val="windowText" lastClr="000000"/>
                </a:solidFill>
              </a:endParaRPr>
            </a:p>
          </p:txBody>
        </p:sp>
        <p:sp>
          <p:nvSpPr>
            <p:cNvPr id="25" name="Line 7"/>
            <p:cNvSpPr>
              <a:spLocks noChangeShapeType="1"/>
            </p:cNvSpPr>
            <p:nvPr/>
          </p:nvSpPr>
          <p:spPr bwMode="auto">
            <a:xfrm flipH="1">
              <a:off x="1674" y="2097"/>
              <a:ext cx="409" cy="0"/>
            </a:xfrm>
            <a:prstGeom prst="line">
              <a:avLst/>
            </a:prstGeom>
            <a:noFill/>
            <a:ln w="9525">
              <a:solidFill>
                <a:srgbClr val="000000"/>
              </a:solidFill>
              <a:round/>
              <a:headEnd/>
              <a:tailEnd type="triangle" w="med" len="med"/>
            </a:ln>
          </p:spPr>
          <p:txBody>
            <a:bodyPr/>
            <a:lstStyle/>
            <a:p>
              <a:pPr fontAlgn="auto">
                <a:spcBef>
                  <a:spcPts val="0"/>
                </a:spcBef>
                <a:spcAft>
                  <a:spcPts val="0"/>
                </a:spcAft>
                <a:defRPr/>
              </a:pPr>
              <a:endParaRPr lang="en-GB" kern="0">
                <a:solidFill>
                  <a:sysClr val="windowText" lastClr="000000"/>
                </a:solidFill>
              </a:endParaRPr>
            </a:p>
          </p:txBody>
        </p:sp>
        <p:sp>
          <p:nvSpPr>
            <p:cNvPr id="26" name="Rectangle 8"/>
            <p:cNvSpPr>
              <a:spLocks noChangeArrowheads="1"/>
            </p:cNvSpPr>
            <p:nvPr/>
          </p:nvSpPr>
          <p:spPr bwMode="auto">
            <a:xfrm>
              <a:off x="2109" y="1933"/>
              <a:ext cx="763" cy="288"/>
            </a:xfrm>
            <a:prstGeom prst="rect">
              <a:avLst/>
            </a:prstGeom>
            <a:noFill/>
            <a:ln w="9525">
              <a:noFill/>
              <a:miter lim="800000"/>
              <a:headEnd/>
              <a:tailEnd/>
            </a:ln>
          </p:spPr>
          <p:txBody>
            <a:bodyPr wrap="none">
              <a:spAutoFit/>
            </a:bodyPr>
            <a:lstStyle/>
            <a:p>
              <a:pPr fontAlgn="auto">
                <a:spcBef>
                  <a:spcPts val="0"/>
                </a:spcBef>
                <a:spcAft>
                  <a:spcPts val="0"/>
                </a:spcAft>
                <a:defRPr/>
              </a:pPr>
              <a:r>
                <a:rPr lang="en-US" kern="0">
                  <a:solidFill>
                    <a:sysClr val="windowText" lastClr="000000"/>
                  </a:solidFill>
                </a:rPr>
                <a:t>3.2×10</a:t>
              </a:r>
              <a:r>
                <a:rPr lang="en-US" kern="0" baseline="30000">
                  <a:solidFill>
                    <a:sysClr val="windowText" lastClr="000000"/>
                  </a:solidFill>
                </a:rPr>
                <a:t>-4</a:t>
              </a:r>
              <a:endParaRPr lang="fr-FR" kern="0" baseline="30000">
                <a:solidFill>
                  <a:sysClr val="windowText" lastClr="000000"/>
                </a:solidFill>
              </a:endParaRPr>
            </a:p>
          </p:txBody>
        </p:sp>
        <p:sp>
          <p:nvSpPr>
            <p:cNvPr id="27" name="Line 9"/>
            <p:cNvSpPr>
              <a:spLocks noChangeShapeType="1"/>
            </p:cNvSpPr>
            <p:nvPr/>
          </p:nvSpPr>
          <p:spPr bwMode="auto">
            <a:xfrm flipV="1">
              <a:off x="657" y="754"/>
              <a:ext cx="0" cy="499"/>
            </a:xfrm>
            <a:prstGeom prst="line">
              <a:avLst/>
            </a:prstGeom>
            <a:noFill/>
            <a:ln w="9525">
              <a:solidFill>
                <a:srgbClr val="000000"/>
              </a:solidFill>
              <a:round/>
              <a:headEnd/>
              <a:tailEnd type="triangle" w="med" len="med"/>
            </a:ln>
          </p:spPr>
          <p:txBody>
            <a:bodyPr/>
            <a:lstStyle/>
            <a:p>
              <a:pPr fontAlgn="auto">
                <a:spcBef>
                  <a:spcPts val="0"/>
                </a:spcBef>
                <a:spcAft>
                  <a:spcPts val="0"/>
                </a:spcAft>
                <a:defRPr/>
              </a:pPr>
              <a:endParaRPr lang="en-GB" kern="0">
                <a:solidFill>
                  <a:sysClr val="windowText" lastClr="000000"/>
                </a:solidFill>
              </a:endParaRPr>
            </a:p>
          </p:txBody>
        </p:sp>
        <p:sp>
          <p:nvSpPr>
            <p:cNvPr id="28" name="Line 10"/>
            <p:cNvSpPr>
              <a:spLocks noChangeShapeType="1"/>
            </p:cNvSpPr>
            <p:nvPr/>
          </p:nvSpPr>
          <p:spPr bwMode="auto">
            <a:xfrm>
              <a:off x="657" y="1525"/>
              <a:ext cx="0" cy="590"/>
            </a:xfrm>
            <a:prstGeom prst="line">
              <a:avLst/>
            </a:prstGeom>
            <a:noFill/>
            <a:ln w="9525">
              <a:solidFill>
                <a:srgbClr val="000000"/>
              </a:solidFill>
              <a:round/>
              <a:headEnd/>
              <a:tailEnd type="triangle" w="med" len="med"/>
            </a:ln>
          </p:spPr>
          <p:txBody>
            <a:bodyPr/>
            <a:lstStyle/>
            <a:p>
              <a:pPr fontAlgn="auto">
                <a:spcBef>
                  <a:spcPts val="0"/>
                </a:spcBef>
                <a:spcAft>
                  <a:spcPts val="0"/>
                </a:spcAft>
                <a:defRPr/>
              </a:pPr>
              <a:endParaRPr lang="en-GB" kern="0">
                <a:solidFill>
                  <a:sysClr val="windowText" lastClr="000000"/>
                </a:solidFill>
              </a:endParaRPr>
            </a:p>
          </p:txBody>
        </p:sp>
        <p:sp>
          <p:nvSpPr>
            <p:cNvPr id="29" name="Rectangle 11"/>
            <p:cNvSpPr>
              <a:spLocks noChangeArrowheads="1"/>
            </p:cNvSpPr>
            <p:nvPr/>
          </p:nvSpPr>
          <p:spPr bwMode="auto">
            <a:xfrm>
              <a:off x="204" y="1207"/>
              <a:ext cx="859" cy="288"/>
            </a:xfrm>
            <a:prstGeom prst="rect">
              <a:avLst/>
            </a:prstGeom>
            <a:noFill/>
            <a:ln w="9525">
              <a:noFill/>
              <a:miter lim="800000"/>
              <a:headEnd/>
              <a:tailEnd/>
            </a:ln>
          </p:spPr>
          <p:txBody>
            <a:bodyPr wrap="none">
              <a:spAutoFit/>
            </a:bodyPr>
            <a:lstStyle/>
            <a:p>
              <a:pPr fontAlgn="auto">
                <a:spcBef>
                  <a:spcPts val="0"/>
                </a:spcBef>
                <a:spcAft>
                  <a:spcPts val="0"/>
                </a:spcAft>
                <a:defRPr/>
              </a:pPr>
              <a:r>
                <a:rPr lang="en-US" kern="0">
                  <a:solidFill>
                    <a:sysClr val="windowText" lastClr="000000"/>
                  </a:solidFill>
                </a:rPr>
                <a:t>35.7×10</a:t>
              </a:r>
              <a:r>
                <a:rPr lang="en-US" kern="0" baseline="30000">
                  <a:solidFill>
                    <a:sysClr val="windowText" lastClr="000000"/>
                  </a:solidFill>
                </a:rPr>
                <a:t>-4</a:t>
              </a:r>
              <a:endParaRPr lang="fr-FR" kern="0" baseline="30000">
                <a:solidFill>
                  <a:sysClr val="windowText" lastClr="000000"/>
                </a:solidFill>
              </a:endParaRPr>
            </a:p>
          </p:txBody>
        </p:sp>
        <p:sp>
          <p:nvSpPr>
            <p:cNvPr id="30" name="Line 12"/>
            <p:cNvSpPr>
              <a:spLocks noChangeShapeType="1"/>
            </p:cNvSpPr>
            <p:nvPr/>
          </p:nvSpPr>
          <p:spPr bwMode="auto">
            <a:xfrm>
              <a:off x="204" y="2886"/>
              <a:ext cx="453" cy="0"/>
            </a:xfrm>
            <a:prstGeom prst="line">
              <a:avLst/>
            </a:prstGeom>
            <a:noFill/>
            <a:ln w="9525">
              <a:solidFill>
                <a:srgbClr val="000000"/>
              </a:solidFill>
              <a:round/>
              <a:headEnd/>
              <a:tailEnd type="triangle" w="med" len="med"/>
            </a:ln>
          </p:spPr>
          <p:txBody>
            <a:bodyPr/>
            <a:lstStyle/>
            <a:p>
              <a:pPr fontAlgn="auto">
                <a:spcBef>
                  <a:spcPts val="0"/>
                </a:spcBef>
                <a:spcAft>
                  <a:spcPts val="0"/>
                </a:spcAft>
                <a:defRPr/>
              </a:pPr>
              <a:endParaRPr lang="en-GB" kern="0">
                <a:solidFill>
                  <a:sysClr val="windowText" lastClr="000000"/>
                </a:solidFill>
              </a:endParaRPr>
            </a:p>
          </p:txBody>
        </p:sp>
        <p:sp>
          <p:nvSpPr>
            <p:cNvPr id="31" name="Line 13"/>
            <p:cNvSpPr>
              <a:spLocks noChangeShapeType="1"/>
            </p:cNvSpPr>
            <p:nvPr/>
          </p:nvSpPr>
          <p:spPr bwMode="auto">
            <a:xfrm flipV="1">
              <a:off x="204" y="2341"/>
              <a:ext cx="0" cy="545"/>
            </a:xfrm>
            <a:prstGeom prst="line">
              <a:avLst/>
            </a:prstGeom>
            <a:noFill/>
            <a:ln w="9525">
              <a:solidFill>
                <a:srgbClr val="000000"/>
              </a:solidFill>
              <a:round/>
              <a:headEnd/>
              <a:tailEnd type="triangle" w="med" len="med"/>
            </a:ln>
          </p:spPr>
          <p:txBody>
            <a:bodyPr/>
            <a:lstStyle/>
            <a:p>
              <a:pPr fontAlgn="auto">
                <a:spcBef>
                  <a:spcPts val="0"/>
                </a:spcBef>
                <a:spcAft>
                  <a:spcPts val="0"/>
                </a:spcAft>
                <a:defRPr/>
              </a:pPr>
              <a:endParaRPr lang="en-GB" kern="0">
                <a:solidFill>
                  <a:sysClr val="windowText" lastClr="000000"/>
                </a:solidFill>
              </a:endParaRPr>
            </a:p>
          </p:txBody>
        </p:sp>
        <p:sp>
          <p:nvSpPr>
            <p:cNvPr id="32" name="Text Box 14"/>
            <p:cNvSpPr txBox="1">
              <a:spLocks noChangeArrowheads="1"/>
            </p:cNvSpPr>
            <p:nvPr/>
          </p:nvSpPr>
          <p:spPr bwMode="auto">
            <a:xfrm>
              <a:off x="113" y="2115"/>
              <a:ext cx="201" cy="288"/>
            </a:xfrm>
            <a:prstGeom prst="rect">
              <a:avLst/>
            </a:prstGeom>
            <a:noFill/>
            <a:ln w="9525">
              <a:noFill/>
              <a:miter lim="800000"/>
              <a:headEnd/>
              <a:tailEnd/>
            </a:ln>
          </p:spPr>
          <p:txBody>
            <a:bodyPr wrap="none">
              <a:spAutoFit/>
            </a:bodyPr>
            <a:lstStyle/>
            <a:p>
              <a:pPr fontAlgn="auto">
                <a:spcBef>
                  <a:spcPts val="0"/>
                </a:spcBef>
                <a:spcAft>
                  <a:spcPts val="0"/>
                </a:spcAft>
                <a:defRPr/>
              </a:pPr>
              <a:r>
                <a:rPr lang="en-US" b="1" kern="0">
                  <a:solidFill>
                    <a:sysClr val="windowText" lastClr="000000"/>
                  </a:solidFill>
                </a:rPr>
                <a:t>c</a:t>
              </a:r>
              <a:endParaRPr lang="fr-FR" b="1" kern="0">
                <a:solidFill>
                  <a:sysClr val="windowText" lastClr="000000"/>
                </a:solidFill>
              </a:endParaRPr>
            </a:p>
          </p:txBody>
        </p:sp>
        <p:sp>
          <p:nvSpPr>
            <p:cNvPr id="33" name="Rectangle 15"/>
            <p:cNvSpPr>
              <a:spLocks noChangeArrowheads="1"/>
            </p:cNvSpPr>
            <p:nvPr/>
          </p:nvSpPr>
          <p:spPr bwMode="auto">
            <a:xfrm>
              <a:off x="612" y="2750"/>
              <a:ext cx="212" cy="288"/>
            </a:xfrm>
            <a:prstGeom prst="rect">
              <a:avLst/>
            </a:prstGeom>
            <a:noFill/>
            <a:ln w="9525">
              <a:noFill/>
              <a:miter lim="800000"/>
              <a:headEnd/>
              <a:tailEnd/>
            </a:ln>
          </p:spPr>
          <p:txBody>
            <a:bodyPr wrap="none">
              <a:spAutoFit/>
            </a:bodyPr>
            <a:lstStyle/>
            <a:p>
              <a:pPr fontAlgn="auto">
                <a:spcBef>
                  <a:spcPts val="0"/>
                </a:spcBef>
                <a:spcAft>
                  <a:spcPts val="0"/>
                </a:spcAft>
                <a:defRPr/>
              </a:pPr>
              <a:r>
                <a:rPr lang="en-US" b="1" kern="0">
                  <a:solidFill>
                    <a:sysClr val="windowText" lastClr="000000"/>
                  </a:solidFill>
                </a:rPr>
                <a:t>a</a:t>
              </a:r>
              <a:endParaRPr lang="fr-FR" b="1" kern="0">
                <a:solidFill>
                  <a:sysClr val="windowText" lastClr="000000"/>
                </a:solidFill>
              </a:endParaRPr>
            </a:p>
          </p:txBody>
        </p:sp>
      </p:grpSp>
      <p:sp>
        <p:nvSpPr>
          <p:cNvPr id="32776" name="Text Box 2"/>
          <p:cNvSpPr txBox="1">
            <a:spLocks noChangeArrowheads="1"/>
          </p:cNvSpPr>
          <p:nvPr/>
        </p:nvSpPr>
        <p:spPr bwMode="auto">
          <a:xfrm>
            <a:off x="5148263" y="1628775"/>
            <a:ext cx="3384550" cy="646113"/>
          </a:xfrm>
          <a:prstGeom prst="rect">
            <a:avLst/>
          </a:prstGeom>
          <a:noFill/>
          <a:ln w="9525">
            <a:noFill/>
            <a:miter lim="800000"/>
            <a:headEnd/>
            <a:tailEnd/>
          </a:ln>
        </p:spPr>
        <p:txBody>
          <a:bodyPr>
            <a:spAutoFit/>
          </a:bodyPr>
          <a:lstStyle/>
          <a:p>
            <a:r>
              <a:rPr lang="en-US" b="1"/>
              <a:t>Apparent size: 848 </a:t>
            </a:r>
            <a:r>
              <a:rPr lang="en-US" b="1">
                <a:cs typeface="Times New Roman" pitchFamily="18" charset="0"/>
              </a:rPr>
              <a:t>Å</a:t>
            </a:r>
          </a:p>
          <a:p>
            <a:r>
              <a:rPr lang="en-US" b="1">
                <a:cs typeface="Times New Roman" pitchFamily="18" charset="0"/>
              </a:rPr>
              <a:t>(isotropic)</a:t>
            </a:r>
          </a:p>
        </p:txBody>
      </p:sp>
      <p:sp>
        <p:nvSpPr>
          <p:cNvPr id="32777" name="Text Box 3"/>
          <p:cNvSpPr txBox="1">
            <a:spLocks noChangeArrowheads="1"/>
          </p:cNvSpPr>
          <p:nvPr/>
        </p:nvSpPr>
        <p:spPr bwMode="auto">
          <a:xfrm>
            <a:off x="4859338" y="2997200"/>
            <a:ext cx="3889375" cy="646113"/>
          </a:xfrm>
          <a:prstGeom prst="rect">
            <a:avLst/>
          </a:prstGeom>
          <a:noFill/>
          <a:ln w="9525">
            <a:noFill/>
            <a:miter lim="800000"/>
            <a:headEnd/>
            <a:tailEnd/>
          </a:ln>
        </p:spPr>
        <p:txBody>
          <a:bodyPr>
            <a:spAutoFit/>
          </a:bodyPr>
          <a:lstStyle/>
          <a:p>
            <a:r>
              <a:rPr lang="en-US" b="1"/>
              <a:t>Average max. strain: 17.7</a:t>
            </a:r>
            <a:r>
              <a:rPr lang="en-US" b="1">
                <a:cs typeface="Times New Roman" pitchFamily="18" charset="0"/>
              </a:rPr>
              <a:t>×10</a:t>
            </a:r>
            <a:r>
              <a:rPr lang="en-US" b="1" baseline="30000">
                <a:cs typeface="Times New Roman" pitchFamily="18" charset="0"/>
              </a:rPr>
              <a:t>-4</a:t>
            </a:r>
          </a:p>
          <a:p>
            <a:r>
              <a:rPr lang="en-US" b="1">
                <a:cs typeface="Times New Roman" pitchFamily="18" charset="0"/>
              </a:rPr>
              <a:t>Anisotropy : 10.5</a:t>
            </a:r>
            <a:r>
              <a:rPr lang="en-US" b="1"/>
              <a:t>×10</a:t>
            </a:r>
            <a:r>
              <a:rPr lang="en-US" b="1" baseline="30000"/>
              <a:t>-4</a:t>
            </a:r>
            <a:r>
              <a:rPr lang="en-US" b="1"/>
              <a:t> </a:t>
            </a:r>
            <a:endParaRPr lang="en-US" b="1" baseline="30000"/>
          </a:p>
        </p:txBody>
      </p:sp>
      <p:sp>
        <p:nvSpPr>
          <p:cNvPr id="32778" name="Text Box 16"/>
          <p:cNvSpPr txBox="1">
            <a:spLocks noChangeArrowheads="1"/>
          </p:cNvSpPr>
          <p:nvPr/>
        </p:nvSpPr>
        <p:spPr bwMode="auto">
          <a:xfrm>
            <a:off x="4932363" y="4221163"/>
            <a:ext cx="3887787" cy="646112"/>
          </a:xfrm>
          <a:prstGeom prst="rect">
            <a:avLst/>
          </a:prstGeom>
          <a:noFill/>
          <a:ln w="9525">
            <a:noFill/>
            <a:miter lim="800000"/>
            <a:headEnd/>
            <a:tailEnd/>
          </a:ln>
        </p:spPr>
        <p:txBody>
          <a:bodyPr>
            <a:spAutoFit/>
          </a:bodyPr>
          <a:lstStyle/>
          <a:p>
            <a:r>
              <a:rPr lang="en-US" b="1"/>
              <a:t>TaOF</a:t>
            </a:r>
            <a:r>
              <a:rPr lang="en-US" b="1" baseline="-25000"/>
              <a:t>3</a:t>
            </a:r>
          </a:p>
          <a:p>
            <a:r>
              <a:rPr lang="en-US" b="1" i="1"/>
              <a:t>I4/mmm</a:t>
            </a:r>
            <a:r>
              <a:rPr lang="en-US" b="1"/>
              <a:t>, </a:t>
            </a:r>
            <a:r>
              <a:rPr lang="en-US" b="1" i="1"/>
              <a:t>a</a:t>
            </a:r>
            <a:r>
              <a:rPr lang="en-US" b="1"/>
              <a:t>=3.945 Å, </a:t>
            </a:r>
            <a:r>
              <a:rPr lang="en-US" b="1" i="1"/>
              <a:t>c</a:t>
            </a:r>
            <a:r>
              <a:rPr lang="en-US" b="1"/>
              <a:t>=8. 486 Å</a:t>
            </a:r>
            <a:endParaRPr lang="fr-FR" b="1"/>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E90C83B9-C4F3-40B6-B7E2-4634E393C311}" type="slidenum">
              <a:rPr lang="en-US" b="1" smtClean="0">
                <a:solidFill>
                  <a:schemeClr val="bg1"/>
                </a:solidFill>
              </a:rPr>
              <a:pPr algn="l" fontAlgn="base">
                <a:spcBef>
                  <a:spcPct val="0"/>
                </a:spcBef>
                <a:spcAft>
                  <a:spcPct val="0"/>
                </a:spcAft>
                <a:defRPr/>
              </a:pPr>
              <a:t>51</a:t>
            </a:fld>
            <a:endParaRPr lang="en-US" b="1" dirty="0" smtClean="0">
              <a:solidFill>
                <a:schemeClr val="bg1"/>
              </a:solidFill>
            </a:endParaRPr>
          </a:p>
        </p:txBody>
      </p:sp>
      <p:sp>
        <p:nvSpPr>
          <p:cNvPr id="5" name="Text Box 2"/>
          <p:cNvSpPr txBox="1">
            <a:spLocks noChangeArrowheads="1"/>
          </p:cNvSpPr>
          <p:nvPr/>
        </p:nvSpPr>
        <p:spPr bwMode="auto">
          <a:xfrm>
            <a:off x="323850" y="79375"/>
            <a:ext cx="5184775" cy="973138"/>
          </a:xfrm>
          <a:prstGeom prst="rect">
            <a:avLst/>
          </a:prstGeom>
          <a:noFill/>
          <a:ln w="9525">
            <a:noFill/>
            <a:miter lim="800000"/>
            <a:headEnd/>
            <a:tailEnd/>
          </a:ln>
        </p:spPr>
        <p:txBody>
          <a:bodyPr lIns="0" rIns="0" bIns="0" anchor="b"/>
          <a:lstStyle/>
          <a:p>
            <a:pPr eaLnBrk="0" hangingPunct="0">
              <a:spcBef>
                <a:spcPct val="50000"/>
              </a:spcBef>
              <a:defRPr/>
            </a:pPr>
            <a:r>
              <a:rPr lang="en-GB" sz="2800" b="1" dirty="0">
                <a:solidFill>
                  <a:srgbClr val="FFFF00"/>
                </a:solidFill>
                <a:latin typeface="+mj-lt"/>
                <a:ea typeface="+mj-ea"/>
                <a:cs typeface="+mj-cs"/>
              </a:rPr>
              <a:t>Microstructure helps to solve the crystal structure ...</a:t>
            </a:r>
            <a:endParaRPr lang="en-GB" sz="2800" b="1" baseline="-25000" dirty="0">
              <a:solidFill>
                <a:srgbClr val="FFFF00"/>
              </a:solidFill>
              <a:latin typeface="+mj-lt"/>
              <a:ea typeface="+mj-ea"/>
              <a:cs typeface="+mj-cs"/>
            </a:endParaRPr>
          </a:p>
        </p:txBody>
      </p:sp>
      <p:sp>
        <p:nvSpPr>
          <p:cNvPr id="7" name="Date Placeholder 6"/>
          <p:cNvSpPr>
            <a:spLocks noGrp="1"/>
          </p:cNvSpPr>
          <p:nvPr>
            <p:ph type="dt" sz="quarter" idx="10"/>
          </p:nvPr>
        </p:nvSpPr>
        <p:spPr/>
        <p:txBody>
          <a:bodyPr/>
          <a:lstStyle/>
          <a:p>
            <a:pPr>
              <a:defRPr/>
            </a:pPr>
            <a:fld id="{5AB3B85C-571C-4CDF-87BC-8C79493C156E}" type="datetime1">
              <a:rPr lang="en-GB"/>
              <a:pPr>
                <a:defRPr/>
              </a:pPr>
              <a:t>01/10/2015</a:t>
            </a:fld>
            <a:endParaRPr lang="en-US" dirty="0"/>
          </a:p>
        </p:txBody>
      </p:sp>
      <p:grpSp>
        <p:nvGrpSpPr>
          <p:cNvPr id="33800" name="Group 2"/>
          <p:cNvGrpSpPr>
            <a:grpSpLocks/>
          </p:cNvGrpSpPr>
          <p:nvPr/>
        </p:nvGrpSpPr>
        <p:grpSpPr bwMode="auto">
          <a:xfrm>
            <a:off x="0" y="1125538"/>
            <a:ext cx="4545013" cy="4465637"/>
            <a:chOff x="113" y="663"/>
            <a:chExt cx="2863" cy="2813"/>
          </a:xfrm>
        </p:grpSpPr>
        <p:graphicFrame>
          <p:nvGraphicFramePr>
            <p:cNvPr id="33794" name="Object 3"/>
            <p:cNvGraphicFramePr>
              <a:graphicFrameLocks noChangeAspect="1"/>
            </p:cNvGraphicFramePr>
            <p:nvPr/>
          </p:nvGraphicFramePr>
          <p:xfrm>
            <a:off x="158" y="663"/>
            <a:ext cx="2818" cy="2813"/>
          </p:xfrm>
          <a:graphic>
            <a:graphicData uri="http://schemas.openxmlformats.org/presentationml/2006/ole">
              <mc:AlternateContent xmlns:mc="http://schemas.openxmlformats.org/markup-compatibility/2006">
                <mc:Choice xmlns:v="urn:schemas-microsoft-com:vml" Requires="v">
                  <p:oleObj spid="_x0000_s33964" name="Image bitmap" r:id="rId4" imgW="4473328" imgH="4465707" progId="PBrush">
                    <p:embed/>
                  </p:oleObj>
                </mc:Choice>
                <mc:Fallback>
                  <p:oleObj name="Image bitmap" r:id="rId4" imgW="4473328" imgH="4465707" progId="PBrush">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 y="663"/>
                          <a:ext cx="2818" cy="2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6" name="Line 4"/>
            <p:cNvSpPr>
              <a:spLocks noChangeShapeType="1"/>
            </p:cNvSpPr>
            <p:nvPr/>
          </p:nvSpPr>
          <p:spPr bwMode="auto">
            <a:xfrm>
              <a:off x="1102" y="2097"/>
              <a:ext cx="453" cy="0"/>
            </a:xfrm>
            <a:prstGeom prst="line">
              <a:avLst/>
            </a:prstGeom>
            <a:noFill/>
            <a:ln w="9525">
              <a:solidFill>
                <a:srgbClr val="000000"/>
              </a:solidFill>
              <a:round/>
              <a:headEnd/>
              <a:tailEnd type="triangle" w="med" len="med"/>
            </a:ln>
          </p:spPr>
          <p:txBody>
            <a:bodyPr/>
            <a:lstStyle/>
            <a:p>
              <a:pPr fontAlgn="auto">
                <a:spcBef>
                  <a:spcPts val="0"/>
                </a:spcBef>
                <a:spcAft>
                  <a:spcPts val="0"/>
                </a:spcAft>
                <a:defRPr/>
              </a:pPr>
              <a:endParaRPr lang="en-GB" kern="0">
                <a:solidFill>
                  <a:sysClr val="windowText" lastClr="000000"/>
                </a:solidFill>
              </a:endParaRPr>
            </a:p>
          </p:txBody>
        </p:sp>
        <p:sp>
          <p:nvSpPr>
            <p:cNvPr id="57" name="Line 5"/>
            <p:cNvSpPr>
              <a:spLocks noChangeShapeType="1"/>
            </p:cNvSpPr>
            <p:nvPr/>
          </p:nvSpPr>
          <p:spPr bwMode="auto">
            <a:xfrm flipH="1">
              <a:off x="1674" y="2097"/>
              <a:ext cx="409" cy="0"/>
            </a:xfrm>
            <a:prstGeom prst="line">
              <a:avLst/>
            </a:prstGeom>
            <a:noFill/>
            <a:ln w="9525">
              <a:solidFill>
                <a:srgbClr val="000000"/>
              </a:solidFill>
              <a:round/>
              <a:headEnd/>
              <a:tailEnd type="triangle" w="med" len="med"/>
            </a:ln>
          </p:spPr>
          <p:txBody>
            <a:bodyPr/>
            <a:lstStyle/>
            <a:p>
              <a:pPr fontAlgn="auto">
                <a:spcBef>
                  <a:spcPts val="0"/>
                </a:spcBef>
                <a:spcAft>
                  <a:spcPts val="0"/>
                </a:spcAft>
                <a:defRPr/>
              </a:pPr>
              <a:endParaRPr lang="en-GB" kern="0">
                <a:solidFill>
                  <a:sysClr val="windowText" lastClr="000000"/>
                </a:solidFill>
              </a:endParaRPr>
            </a:p>
          </p:txBody>
        </p:sp>
        <p:sp>
          <p:nvSpPr>
            <p:cNvPr id="58" name="Rectangle 6"/>
            <p:cNvSpPr>
              <a:spLocks noChangeArrowheads="1"/>
            </p:cNvSpPr>
            <p:nvPr/>
          </p:nvSpPr>
          <p:spPr bwMode="auto">
            <a:xfrm>
              <a:off x="2109" y="1933"/>
              <a:ext cx="763" cy="288"/>
            </a:xfrm>
            <a:prstGeom prst="rect">
              <a:avLst/>
            </a:prstGeom>
            <a:noFill/>
            <a:ln w="9525">
              <a:noFill/>
              <a:miter lim="800000"/>
              <a:headEnd/>
              <a:tailEnd/>
            </a:ln>
          </p:spPr>
          <p:txBody>
            <a:bodyPr wrap="none">
              <a:spAutoFit/>
            </a:bodyPr>
            <a:lstStyle/>
            <a:p>
              <a:pPr fontAlgn="auto">
                <a:spcBef>
                  <a:spcPts val="0"/>
                </a:spcBef>
                <a:spcAft>
                  <a:spcPts val="0"/>
                </a:spcAft>
                <a:defRPr/>
              </a:pPr>
              <a:r>
                <a:rPr lang="en-US" kern="0">
                  <a:solidFill>
                    <a:sysClr val="windowText" lastClr="000000"/>
                  </a:solidFill>
                </a:rPr>
                <a:t>3.2×10</a:t>
              </a:r>
              <a:r>
                <a:rPr lang="en-US" kern="0" baseline="30000">
                  <a:solidFill>
                    <a:sysClr val="windowText" lastClr="000000"/>
                  </a:solidFill>
                </a:rPr>
                <a:t>-4</a:t>
              </a:r>
              <a:endParaRPr lang="fr-FR" kern="0" baseline="30000">
                <a:solidFill>
                  <a:sysClr val="windowText" lastClr="000000"/>
                </a:solidFill>
              </a:endParaRPr>
            </a:p>
          </p:txBody>
        </p:sp>
        <p:sp>
          <p:nvSpPr>
            <p:cNvPr id="59" name="Line 7"/>
            <p:cNvSpPr>
              <a:spLocks noChangeShapeType="1"/>
            </p:cNvSpPr>
            <p:nvPr/>
          </p:nvSpPr>
          <p:spPr bwMode="auto">
            <a:xfrm flipV="1">
              <a:off x="657" y="754"/>
              <a:ext cx="0" cy="499"/>
            </a:xfrm>
            <a:prstGeom prst="line">
              <a:avLst/>
            </a:prstGeom>
            <a:noFill/>
            <a:ln w="9525">
              <a:solidFill>
                <a:srgbClr val="000000"/>
              </a:solidFill>
              <a:round/>
              <a:headEnd/>
              <a:tailEnd type="triangle" w="med" len="med"/>
            </a:ln>
          </p:spPr>
          <p:txBody>
            <a:bodyPr/>
            <a:lstStyle/>
            <a:p>
              <a:pPr fontAlgn="auto">
                <a:spcBef>
                  <a:spcPts val="0"/>
                </a:spcBef>
                <a:spcAft>
                  <a:spcPts val="0"/>
                </a:spcAft>
                <a:defRPr/>
              </a:pPr>
              <a:endParaRPr lang="en-GB" kern="0">
                <a:solidFill>
                  <a:sysClr val="windowText" lastClr="000000"/>
                </a:solidFill>
              </a:endParaRPr>
            </a:p>
          </p:txBody>
        </p:sp>
        <p:sp>
          <p:nvSpPr>
            <p:cNvPr id="60" name="Line 8"/>
            <p:cNvSpPr>
              <a:spLocks noChangeShapeType="1"/>
            </p:cNvSpPr>
            <p:nvPr/>
          </p:nvSpPr>
          <p:spPr bwMode="auto">
            <a:xfrm>
              <a:off x="657" y="1525"/>
              <a:ext cx="0" cy="590"/>
            </a:xfrm>
            <a:prstGeom prst="line">
              <a:avLst/>
            </a:prstGeom>
            <a:noFill/>
            <a:ln w="9525">
              <a:solidFill>
                <a:srgbClr val="000000"/>
              </a:solidFill>
              <a:round/>
              <a:headEnd/>
              <a:tailEnd type="triangle" w="med" len="med"/>
            </a:ln>
          </p:spPr>
          <p:txBody>
            <a:bodyPr/>
            <a:lstStyle/>
            <a:p>
              <a:pPr fontAlgn="auto">
                <a:spcBef>
                  <a:spcPts val="0"/>
                </a:spcBef>
                <a:spcAft>
                  <a:spcPts val="0"/>
                </a:spcAft>
                <a:defRPr/>
              </a:pPr>
              <a:endParaRPr lang="en-GB" kern="0">
                <a:solidFill>
                  <a:sysClr val="windowText" lastClr="000000"/>
                </a:solidFill>
              </a:endParaRPr>
            </a:p>
          </p:txBody>
        </p:sp>
        <p:sp>
          <p:nvSpPr>
            <p:cNvPr id="61" name="Rectangle 9"/>
            <p:cNvSpPr>
              <a:spLocks noChangeArrowheads="1"/>
            </p:cNvSpPr>
            <p:nvPr/>
          </p:nvSpPr>
          <p:spPr bwMode="auto">
            <a:xfrm>
              <a:off x="204" y="1207"/>
              <a:ext cx="859" cy="288"/>
            </a:xfrm>
            <a:prstGeom prst="rect">
              <a:avLst/>
            </a:prstGeom>
            <a:noFill/>
            <a:ln w="9525">
              <a:noFill/>
              <a:miter lim="800000"/>
              <a:headEnd/>
              <a:tailEnd/>
            </a:ln>
          </p:spPr>
          <p:txBody>
            <a:bodyPr wrap="none">
              <a:spAutoFit/>
            </a:bodyPr>
            <a:lstStyle/>
            <a:p>
              <a:pPr fontAlgn="auto">
                <a:spcBef>
                  <a:spcPts val="0"/>
                </a:spcBef>
                <a:spcAft>
                  <a:spcPts val="0"/>
                </a:spcAft>
                <a:defRPr/>
              </a:pPr>
              <a:r>
                <a:rPr lang="en-US" kern="0">
                  <a:solidFill>
                    <a:sysClr val="windowText" lastClr="000000"/>
                  </a:solidFill>
                </a:rPr>
                <a:t>35.7×10</a:t>
              </a:r>
              <a:r>
                <a:rPr lang="en-US" kern="0" baseline="30000">
                  <a:solidFill>
                    <a:sysClr val="windowText" lastClr="000000"/>
                  </a:solidFill>
                </a:rPr>
                <a:t>-4</a:t>
              </a:r>
              <a:endParaRPr lang="fr-FR" kern="0" baseline="30000">
                <a:solidFill>
                  <a:sysClr val="windowText" lastClr="000000"/>
                </a:solidFill>
              </a:endParaRPr>
            </a:p>
          </p:txBody>
        </p:sp>
        <p:sp>
          <p:nvSpPr>
            <p:cNvPr id="62" name="Line 10"/>
            <p:cNvSpPr>
              <a:spLocks noChangeShapeType="1"/>
            </p:cNvSpPr>
            <p:nvPr/>
          </p:nvSpPr>
          <p:spPr bwMode="auto">
            <a:xfrm>
              <a:off x="204" y="2886"/>
              <a:ext cx="453" cy="0"/>
            </a:xfrm>
            <a:prstGeom prst="line">
              <a:avLst/>
            </a:prstGeom>
            <a:noFill/>
            <a:ln w="9525">
              <a:solidFill>
                <a:srgbClr val="000000"/>
              </a:solidFill>
              <a:round/>
              <a:headEnd/>
              <a:tailEnd type="triangle" w="med" len="med"/>
            </a:ln>
          </p:spPr>
          <p:txBody>
            <a:bodyPr/>
            <a:lstStyle/>
            <a:p>
              <a:pPr fontAlgn="auto">
                <a:spcBef>
                  <a:spcPts val="0"/>
                </a:spcBef>
                <a:spcAft>
                  <a:spcPts val="0"/>
                </a:spcAft>
                <a:defRPr/>
              </a:pPr>
              <a:endParaRPr lang="en-GB" kern="0">
                <a:solidFill>
                  <a:sysClr val="windowText" lastClr="000000"/>
                </a:solidFill>
              </a:endParaRPr>
            </a:p>
          </p:txBody>
        </p:sp>
        <p:sp>
          <p:nvSpPr>
            <p:cNvPr id="63" name="Line 11"/>
            <p:cNvSpPr>
              <a:spLocks noChangeShapeType="1"/>
            </p:cNvSpPr>
            <p:nvPr/>
          </p:nvSpPr>
          <p:spPr bwMode="auto">
            <a:xfrm flipV="1">
              <a:off x="204" y="2341"/>
              <a:ext cx="0" cy="545"/>
            </a:xfrm>
            <a:prstGeom prst="line">
              <a:avLst/>
            </a:prstGeom>
            <a:noFill/>
            <a:ln w="9525">
              <a:solidFill>
                <a:srgbClr val="000000"/>
              </a:solidFill>
              <a:round/>
              <a:headEnd/>
              <a:tailEnd type="triangle" w="med" len="med"/>
            </a:ln>
          </p:spPr>
          <p:txBody>
            <a:bodyPr/>
            <a:lstStyle/>
            <a:p>
              <a:pPr fontAlgn="auto">
                <a:spcBef>
                  <a:spcPts val="0"/>
                </a:spcBef>
                <a:spcAft>
                  <a:spcPts val="0"/>
                </a:spcAft>
                <a:defRPr/>
              </a:pPr>
              <a:endParaRPr lang="en-GB" kern="0">
                <a:solidFill>
                  <a:sysClr val="windowText" lastClr="000000"/>
                </a:solidFill>
              </a:endParaRPr>
            </a:p>
          </p:txBody>
        </p:sp>
        <p:sp>
          <p:nvSpPr>
            <p:cNvPr id="64" name="Text Box 12"/>
            <p:cNvSpPr txBox="1">
              <a:spLocks noChangeArrowheads="1"/>
            </p:cNvSpPr>
            <p:nvPr/>
          </p:nvSpPr>
          <p:spPr bwMode="auto">
            <a:xfrm>
              <a:off x="113" y="2115"/>
              <a:ext cx="201" cy="288"/>
            </a:xfrm>
            <a:prstGeom prst="rect">
              <a:avLst/>
            </a:prstGeom>
            <a:noFill/>
            <a:ln w="9525">
              <a:noFill/>
              <a:miter lim="800000"/>
              <a:headEnd/>
              <a:tailEnd/>
            </a:ln>
          </p:spPr>
          <p:txBody>
            <a:bodyPr wrap="none">
              <a:spAutoFit/>
            </a:bodyPr>
            <a:lstStyle/>
            <a:p>
              <a:pPr fontAlgn="auto">
                <a:spcBef>
                  <a:spcPts val="0"/>
                </a:spcBef>
                <a:spcAft>
                  <a:spcPts val="0"/>
                </a:spcAft>
                <a:defRPr/>
              </a:pPr>
              <a:r>
                <a:rPr lang="en-US" b="1" kern="0">
                  <a:solidFill>
                    <a:sysClr val="windowText" lastClr="000000"/>
                  </a:solidFill>
                </a:rPr>
                <a:t>c</a:t>
              </a:r>
              <a:endParaRPr lang="fr-FR" b="1" kern="0">
                <a:solidFill>
                  <a:sysClr val="windowText" lastClr="000000"/>
                </a:solidFill>
              </a:endParaRPr>
            </a:p>
          </p:txBody>
        </p:sp>
        <p:sp>
          <p:nvSpPr>
            <p:cNvPr id="65" name="Rectangle 13"/>
            <p:cNvSpPr>
              <a:spLocks noChangeArrowheads="1"/>
            </p:cNvSpPr>
            <p:nvPr/>
          </p:nvSpPr>
          <p:spPr bwMode="auto">
            <a:xfrm>
              <a:off x="612" y="2750"/>
              <a:ext cx="212" cy="288"/>
            </a:xfrm>
            <a:prstGeom prst="rect">
              <a:avLst/>
            </a:prstGeom>
            <a:noFill/>
            <a:ln w="9525">
              <a:noFill/>
              <a:miter lim="800000"/>
              <a:headEnd/>
              <a:tailEnd/>
            </a:ln>
          </p:spPr>
          <p:txBody>
            <a:bodyPr wrap="none">
              <a:spAutoFit/>
            </a:bodyPr>
            <a:lstStyle/>
            <a:p>
              <a:pPr fontAlgn="auto">
                <a:spcBef>
                  <a:spcPts val="0"/>
                </a:spcBef>
                <a:spcAft>
                  <a:spcPts val="0"/>
                </a:spcAft>
                <a:defRPr/>
              </a:pPr>
              <a:r>
                <a:rPr lang="en-US" b="1" kern="0">
                  <a:solidFill>
                    <a:sysClr val="windowText" lastClr="000000"/>
                  </a:solidFill>
                </a:rPr>
                <a:t>a</a:t>
              </a:r>
              <a:endParaRPr lang="fr-FR" b="1" kern="0">
                <a:solidFill>
                  <a:sysClr val="windowText" lastClr="000000"/>
                </a:solidFill>
              </a:endParaRPr>
            </a:p>
          </p:txBody>
        </p:sp>
      </p:grpSp>
      <p:sp>
        <p:nvSpPr>
          <p:cNvPr id="66" name="Text Box 14"/>
          <p:cNvSpPr txBox="1">
            <a:spLocks noChangeArrowheads="1"/>
          </p:cNvSpPr>
          <p:nvPr/>
        </p:nvSpPr>
        <p:spPr bwMode="auto">
          <a:xfrm>
            <a:off x="323850" y="5516563"/>
            <a:ext cx="4208463" cy="923925"/>
          </a:xfrm>
          <a:prstGeom prst="rect">
            <a:avLst/>
          </a:prstGeom>
          <a:noFill/>
          <a:ln w="9525">
            <a:noFill/>
            <a:miter lim="800000"/>
            <a:headEnd/>
            <a:tailEnd/>
          </a:ln>
        </p:spPr>
        <p:txBody>
          <a:bodyPr>
            <a:spAutoFit/>
          </a:bodyPr>
          <a:lstStyle/>
          <a:p>
            <a:pPr fontAlgn="auto">
              <a:spcBef>
                <a:spcPts val="0"/>
              </a:spcBef>
              <a:spcAft>
                <a:spcPts val="0"/>
              </a:spcAft>
              <a:defRPr/>
            </a:pPr>
            <a:r>
              <a:rPr lang="en-US" b="1" kern="0" dirty="0">
                <a:solidFill>
                  <a:sysClr val="windowText" lastClr="000000"/>
                </a:solidFill>
              </a:rPr>
              <a:t>TaOF</a:t>
            </a:r>
            <a:r>
              <a:rPr lang="en-US" b="1" kern="0" baseline="-25000" dirty="0">
                <a:solidFill>
                  <a:sysClr val="windowText" lastClr="000000"/>
                </a:solidFill>
              </a:rPr>
              <a:t>3</a:t>
            </a:r>
          </a:p>
          <a:p>
            <a:pPr fontAlgn="auto">
              <a:spcBef>
                <a:spcPts val="0"/>
              </a:spcBef>
              <a:spcAft>
                <a:spcPts val="0"/>
              </a:spcAft>
              <a:defRPr/>
            </a:pPr>
            <a:endParaRPr lang="en-US" b="1" i="1" kern="0" dirty="0">
              <a:solidFill>
                <a:sysClr val="windowText" lastClr="000000"/>
              </a:solidFill>
            </a:endParaRPr>
          </a:p>
          <a:p>
            <a:pPr fontAlgn="auto">
              <a:spcBef>
                <a:spcPts val="0"/>
              </a:spcBef>
              <a:spcAft>
                <a:spcPts val="0"/>
              </a:spcAft>
              <a:defRPr/>
            </a:pPr>
            <a:r>
              <a:rPr lang="en-US" b="1" i="1" kern="0" dirty="0">
                <a:solidFill>
                  <a:sysClr val="windowText" lastClr="000000"/>
                </a:solidFill>
              </a:rPr>
              <a:t>I4/</a:t>
            </a:r>
            <a:r>
              <a:rPr lang="en-US" b="1" i="1" kern="0" dirty="0" err="1">
                <a:solidFill>
                  <a:sysClr val="windowText" lastClr="000000"/>
                </a:solidFill>
              </a:rPr>
              <a:t>mmm</a:t>
            </a:r>
            <a:r>
              <a:rPr lang="en-US" b="1" kern="0" dirty="0">
                <a:solidFill>
                  <a:sysClr val="windowText" lastClr="000000"/>
                </a:solidFill>
              </a:rPr>
              <a:t>, </a:t>
            </a:r>
            <a:r>
              <a:rPr lang="en-US" b="1" i="1" kern="0" dirty="0">
                <a:solidFill>
                  <a:sysClr val="windowText" lastClr="000000"/>
                </a:solidFill>
              </a:rPr>
              <a:t>a</a:t>
            </a:r>
            <a:r>
              <a:rPr lang="en-US" b="1" kern="0" dirty="0">
                <a:solidFill>
                  <a:sysClr val="windowText" lastClr="000000"/>
                </a:solidFill>
              </a:rPr>
              <a:t>=3.945 Å, </a:t>
            </a:r>
            <a:r>
              <a:rPr lang="en-US" b="1" i="1" kern="0" dirty="0">
                <a:solidFill>
                  <a:sysClr val="windowText" lastClr="000000"/>
                </a:solidFill>
              </a:rPr>
              <a:t>c</a:t>
            </a:r>
            <a:r>
              <a:rPr lang="en-US" b="1" kern="0" dirty="0">
                <a:solidFill>
                  <a:sysClr val="windowText" lastClr="000000"/>
                </a:solidFill>
              </a:rPr>
              <a:t>=8. 486 Å</a:t>
            </a:r>
            <a:endParaRPr lang="fr-FR" b="1" kern="0" dirty="0">
              <a:solidFill>
                <a:sysClr val="windowText" lastClr="000000"/>
              </a:solidFill>
            </a:endParaRPr>
          </a:p>
        </p:txBody>
      </p:sp>
      <p:graphicFrame>
        <p:nvGraphicFramePr>
          <p:cNvPr id="33795" name="Object 15"/>
          <p:cNvGraphicFramePr>
            <a:graphicFrameLocks noChangeAspect="1"/>
          </p:cNvGraphicFramePr>
          <p:nvPr/>
        </p:nvGraphicFramePr>
        <p:xfrm>
          <a:off x="5580063" y="188913"/>
          <a:ext cx="3057525" cy="6237287"/>
        </p:xfrm>
        <a:graphic>
          <a:graphicData uri="http://schemas.openxmlformats.org/presentationml/2006/ole">
            <mc:AlternateContent xmlns:mc="http://schemas.openxmlformats.org/markup-compatibility/2006">
              <mc:Choice xmlns:v="urn:schemas-microsoft-com:vml" Requires="v">
                <p:oleObj spid="_x0000_s33965" name="Image bitmap" r:id="rId6" imgW="2126164" imgH="4336156" progId="PBrush">
                  <p:embed/>
                </p:oleObj>
              </mc:Choice>
              <mc:Fallback>
                <p:oleObj name="Image bitmap" r:id="rId6" imgW="2126164" imgH="4336156" progId="PBrush">
                  <p:embed/>
                  <p:pic>
                    <p:nvPicPr>
                      <p:cNvPr id="0" name="Object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80063" y="188913"/>
                        <a:ext cx="3057525" cy="6237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8" name="Text Box 16"/>
          <p:cNvSpPr txBox="1">
            <a:spLocks noChangeArrowheads="1"/>
          </p:cNvSpPr>
          <p:nvPr/>
        </p:nvSpPr>
        <p:spPr bwMode="auto">
          <a:xfrm>
            <a:off x="4787900" y="2133600"/>
            <a:ext cx="633413" cy="369888"/>
          </a:xfrm>
          <a:prstGeom prst="rect">
            <a:avLst/>
          </a:prstGeom>
          <a:noFill/>
          <a:ln w="9525">
            <a:noFill/>
            <a:miter lim="800000"/>
            <a:headEnd/>
            <a:tailEnd/>
          </a:ln>
        </p:spPr>
        <p:txBody>
          <a:bodyPr wrap="none">
            <a:spAutoFit/>
          </a:bodyPr>
          <a:lstStyle/>
          <a:p>
            <a:pPr fontAlgn="auto">
              <a:spcBef>
                <a:spcPts val="0"/>
              </a:spcBef>
              <a:spcAft>
                <a:spcPts val="0"/>
              </a:spcAft>
              <a:defRPr/>
            </a:pPr>
            <a:r>
              <a:rPr lang="en-US" b="1" kern="0" dirty="0">
                <a:solidFill>
                  <a:sysClr val="windowText" lastClr="000000"/>
                </a:solidFill>
              </a:rPr>
              <a:t>O, F</a:t>
            </a:r>
            <a:endParaRPr lang="fr-FR" b="1" kern="0" dirty="0">
              <a:solidFill>
                <a:sysClr val="windowText" lastClr="000000"/>
              </a:solidFill>
            </a:endParaRPr>
          </a:p>
        </p:txBody>
      </p:sp>
      <p:sp>
        <p:nvSpPr>
          <p:cNvPr id="69" name="Text Box 17"/>
          <p:cNvSpPr txBox="1">
            <a:spLocks noChangeArrowheads="1"/>
          </p:cNvSpPr>
          <p:nvPr/>
        </p:nvSpPr>
        <p:spPr bwMode="auto">
          <a:xfrm>
            <a:off x="4716463" y="3068638"/>
            <a:ext cx="723900" cy="369887"/>
          </a:xfrm>
          <a:prstGeom prst="rect">
            <a:avLst/>
          </a:prstGeom>
          <a:noFill/>
          <a:ln w="9525">
            <a:noFill/>
            <a:miter lim="800000"/>
            <a:headEnd/>
            <a:tailEnd/>
          </a:ln>
        </p:spPr>
        <p:txBody>
          <a:bodyPr wrap="none">
            <a:spAutoFit/>
          </a:bodyPr>
          <a:lstStyle/>
          <a:p>
            <a:pPr fontAlgn="auto">
              <a:spcBef>
                <a:spcPts val="0"/>
              </a:spcBef>
              <a:spcAft>
                <a:spcPts val="0"/>
              </a:spcAft>
              <a:defRPr/>
            </a:pPr>
            <a:r>
              <a:rPr lang="en-US" b="1" kern="0" dirty="0">
                <a:solidFill>
                  <a:sysClr val="windowText" lastClr="000000"/>
                </a:solidFill>
              </a:rPr>
              <a:t>Ta, F</a:t>
            </a:r>
            <a:endParaRPr lang="fr-FR" b="1" kern="0" dirty="0">
              <a:solidFill>
                <a:sysClr val="windowText" lastClr="000000"/>
              </a:solidFill>
            </a:endParaRPr>
          </a:p>
        </p:txBody>
      </p:sp>
      <p:sp>
        <p:nvSpPr>
          <p:cNvPr id="70" name="Text Box 18"/>
          <p:cNvSpPr txBox="1">
            <a:spLocks noChangeArrowheads="1"/>
          </p:cNvSpPr>
          <p:nvPr/>
        </p:nvSpPr>
        <p:spPr bwMode="auto">
          <a:xfrm>
            <a:off x="4787900" y="4076700"/>
            <a:ext cx="633413" cy="369888"/>
          </a:xfrm>
          <a:prstGeom prst="rect">
            <a:avLst/>
          </a:prstGeom>
          <a:noFill/>
          <a:ln w="9525">
            <a:noFill/>
            <a:miter lim="800000"/>
            <a:headEnd/>
            <a:tailEnd/>
          </a:ln>
        </p:spPr>
        <p:txBody>
          <a:bodyPr wrap="none">
            <a:spAutoFit/>
          </a:bodyPr>
          <a:lstStyle/>
          <a:p>
            <a:pPr fontAlgn="auto">
              <a:spcBef>
                <a:spcPts val="0"/>
              </a:spcBef>
              <a:spcAft>
                <a:spcPts val="0"/>
              </a:spcAft>
              <a:defRPr/>
            </a:pPr>
            <a:r>
              <a:rPr lang="en-US" b="1" kern="0" dirty="0">
                <a:solidFill>
                  <a:sysClr val="windowText" lastClr="000000"/>
                </a:solidFill>
              </a:rPr>
              <a:t>O, F</a:t>
            </a:r>
            <a:endParaRPr lang="fr-FR" b="1" kern="0" dirty="0">
              <a:solidFill>
                <a:sysClr val="windowText" lastClr="000000"/>
              </a:solidFill>
            </a:endParaRPr>
          </a:p>
        </p:txBody>
      </p:sp>
      <p:sp>
        <p:nvSpPr>
          <p:cNvPr id="71" name="Text Box 19"/>
          <p:cNvSpPr txBox="1">
            <a:spLocks noChangeArrowheads="1"/>
          </p:cNvSpPr>
          <p:nvPr/>
        </p:nvSpPr>
        <p:spPr bwMode="auto">
          <a:xfrm>
            <a:off x="4716463" y="4941888"/>
            <a:ext cx="723900" cy="369887"/>
          </a:xfrm>
          <a:prstGeom prst="rect">
            <a:avLst/>
          </a:prstGeom>
          <a:noFill/>
          <a:ln w="9525">
            <a:noFill/>
            <a:miter lim="800000"/>
            <a:headEnd/>
            <a:tailEnd/>
          </a:ln>
        </p:spPr>
        <p:txBody>
          <a:bodyPr wrap="none">
            <a:spAutoFit/>
          </a:bodyPr>
          <a:lstStyle/>
          <a:p>
            <a:pPr fontAlgn="auto">
              <a:spcBef>
                <a:spcPts val="0"/>
              </a:spcBef>
              <a:spcAft>
                <a:spcPts val="0"/>
              </a:spcAft>
              <a:defRPr/>
            </a:pPr>
            <a:r>
              <a:rPr lang="en-US" b="1" kern="0" dirty="0">
                <a:solidFill>
                  <a:sysClr val="windowText" lastClr="000000"/>
                </a:solidFill>
              </a:rPr>
              <a:t>Ta, F</a:t>
            </a:r>
            <a:endParaRPr lang="fr-FR" b="1" kern="0" dirty="0">
              <a:solidFill>
                <a:sysClr val="windowText" lastClr="000000"/>
              </a:solidFill>
            </a:endParaRPr>
          </a:p>
        </p:txBody>
      </p:sp>
      <p:sp>
        <p:nvSpPr>
          <p:cNvPr id="72" name="Text Box 20"/>
          <p:cNvSpPr txBox="1">
            <a:spLocks noChangeArrowheads="1"/>
          </p:cNvSpPr>
          <p:nvPr/>
        </p:nvSpPr>
        <p:spPr bwMode="auto">
          <a:xfrm>
            <a:off x="4787900" y="1341438"/>
            <a:ext cx="723900" cy="369887"/>
          </a:xfrm>
          <a:prstGeom prst="rect">
            <a:avLst/>
          </a:prstGeom>
          <a:noFill/>
          <a:ln w="9525">
            <a:noFill/>
            <a:miter lim="800000"/>
            <a:headEnd/>
            <a:tailEnd/>
          </a:ln>
        </p:spPr>
        <p:txBody>
          <a:bodyPr wrap="none">
            <a:spAutoFit/>
          </a:bodyPr>
          <a:lstStyle/>
          <a:p>
            <a:pPr fontAlgn="auto">
              <a:spcBef>
                <a:spcPts val="0"/>
              </a:spcBef>
              <a:spcAft>
                <a:spcPts val="0"/>
              </a:spcAft>
              <a:defRPr/>
            </a:pPr>
            <a:r>
              <a:rPr lang="en-US" b="1" kern="0" dirty="0">
                <a:solidFill>
                  <a:sysClr val="windowText" lastClr="000000"/>
                </a:solidFill>
              </a:rPr>
              <a:t>Ta, F</a:t>
            </a:r>
            <a:endParaRPr lang="fr-FR" b="1" kern="0" dirty="0">
              <a:solidFill>
                <a:sysClr val="windowText" lastClr="000000"/>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F8F88F6B-3D03-40D0-B0C6-F715ED49C762}" type="slidenum">
              <a:rPr lang="en-US" b="1" smtClean="0">
                <a:solidFill>
                  <a:schemeClr val="bg1"/>
                </a:solidFill>
              </a:rPr>
              <a:pPr algn="l" fontAlgn="base">
                <a:spcBef>
                  <a:spcPct val="0"/>
                </a:spcBef>
                <a:spcAft>
                  <a:spcPct val="0"/>
                </a:spcAft>
                <a:defRPr/>
              </a:pPr>
              <a:t>52</a:t>
            </a:fld>
            <a:endParaRPr lang="en-US" b="1" dirty="0" smtClean="0">
              <a:solidFill>
                <a:schemeClr val="bg1"/>
              </a:solidFill>
            </a:endParaRPr>
          </a:p>
        </p:txBody>
      </p:sp>
      <p:sp>
        <p:nvSpPr>
          <p:cNvPr id="5" name="Text Box 2"/>
          <p:cNvSpPr txBox="1">
            <a:spLocks noChangeArrowheads="1"/>
          </p:cNvSpPr>
          <p:nvPr/>
        </p:nvSpPr>
        <p:spPr bwMode="auto">
          <a:xfrm>
            <a:off x="535267" y="1363315"/>
            <a:ext cx="7056438" cy="765175"/>
          </a:xfrm>
          <a:prstGeom prst="rect">
            <a:avLst/>
          </a:prstGeom>
          <a:noFill/>
          <a:ln w="9525">
            <a:noFill/>
            <a:miter lim="800000"/>
            <a:headEnd/>
            <a:tailEnd/>
          </a:ln>
        </p:spPr>
        <p:txBody>
          <a:bodyPr lIns="0" rIns="0" bIns="0" anchor="b"/>
          <a:lstStyle/>
          <a:p>
            <a:pPr eaLnBrk="0" hangingPunct="0">
              <a:spcBef>
                <a:spcPct val="50000"/>
              </a:spcBef>
              <a:defRPr/>
            </a:pPr>
            <a:r>
              <a:rPr lang="en-GB" sz="3600" b="1" dirty="0">
                <a:solidFill>
                  <a:srgbClr val="FFFF00"/>
                </a:solidFill>
                <a:latin typeface="+mj-lt"/>
                <a:ea typeface="+mj-ea"/>
                <a:cs typeface="+mj-cs"/>
              </a:rPr>
              <a:t>Outline of the talk</a:t>
            </a:r>
          </a:p>
        </p:txBody>
      </p:sp>
      <p:sp>
        <p:nvSpPr>
          <p:cNvPr id="45060" name="Text Box 4"/>
          <p:cNvSpPr txBox="1">
            <a:spLocks noChangeArrowheads="1"/>
          </p:cNvSpPr>
          <p:nvPr/>
        </p:nvSpPr>
        <p:spPr bwMode="auto">
          <a:xfrm>
            <a:off x="529339" y="2420888"/>
            <a:ext cx="7062366" cy="523220"/>
          </a:xfrm>
          <a:prstGeom prst="rect">
            <a:avLst/>
          </a:prstGeom>
          <a:noFill/>
          <a:ln w="9525">
            <a:noFill/>
            <a:miter lim="800000"/>
            <a:headEnd/>
            <a:tailEnd/>
          </a:ln>
        </p:spPr>
        <p:txBody>
          <a:bodyPr wrap="square" anchor="ctr">
            <a:spAutoFit/>
          </a:bodyPr>
          <a:lstStyle/>
          <a:p>
            <a:pPr>
              <a:buFont typeface="Wingdings 3" pitchFamily="18" charset="2"/>
              <a:buChar char="â"/>
            </a:pPr>
            <a:r>
              <a:rPr lang="en-US" sz="2800" b="1" dirty="0" smtClean="0">
                <a:solidFill>
                  <a:schemeClr val="accent1"/>
                </a:solidFill>
                <a:sym typeface="Wingdings 3" pitchFamily="18" charset="2"/>
              </a:rPr>
              <a:t>Diffraction patterns of real crystals</a:t>
            </a:r>
            <a:endParaRPr lang="fr-FR" sz="2800" b="1" dirty="0">
              <a:solidFill>
                <a:schemeClr val="accent1"/>
              </a:solidFill>
            </a:endParaRPr>
          </a:p>
        </p:txBody>
      </p:sp>
      <p:sp>
        <p:nvSpPr>
          <p:cNvPr id="45061" name="Text Box 4"/>
          <p:cNvSpPr txBox="1">
            <a:spLocks noChangeArrowheads="1"/>
          </p:cNvSpPr>
          <p:nvPr/>
        </p:nvSpPr>
        <p:spPr bwMode="auto">
          <a:xfrm>
            <a:off x="468313" y="3284984"/>
            <a:ext cx="7416800" cy="954088"/>
          </a:xfrm>
          <a:prstGeom prst="rect">
            <a:avLst/>
          </a:prstGeom>
          <a:noFill/>
          <a:ln w="9525">
            <a:noFill/>
            <a:miter lim="800000"/>
            <a:headEnd/>
            <a:tailEnd/>
          </a:ln>
        </p:spPr>
        <p:txBody>
          <a:bodyPr anchor="ctr">
            <a:spAutoFit/>
          </a:bodyPr>
          <a:lstStyle/>
          <a:p>
            <a:pPr>
              <a:buFont typeface="Wingdings 3" pitchFamily="18" charset="2"/>
              <a:buChar char="â"/>
            </a:pPr>
            <a:r>
              <a:rPr lang="en-US" sz="2800" b="1" dirty="0">
                <a:solidFill>
                  <a:schemeClr val="accent1"/>
                </a:solidFill>
                <a:sym typeface="Wingdings 3" pitchFamily="18" charset="2"/>
              </a:rPr>
              <a:t> Conventional microstructure analysis</a:t>
            </a:r>
          </a:p>
          <a:p>
            <a:r>
              <a:rPr lang="en-US" sz="2800" b="1" dirty="0">
                <a:solidFill>
                  <a:schemeClr val="accent1"/>
                </a:solidFill>
                <a:sym typeface="Wingdings 3" pitchFamily="18" charset="2"/>
              </a:rPr>
              <a:t>     Examples using </a:t>
            </a:r>
            <a:r>
              <a:rPr lang="en-US" sz="2800" b="1" dirty="0" smtClean="0">
                <a:solidFill>
                  <a:schemeClr val="accent1"/>
                </a:solidFill>
                <a:sym typeface="Wingdings 3" pitchFamily="18" charset="2"/>
              </a:rPr>
              <a:t>FullProf</a:t>
            </a:r>
            <a:endParaRPr lang="fr-FR" sz="2800" b="1" dirty="0">
              <a:solidFill>
                <a:schemeClr val="accent1"/>
              </a:solidFill>
            </a:endParaRPr>
          </a:p>
        </p:txBody>
      </p:sp>
      <p:sp>
        <p:nvSpPr>
          <p:cNvPr id="10" name="Date Placeholder 9"/>
          <p:cNvSpPr>
            <a:spLocks noGrp="1"/>
          </p:cNvSpPr>
          <p:nvPr>
            <p:ph type="dt" sz="quarter" idx="10"/>
          </p:nvPr>
        </p:nvSpPr>
        <p:spPr/>
        <p:txBody>
          <a:bodyPr/>
          <a:lstStyle/>
          <a:p>
            <a:pPr>
              <a:defRPr/>
            </a:pPr>
            <a:fld id="{BD48605D-E21E-4F57-B38F-3D00CE52CF83}" type="datetime1">
              <a:rPr lang="en-GB"/>
              <a:pPr>
                <a:defRPr/>
              </a:pPr>
              <a:t>01/10/2015</a:t>
            </a:fld>
            <a:endParaRPr lang="en-US" dirty="0"/>
          </a:p>
        </p:txBody>
      </p:sp>
      <p:sp>
        <p:nvSpPr>
          <p:cNvPr id="9" name="Text Box 4"/>
          <p:cNvSpPr txBox="1">
            <a:spLocks noChangeArrowheads="1"/>
          </p:cNvSpPr>
          <p:nvPr/>
        </p:nvSpPr>
        <p:spPr bwMode="auto">
          <a:xfrm>
            <a:off x="467544" y="4437112"/>
            <a:ext cx="7416800" cy="954107"/>
          </a:xfrm>
          <a:prstGeom prst="rect">
            <a:avLst/>
          </a:prstGeom>
          <a:noFill/>
          <a:ln w="9525">
            <a:noFill/>
            <a:miter lim="800000"/>
            <a:headEnd/>
            <a:tailEnd/>
          </a:ln>
        </p:spPr>
        <p:txBody>
          <a:bodyPr anchor="ctr">
            <a:spAutoFit/>
          </a:bodyPr>
          <a:lstStyle/>
          <a:p>
            <a:pPr>
              <a:buFont typeface="Wingdings 3" pitchFamily="18" charset="2"/>
              <a:buChar char="â"/>
            </a:pPr>
            <a:r>
              <a:rPr lang="en-US" sz="2800" b="1" dirty="0">
                <a:sym typeface="Wingdings 3" pitchFamily="18" charset="2"/>
              </a:rPr>
              <a:t> </a:t>
            </a:r>
            <a:r>
              <a:rPr lang="en-US" sz="2800" b="1" dirty="0" smtClean="0">
                <a:sym typeface="Wingdings 3" pitchFamily="18" charset="2"/>
              </a:rPr>
              <a:t>Diffraction by layered materials. </a:t>
            </a:r>
          </a:p>
          <a:p>
            <a:r>
              <a:rPr lang="en-US" sz="2800" b="1" dirty="0">
                <a:sym typeface="Wingdings 3" pitchFamily="18" charset="2"/>
              </a:rPr>
              <a:t> </a:t>
            </a:r>
            <a:r>
              <a:rPr lang="en-US" sz="2800" b="1" dirty="0" smtClean="0">
                <a:sym typeface="Wingdings 3" pitchFamily="18" charset="2"/>
              </a:rPr>
              <a:t>   The program FAULTS</a:t>
            </a:r>
            <a:endParaRPr lang="fr-FR" sz="2800" b="1" dirty="0"/>
          </a:p>
        </p:txBody>
      </p:sp>
    </p:spTree>
    <p:extLst>
      <p:ext uri="{BB962C8B-B14F-4D97-AF65-F5344CB8AC3E}">
        <p14:creationId xmlns:p14="http://schemas.microsoft.com/office/powerpoint/2010/main" val="100862188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443A4C22-F1C2-42D0-BA64-8200DF9B6DC7}" type="slidenum">
              <a:rPr lang="en-US" b="1" smtClean="0">
                <a:solidFill>
                  <a:schemeClr val="bg1"/>
                </a:solidFill>
              </a:rPr>
              <a:pPr algn="l" fontAlgn="base">
                <a:spcBef>
                  <a:spcPct val="0"/>
                </a:spcBef>
                <a:spcAft>
                  <a:spcPct val="0"/>
                </a:spcAft>
                <a:defRPr/>
              </a:pPr>
              <a:t>53</a:t>
            </a:fld>
            <a:endParaRPr lang="en-US" b="1" dirty="0" smtClean="0">
              <a:solidFill>
                <a:schemeClr val="bg1"/>
              </a:solidFill>
            </a:endParaRPr>
          </a:p>
        </p:txBody>
      </p:sp>
      <p:sp>
        <p:nvSpPr>
          <p:cNvPr id="5" name="Text Box 2"/>
          <p:cNvSpPr txBox="1">
            <a:spLocks noChangeArrowheads="1"/>
          </p:cNvSpPr>
          <p:nvPr/>
        </p:nvSpPr>
        <p:spPr bwMode="auto">
          <a:xfrm>
            <a:off x="250825" y="0"/>
            <a:ext cx="8358188" cy="595313"/>
          </a:xfrm>
          <a:prstGeom prst="rect">
            <a:avLst/>
          </a:prstGeom>
          <a:noFill/>
          <a:ln w="9525">
            <a:noFill/>
            <a:miter lim="800000"/>
            <a:headEnd/>
            <a:tailEnd/>
          </a:ln>
        </p:spPr>
        <p:txBody>
          <a:bodyPr lIns="0" rIns="0" bIns="0" anchor="b"/>
          <a:lstStyle/>
          <a:p>
            <a:pPr eaLnBrk="0" hangingPunct="0">
              <a:spcBef>
                <a:spcPct val="50000"/>
              </a:spcBef>
              <a:defRPr/>
            </a:pPr>
            <a:r>
              <a:rPr lang="en-GB" sz="3600" b="1" dirty="0" smtClean="0">
                <a:solidFill>
                  <a:srgbClr val="FFFF00"/>
                </a:solidFill>
                <a:latin typeface="+mj-lt"/>
                <a:ea typeface="+mj-ea"/>
                <a:cs typeface="+mj-cs"/>
              </a:rPr>
              <a:t>Layered solids in material science</a:t>
            </a:r>
            <a:endParaRPr lang="en-GB" sz="3600" b="1" baseline="-25000" dirty="0">
              <a:solidFill>
                <a:srgbClr val="FFFF00"/>
              </a:solidFill>
              <a:latin typeface="+mj-lt"/>
              <a:ea typeface="+mj-ea"/>
              <a:cs typeface="+mj-cs"/>
            </a:endParaRPr>
          </a:p>
        </p:txBody>
      </p:sp>
      <p:sp>
        <p:nvSpPr>
          <p:cNvPr id="7" name="Date Placeholder 6"/>
          <p:cNvSpPr>
            <a:spLocks noGrp="1"/>
          </p:cNvSpPr>
          <p:nvPr>
            <p:ph type="dt" sz="quarter" idx="10"/>
          </p:nvPr>
        </p:nvSpPr>
        <p:spPr/>
        <p:txBody>
          <a:bodyPr/>
          <a:lstStyle/>
          <a:p>
            <a:pPr>
              <a:defRPr/>
            </a:pPr>
            <a:fld id="{5AB3B85C-571C-4CDF-87BC-8C79493C156E}" type="datetime1">
              <a:rPr lang="en-GB"/>
              <a:pPr>
                <a:defRPr/>
              </a:pPr>
              <a:t>01/10/2015</a:t>
            </a:fld>
            <a:endParaRPr lang="en-US" dirty="0"/>
          </a:p>
        </p:txBody>
      </p:sp>
      <p:pic>
        <p:nvPicPr>
          <p:cNvPr id="6" name="Picture 6" descr="O:\a) Research area\99 - Personal Folders\Marine Reynaud\Projects\Layered\Presentations\20140626_GE3C\Figures\Graphite\Graphite_P63-mmc_53781.tif"/>
          <p:cNvPicPr>
            <a:picLocks noChangeAspect="1" noChangeArrowheads="1"/>
          </p:cNvPicPr>
          <p:nvPr/>
        </p:nvPicPr>
        <p:blipFill>
          <a:blip r:embed="rId3">
            <a:clrChange>
              <a:clrFrom>
                <a:srgbClr val="FFFFFF"/>
              </a:clrFrom>
              <a:clrTo>
                <a:srgbClr val="FFFFFF">
                  <a:alpha val="0"/>
                </a:srgbClr>
              </a:clrTo>
            </a:clrChange>
          </a:blip>
          <a:srcRect l="7326" t="29439" r="9652" b="29347"/>
          <a:stretch>
            <a:fillRect/>
          </a:stretch>
        </p:blipFill>
        <p:spPr bwMode="auto">
          <a:xfrm>
            <a:off x="128047" y="1256307"/>
            <a:ext cx="2203442" cy="1360939"/>
          </a:xfrm>
          <a:prstGeom prst="rect">
            <a:avLst/>
          </a:prstGeom>
          <a:noFill/>
        </p:spPr>
      </p:pic>
      <p:sp>
        <p:nvSpPr>
          <p:cNvPr id="8" name="7 CuadroTexto"/>
          <p:cNvSpPr txBox="1"/>
          <p:nvPr/>
        </p:nvSpPr>
        <p:spPr>
          <a:xfrm>
            <a:off x="509688" y="836712"/>
            <a:ext cx="1440160" cy="461665"/>
          </a:xfrm>
          <a:prstGeom prst="rect">
            <a:avLst/>
          </a:prstGeom>
          <a:noFill/>
        </p:spPr>
        <p:txBody>
          <a:bodyPr wrap="square" rtlCol="0">
            <a:spAutoFit/>
          </a:bodyPr>
          <a:lstStyle/>
          <a:p>
            <a:pPr algn="ctr"/>
            <a:r>
              <a:rPr lang="en-US" sz="2400" b="1" dirty="0" smtClean="0">
                <a:latin typeface="Frutiger 45 Light"/>
              </a:rPr>
              <a:t>Graphite</a:t>
            </a:r>
            <a:endParaRPr lang="en-US" sz="2400" b="1" dirty="0">
              <a:latin typeface="Frutiger 45 Light"/>
            </a:endParaRPr>
          </a:p>
        </p:txBody>
      </p:sp>
      <p:sp>
        <p:nvSpPr>
          <p:cNvPr id="9" name="9 Rectángulo"/>
          <p:cNvSpPr/>
          <p:nvPr/>
        </p:nvSpPr>
        <p:spPr>
          <a:xfrm>
            <a:off x="6530416" y="3356992"/>
            <a:ext cx="2731838" cy="461665"/>
          </a:xfrm>
          <a:prstGeom prst="rect">
            <a:avLst/>
          </a:prstGeom>
        </p:spPr>
        <p:txBody>
          <a:bodyPr wrap="none">
            <a:spAutoFit/>
          </a:bodyPr>
          <a:lstStyle/>
          <a:p>
            <a:r>
              <a:rPr lang="en-US" sz="2400" b="1" i="1" dirty="0" smtClean="0">
                <a:solidFill>
                  <a:srgbClr val="BAD10D"/>
                </a:solidFill>
                <a:latin typeface="Frutiger 45 Light"/>
              </a:rPr>
              <a:t>Superconductors</a:t>
            </a:r>
            <a:endParaRPr lang="en-US" sz="2400" b="1" i="1" dirty="0">
              <a:solidFill>
                <a:srgbClr val="BAD10D"/>
              </a:solidFill>
              <a:latin typeface="Frutiger 45 Light"/>
            </a:endParaRPr>
          </a:p>
        </p:txBody>
      </p:sp>
      <p:sp>
        <p:nvSpPr>
          <p:cNvPr id="10" name="10 CuadroTexto"/>
          <p:cNvSpPr txBox="1"/>
          <p:nvPr/>
        </p:nvSpPr>
        <p:spPr>
          <a:xfrm>
            <a:off x="6924332" y="6201104"/>
            <a:ext cx="1960492" cy="461665"/>
          </a:xfrm>
          <a:prstGeom prst="rect">
            <a:avLst/>
          </a:prstGeom>
          <a:noFill/>
        </p:spPr>
        <p:txBody>
          <a:bodyPr wrap="square" rtlCol="0">
            <a:spAutoFit/>
          </a:bodyPr>
          <a:lstStyle/>
          <a:p>
            <a:pPr algn="ctr"/>
            <a:r>
              <a:rPr lang="en-US" sz="2400" b="1" dirty="0" smtClean="0">
                <a:latin typeface="Frutiger 45 Light"/>
              </a:rPr>
              <a:t>Cuprates</a:t>
            </a:r>
            <a:endParaRPr lang="en-US" sz="2400" b="1" dirty="0">
              <a:latin typeface="Frutiger 45 Light"/>
            </a:endParaRPr>
          </a:p>
        </p:txBody>
      </p:sp>
      <p:pic>
        <p:nvPicPr>
          <p:cNvPr id="11" name="Picture 8" descr="O:\a) Research area\99 - Personal Folders\Marine Reynaud\Projects\Layered\Presentations\20140626_GE3C\Figures\LDH\Hydrotalcite_6296.tif"/>
          <p:cNvPicPr>
            <a:picLocks noChangeAspect="1" noChangeArrowheads="1"/>
          </p:cNvPicPr>
          <p:nvPr/>
        </p:nvPicPr>
        <p:blipFill>
          <a:blip r:embed="rId4">
            <a:clrChange>
              <a:clrFrom>
                <a:srgbClr val="FFFFFF"/>
              </a:clrFrom>
              <a:clrTo>
                <a:srgbClr val="FFFFFF">
                  <a:alpha val="0"/>
                </a:srgbClr>
              </a:clrTo>
            </a:clrChange>
          </a:blip>
          <a:srcRect l="4883" t="5533" r="4883" b="16288"/>
          <a:stretch>
            <a:fillRect/>
          </a:stretch>
        </p:blipFill>
        <p:spPr bwMode="auto">
          <a:xfrm>
            <a:off x="323792" y="3789040"/>
            <a:ext cx="1995710" cy="2151308"/>
          </a:xfrm>
          <a:prstGeom prst="rect">
            <a:avLst/>
          </a:prstGeom>
          <a:noFill/>
        </p:spPr>
      </p:pic>
      <p:sp>
        <p:nvSpPr>
          <p:cNvPr id="12" name="14 Rectángulo"/>
          <p:cNvSpPr/>
          <p:nvPr/>
        </p:nvSpPr>
        <p:spPr>
          <a:xfrm>
            <a:off x="-114081" y="5886288"/>
            <a:ext cx="3542511" cy="830997"/>
          </a:xfrm>
          <a:prstGeom prst="rect">
            <a:avLst/>
          </a:prstGeom>
        </p:spPr>
        <p:txBody>
          <a:bodyPr wrap="square">
            <a:spAutoFit/>
          </a:bodyPr>
          <a:lstStyle/>
          <a:p>
            <a:pPr algn="ctr"/>
            <a:r>
              <a:rPr lang="en-US" sz="2400" b="1" dirty="0" smtClean="0">
                <a:latin typeface="Frutiger 45 Light"/>
              </a:rPr>
              <a:t>Layered double hydroxides</a:t>
            </a:r>
          </a:p>
        </p:txBody>
      </p:sp>
      <p:sp>
        <p:nvSpPr>
          <p:cNvPr id="13" name="15 Rectángulo"/>
          <p:cNvSpPr/>
          <p:nvPr/>
        </p:nvSpPr>
        <p:spPr>
          <a:xfrm>
            <a:off x="2021287" y="4056167"/>
            <a:ext cx="2151551" cy="461665"/>
          </a:xfrm>
          <a:prstGeom prst="rect">
            <a:avLst/>
          </a:prstGeom>
        </p:spPr>
        <p:txBody>
          <a:bodyPr wrap="none">
            <a:spAutoFit/>
          </a:bodyPr>
          <a:lstStyle/>
          <a:p>
            <a:r>
              <a:rPr lang="en-US" sz="2400" b="1" i="1" dirty="0" smtClean="0">
                <a:solidFill>
                  <a:srgbClr val="BAD10D"/>
                </a:solidFill>
                <a:latin typeface="Frutiger 45 Light"/>
              </a:rPr>
              <a:t>Drug delivery</a:t>
            </a:r>
            <a:endParaRPr lang="en-US" sz="2400" b="1" i="1" dirty="0">
              <a:solidFill>
                <a:srgbClr val="BAD10D"/>
              </a:solidFill>
              <a:latin typeface="Frutiger 45 Light"/>
            </a:endParaRPr>
          </a:p>
        </p:txBody>
      </p:sp>
      <p:sp>
        <p:nvSpPr>
          <p:cNvPr id="14" name="16 Rectángulo"/>
          <p:cNvSpPr/>
          <p:nvPr/>
        </p:nvSpPr>
        <p:spPr>
          <a:xfrm>
            <a:off x="683568" y="3172906"/>
            <a:ext cx="1537600" cy="461665"/>
          </a:xfrm>
          <a:prstGeom prst="rect">
            <a:avLst/>
          </a:prstGeom>
        </p:spPr>
        <p:txBody>
          <a:bodyPr wrap="none">
            <a:spAutoFit/>
          </a:bodyPr>
          <a:lstStyle/>
          <a:p>
            <a:r>
              <a:rPr lang="en-US" sz="2400" b="1" i="1" dirty="0" smtClean="0">
                <a:solidFill>
                  <a:srgbClr val="BAD10D"/>
                </a:solidFill>
                <a:latin typeface="Frutiger 45 Light"/>
              </a:rPr>
              <a:t>Catalysis</a:t>
            </a:r>
          </a:p>
        </p:txBody>
      </p:sp>
      <p:sp>
        <p:nvSpPr>
          <p:cNvPr id="15" name="17 Rectángulo"/>
          <p:cNvSpPr/>
          <p:nvPr/>
        </p:nvSpPr>
        <p:spPr>
          <a:xfrm>
            <a:off x="1763688" y="2204864"/>
            <a:ext cx="2425664" cy="461665"/>
          </a:xfrm>
          <a:prstGeom prst="rect">
            <a:avLst/>
          </a:prstGeom>
        </p:spPr>
        <p:txBody>
          <a:bodyPr wrap="none">
            <a:spAutoFit/>
          </a:bodyPr>
          <a:lstStyle/>
          <a:p>
            <a:r>
              <a:rPr lang="en-US" sz="2400" b="1" i="1" dirty="0" smtClean="0">
                <a:solidFill>
                  <a:srgbClr val="BAD10D"/>
                </a:solidFill>
                <a:latin typeface="Frutiger 45 Light"/>
              </a:rPr>
              <a:t>Energy storage</a:t>
            </a:r>
            <a:endParaRPr lang="en-US" sz="2400" b="1" i="1" dirty="0">
              <a:solidFill>
                <a:srgbClr val="BAD10D"/>
              </a:solidFill>
              <a:latin typeface="Frutiger 45 Light"/>
            </a:endParaRPr>
          </a:p>
        </p:txBody>
      </p:sp>
      <p:pic>
        <p:nvPicPr>
          <p:cNvPr id="16" name="Picture 2" descr="pillared clay"/>
          <p:cNvPicPr>
            <a:picLocks noChangeAspect="1" noChangeArrowheads="1"/>
          </p:cNvPicPr>
          <p:nvPr/>
        </p:nvPicPr>
        <p:blipFill>
          <a:blip r:embed="rId5"/>
          <a:srcRect/>
          <a:stretch>
            <a:fillRect/>
          </a:stretch>
        </p:blipFill>
        <p:spPr bwMode="auto">
          <a:xfrm>
            <a:off x="3851920" y="4365104"/>
            <a:ext cx="2145313" cy="1836000"/>
          </a:xfrm>
          <a:prstGeom prst="rect">
            <a:avLst/>
          </a:prstGeom>
          <a:noFill/>
        </p:spPr>
      </p:pic>
      <p:sp>
        <p:nvSpPr>
          <p:cNvPr id="17" name="19 Rectángulo"/>
          <p:cNvSpPr/>
          <p:nvPr/>
        </p:nvSpPr>
        <p:spPr>
          <a:xfrm>
            <a:off x="3217344" y="6244660"/>
            <a:ext cx="3398687" cy="461665"/>
          </a:xfrm>
          <a:prstGeom prst="rect">
            <a:avLst/>
          </a:prstGeom>
        </p:spPr>
        <p:txBody>
          <a:bodyPr wrap="none">
            <a:spAutoFit/>
          </a:bodyPr>
          <a:lstStyle/>
          <a:p>
            <a:pPr algn="ctr"/>
            <a:r>
              <a:rPr lang="en-US" sz="2400" b="1" dirty="0" smtClean="0">
                <a:latin typeface="Frutiger 45 Light"/>
              </a:rPr>
              <a:t>Pillared Clays</a:t>
            </a:r>
            <a:r>
              <a:rPr lang="fr-FR" sz="2400" b="1" dirty="0" smtClean="0">
                <a:latin typeface="Frutiger 45 Light"/>
              </a:rPr>
              <a:t> (PILCS)</a:t>
            </a:r>
            <a:endParaRPr lang="en-US" sz="2400" b="1" dirty="0">
              <a:latin typeface="Frutiger 45 Light"/>
            </a:endParaRPr>
          </a:p>
        </p:txBody>
      </p:sp>
      <p:pic>
        <p:nvPicPr>
          <p:cNvPr id="18" name="Picture 11" descr="O:\a) Research area\99 - Personal Folders\Marine Reynaud\Projects\Layered\Presentations\20140626_GE3C\Figures\Layer-metal-oxides\NMC-333-random2.tif"/>
          <p:cNvPicPr>
            <a:picLocks noChangeAspect="1" noChangeArrowheads="1"/>
          </p:cNvPicPr>
          <p:nvPr/>
        </p:nvPicPr>
        <p:blipFill>
          <a:blip r:embed="rId6">
            <a:clrChange>
              <a:clrFrom>
                <a:srgbClr val="FFFFFF"/>
              </a:clrFrom>
              <a:clrTo>
                <a:srgbClr val="FFFFFF">
                  <a:alpha val="0"/>
                </a:srgbClr>
              </a:clrTo>
            </a:clrChange>
          </a:blip>
          <a:srcRect l="4950" t="19401" b="25571"/>
          <a:stretch>
            <a:fillRect/>
          </a:stretch>
        </p:blipFill>
        <p:spPr bwMode="auto">
          <a:xfrm>
            <a:off x="3982024" y="1236641"/>
            <a:ext cx="1944000" cy="1400271"/>
          </a:xfrm>
          <a:prstGeom prst="rect">
            <a:avLst/>
          </a:prstGeom>
          <a:noFill/>
        </p:spPr>
      </p:pic>
      <p:sp>
        <p:nvSpPr>
          <p:cNvPr id="19" name="27 Rectángulo"/>
          <p:cNvSpPr/>
          <p:nvPr/>
        </p:nvSpPr>
        <p:spPr>
          <a:xfrm>
            <a:off x="2510920" y="763271"/>
            <a:ext cx="4968551" cy="461665"/>
          </a:xfrm>
          <a:prstGeom prst="rect">
            <a:avLst/>
          </a:prstGeom>
        </p:spPr>
        <p:txBody>
          <a:bodyPr wrap="square">
            <a:spAutoFit/>
          </a:bodyPr>
          <a:lstStyle/>
          <a:p>
            <a:r>
              <a:rPr lang="en-US" sz="2400" b="1" dirty="0" smtClean="0">
                <a:latin typeface="Frutiger 45 Light"/>
              </a:rPr>
              <a:t>Layered transition metal oxides</a:t>
            </a:r>
            <a:endParaRPr lang="en-US" sz="2400" b="1" dirty="0">
              <a:latin typeface="Frutiger 45 Light"/>
            </a:endParaRPr>
          </a:p>
        </p:txBody>
      </p:sp>
      <p:sp>
        <p:nvSpPr>
          <p:cNvPr id="20" name="25 Rectángulo"/>
          <p:cNvSpPr/>
          <p:nvPr/>
        </p:nvSpPr>
        <p:spPr>
          <a:xfrm>
            <a:off x="5690652" y="1916832"/>
            <a:ext cx="1792478" cy="461665"/>
          </a:xfrm>
          <a:prstGeom prst="rect">
            <a:avLst/>
          </a:prstGeom>
        </p:spPr>
        <p:txBody>
          <a:bodyPr wrap="none">
            <a:spAutoFit/>
          </a:bodyPr>
          <a:lstStyle/>
          <a:p>
            <a:pPr algn="ctr"/>
            <a:r>
              <a:rPr lang="en-US" sz="2400" b="1" i="1" dirty="0" smtClean="0">
                <a:solidFill>
                  <a:srgbClr val="BAD10D"/>
                </a:solidFill>
                <a:latin typeface="Frutiger 45 Light"/>
              </a:rPr>
              <a:t>Magnetism</a:t>
            </a:r>
            <a:endParaRPr lang="en-US" sz="2400" b="1" i="1" dirty="0">
              <a:solidFill>
                <a:srgbClr val="BAD10D"/>
              </a:solidFill>
              <a:latin typeface="Frutiger 45 Light"/>
            </a:endParaRPr>
          </a:p>
        </p:txBody>
      </p:sp>
      <p:pic>
        <p:nvPicPr>
          <p:cNvPr id="21" name="Picture 2" descr="O:\a) Research area\99 - Personal Folders\Marine Reynaud\Projects\Layered\Presentations\20140626_GE3C\Figures\Layered-perovskites\Sr2RuO4_73395.tif"/>
          <p:cNvPicPr>
            <a:picLocks noChangeAspect="1" noChangeArrowheads="1"/>
          </p:cNvPicPr>
          <p:nvPr/>
        </p:nvPicPr>
        <p:blipFill>
          <a:blip r:embed="rId7">
            <a:clrChange>
              <a:clrFrom>
                <a:srgbClr val="FFFFFF"/>
              </a:clrFrom>
              <a:clrTo>
                <a:srgbClr val="FFFFFF">
                  <a:alpha val="0"/>
                </a:srgbClr>
              </a:clrTo>
            </a:clrChange>
          </a:blip>
          <a:srcRect b="8634"/>
          <a:stretch>
            <a:fillRect/>
          </a:stretch>
        </p:blipFill>
        <p:spPr bwMode="auto">
          <a:xfrm>
            <a:off x="7183508" y="692696"/>
            <a:ext cx="1728000" cy="1960525"/>
          </a:xfrm>
          <a:prstGeom prst="rect">
            <a:avLst/>
          </a:prstGeom>
          <a:noFill/>
        </p:spPr>
      </p:pic>
      <p:grpSp>
        <p:nvGrpSpPr>
          <p:cNvPr id="22" name="32 Grupo"/>
          <p:cNvGrpSpPr/>
          <p:nvPr/>
        </p:nvGrpSpPr>
        <p:grpSpPr>
          <a:xfrm>
            <a:off x="2319501" y="2802414"/>
            <a:ext cx="4296529" cy="1253753"/>
            <a:chOff x="2461307" y="2802414"/>
            <a:chExt cx="3838885" cy="1253753"/>
          </a:xfrm>
        </p:grpSpPr>
        <p:sp>
          <p:nvSpPr>
            <p:cNvPr id="23" name="29 Rectángulo redondeado"/>
            <p:cNvSpPr/>
            <p:nvPr/>
          </p:nvSpPr>
          <p:spPr>
            <a:xfrm>
              <a:off x="2461307" y="2802414"/>
              <a:ext cx="3838885" cy="1202650"/>
            </a:xfrm>
            <a:prstGeom prst="roundRect">
              <a:avLst/>
            </a:prstGeom>
            <a:gradFill>
              <a:gsLst>
                <a:gs pos="0">
                  <a:srgbClr val="007086"/>
                </a:gs>
                <a:gs pos="100000">
                  <a:srgbClr val="0099B8"/>
                </a:gs>
              </a:gsLst>
            </a:gradFill>
            <a:ln>
              <a:noFill/>
            </a:ln>
            <a:effectLst>
              <a:outerShdw blurRad="50800" dist="38100" dir="2700000" algn="tl" rotWithShape="0">
                <a:prstClr val="black">
                  <a:alpha val="40000"/>
                </a:prstClr>
              </a:outerShdw>
            </a:effectLst>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1600">
                <a:latin typeface="Frutiger 45 Light"/>
              </a:endParaRPr>
            </a:p>
          </p:txBody>
        </p:sp>
        <p:grpSp>
          <p:nvGrpSpPr>
            <p:cNvPr id="24" name="31 Grupo"/>
            <p:cNvGrpSpPr/>
            <p:nvPr/>
          </p:nvGrpSpPr>
          <p:grpSpPr>
            <a:xfrm>
              <a:off x="2461307" y="2874422"/>
              <a:ext cx="3838885" cy="1181745"/>
              <a:chOff x="2461307" y="2918411"/>
              <a:chExt cx="3838885" cy="1181745"/>
            </a:xfrm>
          </p:grpSpPr>
          <p:sp>
            <p:nvSpPr>
              <p:cNvPr id="25" name="26 CuadroTexto"/>
              <p:cNvSpPr txBox="1"/>
              <p:nvPr/>
            </p:nvSpPr>
            <p:spPr>
              <a:xfrm>
                <a:off x="2461307" y="2918411"/>
                <a:ext cx="3838885" cy="830997"/>
              </a:xfrm>
              <a:prstGeom prst="rect">
                <a:avLst/>
              </a:prstGeom>
              <a:noFill/>
            </p:spPr>
            <p:txBody>
              <a:bodyPr wrap="square" rtlCol="0">
                <a:spAutoFit/>
              </a:bodyPr>
              <a:lstStyle/>
              <a:p>
                <a:pPr algn="ctr"/>
                <a:r>
                  <a:rPr lang="en-US" sz="2400" b="1" cap="all" dirty="0" smtClean="0">
                    <a:solidFill>
                      <a:schemeClr val="bg1"/>
                    </a:solidFill>
                    <a:latin typeface="Frutiger 45 Light"/>
                  </a:rPr>
                  <a:t>Physical-chemical properties</a:t>
                </a:r>
                <a:endParaRPr lang="en-US" sz="2400" b="1" cap="all" dirty="0">
                  <a:solidFill>
                    <a:schemeClr val="bg1"/>
                  </a:solidFill>
                  <a:latin typeface="Frutiger 45 Light"/>
                </a:endParaRPr>
              </a:p>
            </p:txBody>
          </p:sp>
          <p:sp>
            <p:nvSpPr>
              <p:cNvPr id="26" name="28 CuadroTexto"/>
              <p:cNvSpPr txBox="1"/>
              <p:nvPr/>
            </p:nvSpPr>
            <p:spPr>
              <a:xfrm>
                <a:off x="2461307" y="3638491"/>
                <a:ext cx="3838885" cy="461665"/>
              </a:xfrm>
              <a:prstGeom prst="rect">
                <a:avLst/>
              </a:prstGeom>
              <a:noFill/>
            </p:spPr>
            <p:txBody>
              <a:bodyPr wrap="square" rtlCol="0">
                <a:spAutoFit/>
              </a:bodyPr>
              <a:lstStyle/>
              <a:p>
                <a:pPr algn="ctr"/>
                <a:r>
                  <a:rPr lang="en-US" sz="2400" b="1" cap="all" dirty="0" smtClean="0">
                    <a:solidFill>
                      <a:schemeClr val="bg1"/>
                    </a:solidFill>
                    <a:latin typeface="Frutiger 45 Light"/>
                  </a:rPr>
                  <a:t>Structural features</a:t>
                </a:r>
                <a:endParaRPr lang="en-US" sz="2400" b="1" cap="all" dirty="0">
                  <a:solidFill>
                    <a:schemeClr val="bg1"/>
                  </a:solidFill>
                  <a:latin typeface="Frutiger 45 Light"/>
                </a:endParaRPr>
              </a:p>
            </p:txBody>
          </p:sp>
        </p:grpSp>
      </p:grpSp>
      <p:pic>
        <p:nvPicPr>
          <p:cNvPr id="28" name="Picture 7" descr="O:\a) Research area\99 - Personal Folders\Marine Reynaud\Projects\Layered\Presentations\20140626_GE3C\Figures\Cuprates-superconductors\Ba2YCu3O7_56507.tif"/>
          <p:cNvPicPr>
            <a:picLocks noChangeAspect="1" noChangeArrowheads="1"/>
          </p:cNvPicPr>
          <p:nvPr/>
        </p:nvPicPr>
        <p:blipFill>
          <a:blip r:embed="rId8">
            <a:clrChange>
              <a:clrFrom>
                <a:srgbClr val="FFFFFF"/>
              </a:clrFrom>
              <a:clrTo>
                <a:srgbClr val="FFFFFF">
                  <a:alpha val="0"/>
                </a:srgbClr>
              </a:clrTo>
            </a:clrChange>
          </a:blip>
          <a:srcRect b="10763"/>
          <a:stretch>
            <a:fillRect/>
          </a:stretch>
        </p:blipFill>
        <p:spPr bwMode="auto">
          <a:xfrm>
            <a:off x="6680419" y="3635059"/>
            <a:ext cx="2431832" cy="2700000"/>
          </a:xfrm>
          <a:prstGeom prst="rect">
            <a:avLst/>
          </a:prstGeom>
          <a:noFill/>
        </p:spPr>
      </p:pic>
      <p:sp>
        <p:nvSpPr>
          <p:cNvPr id="29" name="24 CuadroTexto"/>
          <p:cNvSpPr txBox="1"/>
          <p:nvPr/>
        </p:nvSpPr>
        <p:spPr>
          <a:xfrm>
            <a:off x="6350198" y="2575516"/>
            <a:ext cx="2826017" cy="830997"/>
          </a:xfrm>
          <a:prstGeom prst="rect">
            <a:avLst/>
          </a:prstGeom>
          <a:noFill/>
        </p:spPr>
        <p:txBody>
          <a:bodyPr wrap="square" rtlCol="0">
            <a:spAutoFit/>
          </a:bodyPr>
          <a:lstStyle/>
          <a:p>
            <a:pPr algn="ctr"/>
            <a:r>
              <a:rPr lang="en-US" sz="2400" b="1" dirty="0" smtClean="0">
                <a:latin typeface="Frutiger 45 Light"/>
              </a:rPr>
              <a:t>Layered perovskites</a:t>
            </a:r>
            <a:endParaRPr lang="en-US" sz="2400" b="1" dirty="0">
              <a:latin typeface="Frutiger 45 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20"/>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grpId="0" nodeType="afterEffect">
                                  <p:stCondLst>
                                    <p:cond delay="500"/>
                                  </p:stCondLst>
                                  <p:childTnLst>
                                    <p:set>
                                      <p:cBhvr>
                                        <p:cTn id="12" dur="1" fill="hold">
                                          <p:stCondLst>
                                            <p:cond delay="0"/>
                                          </p:stCondLst>
                                        </p:cTn>
                                        <p:tgtEl>
                                          <p:spTgt spid="9"/>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grpId="0" nodeType="afterEffect">
                                  <p:stCondLst>
                                    <p:cond delay="500"/>
                                  </p:stCondLst>
                                  <p:childTnLst>
                                    <p:set>
                                      <p:cBhvr>
                                        <p:cTn id="15" dur="1" fill="hold">
                                          <p:stCondLst>
                                            <p:cond delay="0"/>
                                          </p:stCondLst>
                                        </p:cTn>
                                        <p:tgtEl>
                                          <p:spTgt spid="13"/>
                                        </p:tgtEl>
                                        <p:attrNameLst>
                                          <p:attrName>style.visibility</p:attrName>
                                        </p:attrNameLst>
                                      </p:cBhvr>
                                      <p:to>
                                        <p:strVal val="visible"/>
                                      </p:to>
                                    </p:set>
                                  </p:childTnLst>
                                </p:cTn>
                              </p:par>
                            </p:childTnLst>
                          </p:cTn>
                        </p:par>
                        <p:par>
                          <p:cTn id="16" fill="hold">
                            <p:stCondLst>
                              <p:cond delay="1500"/>
                            </p:stCondLst>
                            <p:childTnLst>
                              <p:par>
                                <p:cTn id="17" presetID="1" presetClass="entr" presetSubtype="0" fill="hold" grpId="0" nodeType="afterEffect">
                                  <p:stCondLst>
                                    <p:cond delay="50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4" grpId="0"/>
      <p:bldP spid="15" grpId="0"/>
      <p:bldP spid="2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443A4C22-F1C2-42D0-BA64-8200DF9B6DC7}" type="slidenum">
              <a:rPr lang="en-US" b="1" smtClean="0">
                <a:solidFill>
                  <a:schemeClr val="bg1"/>
                </a:solidFill>
              </a:rPr>
              <a:pPr algn="l" fontAlgn="base">
                <a:spcBef>
                  <a:spcPct val="0"/>
                </a:spcBef>
                <a:spcAft>
                  <a:spcPct val="0"/>
                </a:spcAft>
                <a:defRPr/>
              </a:pPr>
              <a:t>54</a:t>
            </a:fld>
            <a:endParaRPr lang="en-US" b="1" dirty="0" smtClean="0">
              <a:solidFill>
                <a:schemeClr val="bg1"/>
              </a:solidFill>
            </a:endParaRPr>
          </a:p>
        </p:txBody>
      </p:sp>
      <p:sp>
        <p:nvSpPr>
          <p:cNvPr id="5" name="Text Box 2"/>
          <p:cNvSpPr txBox="1">
            <a:spLocks noChangeArrowheads="1"/>
          </p:cNvSpPr>
          <p:nvPr/>
        </p:nvSpPr>
        <p:spPr bwMode="auto">
          <a:xfrm>
            <a:off x="250825" y="0"/>
            <a:ext cx="8358188" cy="595313"/>
          </a:xfrm>
          <a:prstGeom prst="rect">
            <a:avLst/>
          </a:prstGeom>
          <a:noFill/>
          <a:ln w="9525">
            <a:noFill/>
            <a:miter lim="800000"/>
            <a:headEnd/>
            <a:tailEnd/>
          </a:ln>
        </p:spPr>
        <p:txBody>
          <a:bodyPr lIns="0" rIns="0" bIns="0" anchor="b"/>
          <a:lstStyle/>
          <a:p>
            <a:pPr eaLnBrk="0" hangingPunct="0">
              <a:spcBef>
                <a:spcPct val="50000"/>
              </a:spcBef>
              <a:defRPr/>
            </a:pPr>
            <a:r>
              <a:rPr lang="en-GB" sz="3600" b="1" dirty="0" smtClean="0">
                <a:solidFill>
                  <a:srgbClr val="FFFF00"/>
                </a:solidFill>
                <a:latin typeface="+mj-lt"/>
                <a:ea typeface="+mj-ea"/>
                <a:cs typeface="+mj-cs"/>
              </a:rPr>
              <a:t>Diffraction by layered materials</a:t>
            </a:r>
            <a:endParaRPr lang="en-GB" sz="3600" b="1" baseline="-25000" dirty="0">
              <a:solidFill>
                <a:srgbClr val="FFFF00"/>
              </a:solidFill>
              <a:latin typeface="+mj-lt"/>
              <a:ea typeface="+mj-ea"/>
              <a:cs typeface="+mj-cs"/>
            </a:endParaRPr>
          </a:p>
        </p:txBody>
      </p:sp>
      <p:sp>
        <p:nvSpPr>
          <p:cNvPr id="77828" name="TextBox 5"/>
          <p:cNvSpPr txBox="1">
            <a:spLocks noChangeArrowheads="1"/>
          </p:cNvSpPr>
          <p:nvPr/>
        </p:nvSpPr>
        <p:spPr bwMode="auto">
          <a:xfrm>
            <a:off x="142875" y="980728"/>
            <a:ext cx="8574088" cy="5262979"/>
          </a:xfrm>
          <a:prstGeom prst="rect">
            <a:avLst/>
          </a:prstGeom>
          <a:noFill/>
          <a:ln w="9525">
            <a:noFill/>
            <a:miter lim="800000"/>
            <a:headEnd/>
            <a:tailEnd/>
          </a:ln>
        </p:spPr>
        <p:txBody>
          <a:bodyPr wrap="square">
            <a:spAutoFit/>
          </a:bodyPr>
          <a:lstStyle/>
          <a:p>
            <a:r>
              <a:rPr lang="en-GB" sz="2400" b="1" dirty="0" smtClean="0"/>
              <a:t>In the treatment of the kinematic scattering of crystal with defects the assumption of an average 3D lattice structure is crucial to simplify the calculation methods. </a:t>
            </a:r>
          </a:p>
          <a:p>
            <a:endParaRPr lang="en-GB" sz="2400" b="1" dirty="0"/>
          </a:p>
          <a:p>
            <a:r>
              <a:rPr lang="en-GB" sz="2400" b="1" dirty="0" smtClean="0"/>
              <a:t>It is assumed that a structure factor of the average unit cell contains the structural information and conventional crystallographic calculations are at work.</a:t>
            </a:r>
          </a:p>
          <a:p>
            <a:endParaRPr lang="en-GB" sz="2400" b="1" dirty="0"/>
          </a:p>
          <a:p>
            <a:r>
              <a:rPr lang="en-GB" sz="2400" b="1" dirty="0" smtClean="0"/>
              <a:t>In a layered material we assume that we have periodicity only in two dimensions (the layer plane). The layers are considered to have a thickness and they are staked using translation vectors and probabilities of occurrence of the different layers. There is no strict periodicity on the third dimension.</a:t>
            </a:r>
            <a:endParaRPr lang="en-GB" sz="2400" b="1" dirty="0"/>
          </a:p>
        </p:txBody>
      </p:sp>
      <p:sp>
        <p:nvSpPr>
          <p:cNvPr id="7" name="Date Placeholder 6"/>
          <p:cNvSpPr>
            <a:spLocks noGrp="1"/>
          </p:cNvSpPr>
          <p:nvPr>
            <p:ph type="dt" sz="quarter" idx="10"/>
          </p:nvPr>
        </p:nvSpPr>
        <p:spPr/>
        <p:txBody>
          <a:bodyPr/>
          <a:lstStyle/>
          <a:p>
            <a:pPr>
              <a:defRPr/>
            </a:pPr>
            <a:fld id="{5AB3B85C-571C-4CDF-87BC-8C79493C156E}" type="datetime1">
              <a:rPr lang="en-GB"/>
              <a:pPr>
                <a:defRPr/>
              </a:pPr>
              <a:t>01/10/2015</a:t>
            </a:fld>
            <a:endParaRPr lang="en-US" dirty="0"/>
          </a:p>
        </p:txBody>
      </p:sp>
    </p:spTree>
    <p:extLst>
      <p:ext uri="{BB962C8B-B14F-4D97-AF65-F5344CB8AC3E}">
        <p14:creationId xmlns:p14="http://schemas.microsoft.com/office/powerpoint/2010/main" val="253590287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443A4C22-F1C2-42D0-BA64-8200DF9B6DC7}" type="slidenum">
              <a:rPr lang="en-US" b="1" smtClean="0">
                <a:solidFill>
                  <a:schemeClr val="bg1"/>
                </a:solidFill>
              </a:rPr>
              <a:pPr algn="l" fontAlgn="base">
                <a:spcBef>
                  <a:spcPct val="0"/>
                </a:spcBef>
                <a:spcAft>
                  <a:spcPct val="0"/>
                </a:spcAft>
                <a:defRPr/>
              </a:pPr>
              <a:t>55</a:t>
            </a:fld>
            <a:endParaRPr lang="en-US" b="1" dirty="0" smtClean="0">
              <a:solidFill>
                <a:schemeClr val="bg1"/>
              </a:solidFill>
            </a:endParaRPr>
          </a:p>
        </p:txBody>
      </p:sp>
      <p:sp>
        <p:nvSpPr>
          <p:cNvPr id="5" name="Text Box 2"/>
          <p:cNvSpPr txBox="1">
            <a:spLocks noChangeArrowheads="1"/>
          </p:cNvSpPr>
          <p:nvPr/>
        </p:nvSpPr>
        <p:spPr bwMode="auto">
          <a:xfrm>
            <a:off x="250825" y="296621"/>
            <a:ext cx="8358188" cy="828123"/>
          </a:xfrm>
          <a:prstGeom prst="rect">
            <a:avLst/>
          </a:prstGeom>
          <a:noFill/>
          <a:ln w="9525">
            <a:noFill/>
            <a:miter lim="800000"/>
            <a:headEnd/>
            <a:tailEnd/>
          </a:ln>
        </p:spPr>
        <p:txBody>
          <a:bodyPr lIns="0" rIns="0" bIns="0" anchor="b"/>
          <a:lstStyle/>
          <a:p>
            <a:pPr eaLnBrk="0" hangingPunct="0">
              <a:spcBef>
                <a:spcPts val="0"/>
              </a:spcBef>
              <a:defRPr/>
            </a:pPr>
            <a:r>
              <a:rPr lang="en-GB" sz="3600" b="1" dirty="0" smtClean="0">
                <a:solidFill>
                  <a:srgbClr val="FFFF00"/>
                </a:solidFill>
                <a:latin typeface="+mj-lt"/>
                <a:ea typeface="+mj-ea"/>
                <a:cs typeface="+mj-cs"/>
              </a:rPr>
              <a:t>Diffraction by layered materials</a:t>
            </a:r>
            <a:endParaRPr lang="en-GB" sz="1200" b="1" dirty="0" smtClean="0">
              <a:solidFill>
                <a:srgbClr val="FFFF00"/>
              </a:solidFill>
              <a:latin typeface="+mj-lt"/>
              <a:ea typeface="+mj-ea"/>
              <a:cs typeface="+mj-cs"/>
            </a:endParaRPr>
          </a:p>
          <a:p>
            <a:pPr eaLnBrk="0" hangingPunct="0">
              <a:spcBef>
                <a:spcPts val="0"/>
              </a:spcBef>
              <a:defRPr/>
            </a:pPr>
            <a:r>
              <a:rPr lang="en-GB" sz="2000" b="1" dirty="0" smtClean="0">
                <a:solidFill>
                  <a:srgbClr val="FFFF00"/>
                </a:solidFill>
                <a:latin typeface="+mj-lt"/>
                <a:ea typeface="+mj-ea"/>
                <a:cs typeface="+mj-cs"/>
              </a:rPr>
              <a:t>(a long history)</a:t>
            </a:r>
            <a:endParaRPr lang="en-GB" sz="2000" b="1" dirty="0">
              <a:solidFill>
                <a:srgbClr val="FFFF00"/>
              </a:solidFill>
              <a:latin typeface="+mj-lt"/>
              <a:ea typeface="+mj-ea"/>
              <a:cs typeface="+mj-cs"/>
            </a:endParaRPr>
          </a:p>
        </p:txBody>
      </p:sp>
      <p:sp>
        <p:nvSpPr>
          <p:cNvPr id="77828" name="TextBox 5"/>
          <p:cNvSpPr txBox="1">
            <a:spLocks noChangeArrowheads="1"/>
          </p:cNvSpPr>
          <p:nvPr/>
        </p:nvSpPr>
        <p:spPr bwMode="auto">
          <a:xfrm>
            <a:off x="142874" y="1109057"/>
            <a:ext cx="8893622" cy="5632311"/>
          </a:xfrm>
          <a:prstGeom prst="rect">
            <a:avLst/>
          </a:prstGeom>
          <a:noFill/>
          <a:ln w="9525">
            <a:noFill/>
            <a:miter lim="800000"/>
            <a:headEnd/>
            <a:tailEnd/>
          </a:ln>
        </p:spPr>
        <p:txBody>
          <a:bodyPr wrap="square">
            <a:spAutoFit/>
          </a:bodyPr>
          <a:lstStyle/>
          <a:p>
            <a:r>
              <a:rPr lang="en-GB" sz="2000" b="1" dirty="0" smtClean="0"/>
              <a:t>S. Hendricks and E. Teller, </a:t>
            </a:r>
            <a:r>
              <a:rPr lang="en-GB" sz="2000" b="1" dirty="0" smtClean="0">
                <a:solidFill>
                  <a:srgbClr val="FFC000"/>
                </a:solidFill>
              </a:rPr>
              <a:t>X-ray interference in partially ordered layer lattices</a:t>
            </a:r>
            <a:r>
              <a:rPr lang="en-GB" sz="2000" b="1" dirty="0" smtClean="0"/>
              <a:t>, J. Chem. Phys. 10, 147 (1942)</a:t>
            </a:r>
          </a:p>
          <a:p>
            <a:endParaRPr lang="en-GB" sz="2000" b="1" dirty="0"/>
          </a:p>
          <a:p>
            <a:r>
              <a:rPr lang="en-GB" sz="2000" b="1" dirty="0"/>
              <a:t>H. Jagodzinski, Acta Cryst 2, </a:t>
            </a:r>
            <a:r>
              <a:rPr lang="en-GB" sz="2000" b="1" dirty="0" smtClean="0"/>
              <a:t>201, 208 and 298 </a:t>
            </a:r>
            <a:r>
              <a:rPr lang="en-GB" sz="2000" b="1" dirty="0"/>
              <a:t>(1949)</a:t>
            </a:r>
          </a:p>
          <a:p>
            <a:endParaRPr lang="en-GB" sz="2000" b="1" dirty="0"/>
          </a:p>
          <a:p>
            <a:r>
              <a:rPr lang="en-GB" sz="2000" b="1" dirty="0" smtClean="0"/>
              <a:t>J. Kakinoki et al. Acta Cryst 19, 137 (1965), 23, 875 (1967)</a:t>
            </a:r>
          </a:p>
          <a:p>
            <a:endParaRPr lang="en-GB" sz="2000" b="1" dirty="0"/>
          </a:p>
          <a:p>
            <a:r>
              <a:rPr lang="en-GB" sz="2000" b="1" dirty="0" smtClean="0"/>
              <a:t>H. Holloway, J. Appl. Phys. 40, 4313 (1969)</a:t>
            </a:r>
          </a:p>
          <a:p>
            <a:endParaRPr lang="en-GB" sz="2000" b="1" dirty="0"/>
          </a:p>
          <a:p>
            <a:r>
              <a:rPr lang="en-GB" sz="2000" b="1" dirty="0"/>
              <a:t>J.M. Cowley, </a:t>
            </a:r>
            <a:r>
              <a:rPr lang="en-GB" sz="2000" b="1" dirty="0">
                <a:solidFill>
                  <a:srgbClr val="FFC000"/>
                </a:solidFill>
              </a:rPr>
              <a:t>Diffraction by Crystals with planar faults</a:t>
            </a:r>
            <a:r>
              <a:rPr lang="en-GB" sz="2000" b="1" dirty="0"/>
              <a:t> </a:t>
            </a:r>
          </a:p>
          <a:p>
            <a:r>
              <a:rPr lang="en-GB" sz="2000" b="1" dirty="0"/>
              <a:t>Acta Cryst A32, 83 and 88 (1976), A34,738 (1978)</a:t>
            </a:r>
          </a:p>
          <a:p>
            <a:endParaRPr lang="en-GB" sz="2000" b="1" dirty="0" smtClean="0"/>
          </a:p>
          <a:p>
            <a:r>
              <a:rPr lang="en-GB" sz="2000" b="1" dirty="0" smtClean="0"/>
              <a:t>E. Michalski, Acta Cryst. A44, 640 and 650 (1988)</a:t>
            </a:r>
          </a:p>
          <a:p>
            <a:endParaRPr lang="en-GB" sz="2000" b="1" dirty="0"/>
          </a:p>
          <a:p>
            <a:r>
              <a:rPr lang="en-GB" sz="2000" b="1" dirty="0" smtClean="0"/>
              <a:t>MMJ Treacy et al., </a:t>
            </a:r>
            <a:r>
              <a:rPr lang="en-US" sz="2000" b="1" dirty="0">
                <a:solidFill>
                  <a:srgbClr val="FFC000"/>
                </a:solidFill>
              </a:rPr>
              <a:t>A General Recursion Method for Calculating Diffracted Intensities from Crystals Containing Planar </a:t>
            </a:r>
            <a:r>
              <a:rPr lang="en-US" sz="2000" b="1" dirty="0" smtClean="0">
                <a:solidFill>
                  <a:srgbClr val="FFC000"/>
                </a:solidFill>
              </a:rPr>
              <a:t>Faults</a:t>
            </a:r>
            <a:r>
              <a:rPr lang="en-US" sz="2000" b="1" dirty="0" smtClean="0"/>
              <a:t>,</a:t>
            </a:r>
          </a:p>
          <a:p>
            <a:r>
              <a:rPr lang="en-US" sz="2000" b="1" dirty="0"/>
              <a:t>Proceedings </a:t>
            </a:r>
            <a:r>
              <a:rPr lang="en-US" sz="2000" b="1" dirty="0" smtClean="0"/>
              <a:t>of </a:t>
            </a:r>
            <a:r>
              <a:rPr lang="en-US" sz="2000" b="1" dirty="0"/>
              <a:t>The Royal Society </a:t>
            </a:r>
            <a:r>
              <a:rPr lang="en-US" sz="2000" b="1" dirty="0" smtClean="0"/>
              <a:t>of </a:t>
            </a:r>
            <a:r>
              <a:rPr lang="en-US" sz="2000" b="1" dirty="0"/>
              <a:t>London Series A-Mathematical Physical </a:t>
            </a:r>
            <a:r>
              <a:rPr lang="en-US" sz="2000" b="1" dirty="0" smtClean="0"/>
              <a:t>and </a:t>
            </a:r>
            <a:r>
              <a:rPr lang="en-US" sz="2000" b="1" dirty="0"/>
              <a:t>Engineering </a:t>
            </a:r>
            <a:r>
              <a:rPr lang="en-US" sz="2000" b="1" dirty="0" smtClean="0"/>
              <a:t>Sciences, Vol. 433, pp </a:t>
            </a:r>
            <a:r>
              <a:rPr lang="en-US" sz="2000" dirty="0" smtClean="0"/>
              <a:t>499-520 (1991)</a:t>
            </a:r>
            <a:endParaRPr lang="en-US" sz="2000" b="1" dirty="0"/>
          </a:p>
        </p:txBody>
      </p:sp>
      <p:sp>
        <p:nvSpPr>
          <p:cNvPr id="7" name="Date Placeholder 6"/>
          <p:cNvSpPr>
            <a:spLocks noGrp="1"/>
          </p:cNvSpPr>
          <p:nvPr>
            <p:ph type="dt" sz="quarter" idx="10"/>
          </p:nvPr>
        </p:nvSpPr>
        <p:spPr/>
        <p:txBody>
          <a:bodyPr/>
          <a:lstStyle/>
          <a:p>
            <a:pPr>
              <a:defRPr/>
            </a:pPr>
            <a:fld id="{5AB3B85C-571C-4CDF-87BC-8C79493C156E}" type="datetime1">
              <a:rPr lang="en-GB"/>
              <a:pPr>
                <a:defRPr/>
              </a:pPr>
              <a:t>01/10/2015</a:t>
            </a:fld>
            <a:endParaRPr lang="en-US" dirty="0"/>
          </a:p>
        </p:txBody>
      </p:sp>
    </p:spTree>
    <p:extLst>
      <p:ext uri="{BB962C8B-B14F-4D97-AF65-F5344CB8AC3E}">
        <p14:creationId xmlns:p14="http://schemas.microsoft.com/office/powerpoint/2010/main" val="191255832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443A4C22-F1C2-42D0-BA64-8200DF9B6DC7}" type="slidenum">
              <a:rPr lang="en-US" b="1" smtClean="0">
                <a:solidFill>
                  <a:schemeClr val="bg1"/>
                </a:solidFill>
              </a:rPr>
              <a:pPr algn="l" fontAlgn="base">
                <a:spcBef>
                  <a:spcPct val="0"/>
                </a:spcBef>
                <a:spcAft>
                  <a:spcPct val="0"/>
                </a:spcAft>
                <a:defRPr/>
              </a:pPr>
              <a:t>56</a:t>
            </a:fld>
            <a:endParaRPr lang="en-US" b="1" dirty="0" smtClean="0">
              <a:solidFill>
                <a:schemeClr val="bg1"/>
              </a:solidFill>
            </a:endParaRPr>
          </a:p>
        </p:txBody>
      </p:sp>
      <p:sp>
        <p:nvSpPr>
          <p:cNvPr id="5" name="Text Box 2"/>
          <p:cNvSpPr txBox="1">
            <a:spLocks noChangeArrowheads="1"/>
          </p:cNvSpPr>
          <p:nvPr/>
        </p:nvSpPr>
        <p:spPr bwMode="auto">
          <a:xfrm>
            <a:off x="539552" y="620688"/>
            <a:ext cx="8358188" cy="1116155"/>
          </a:xfrm>
          <a:prstGeom prst="rect">
            <a:avLst/>
          </a:prstGeom>
          <a:noFill/>
          <a:ln w="9525">
            <a:noFill/>
            <a:miter lim="800000"/>
            <a:headEnd/>
            <a:tailEnd/>
          </a:ln>
        </p:spPr>
        <p:txBody>
          <a:bodyPr lIns="0" rIns="0" bIns="0" anchor="b"/>
          <a:lstStyle/>
          <a:p>
            <a:pPr eaLnBrk="0" hangingPunct="0">
              <a:spcBef>
                <a:spcPts val="0"/>
              </a:spcBef>
              <a:defRPr/>
            </a:pPr>
            <a:r>
              <a:rPr lang="en-GB" sz="3600" b="1" dirty="0" smtClean="0">
                <a:solidFill>
                  <a:srgbClr val="FFFF00"/>
                </a:solidFill>
                <a:latin typeface="+mj-lt"/>
                <a:ea typeface="+mj-ea"/>
                <a:cs typeface="+mj-cs"/>
              </a:rPr>
              <a:t>The most complete program to simulate planar faults</a:t>
            </a:r>
            <a:endParaRPr lang="en-GB" sz="1200" b="1" dirty="0" smtClean="0">
              <a:solidFill>
                <a:srgbClr val="FFFF00"/>
              </a:solidFill>
              <a:latin typeface="+mj-lt"/>
              <a:ea typeface="+mj-ea"/>
              <a:cs typeface="+mj-cs"/>
            </a:endParaRPr>
          </a:p>
        </p:txBody>
      </p:sp>
      <p:sp>
        <p:nvSpPr>
          <p:cNvPr id="7" name="Date Placeholder 6"/>
          <p:cNvSpPr>
            <a:spLocks noGrp="1"/>
          </p:cNvSpPr>
          <p:nvPr>
            <p:ph type="dt" sz="quarter" idx="10"/>
          </p:nvPr>
        </p:nvSpPr>
        <p:spPr/>
        <p:txBody>
          <a:bodyPr/>
          <a:lstStyle/>
          <a:p>
            <a:pPr>
              <a:defRPr/>
            </a:pPr>
            <a:fld id="{5AB3B85C-571C-4CDF-87BC-8C79493C156E}" type="datetime1">
              <a:rPr lang="en-GB"/>
              <a:pPr>
                <a:defRPr/>
              </a:pPr>
              <a:t>01/10/2015</a:t>
            </a:fld>
            <a:endParaRPr lang="en-US" dirty="0"/>
          </a:p>
        </p:txBody>
      </p:sp>
      <p:sp>
        <p:nvSpPr>
          <p:cNvPr id="6"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50196"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408" y="1988840"/>
            <a:ext cx="8081203" cy="31196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5371306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443A4C22-F1C2-42D0-BA64-8200DF9B6DC7}" type="slidenum">
              <a:rPr lang="en-US" b="1" smtClean="0">
                <a:solidFill>
                  <a:schemeClr val="bg1"/>
                </a:solidFill>
              </a:rPr>
              <a:pPr algn="l" fontAlgn="base">
                <a:spcBef>
                  <a:spcPct val="0"/>
                </a:spcBef>
                <a:spcAft>
                  <a:spcPct val="0"/>
                </a:spcAft>
                <a:defRPr/>
              </a:pPr>
              <a:t>57</a:t>
            </a:fld>
            <a:endParaRPr lang="en-US" b="1" dirty="0" smtClean="0">
              <a:solidFill>
                <a:schemeClr val="bg1"/>
              </a:solidFill>
            </a:endParaRPr>
          </a:p>
        </p:txBody>
      </p:sp>
      <p:sp>
        <p:nvSpPr>
          <p:cNvPr id="5" name="Text Box 2"/>
          <p:cNvSpPr txBox="1">
            <a:spLocks noChangeArrowheads="1"/>
          </p:cNvSpPr>
          <p:nvPr/>
        </p:nvSpPr>
        <p:spPr bwMode="auto">
          <a:xfrm>
            <a:off x="609400" y="404664"/>
            <a:ext cx="7490992" cy="684107"/>
          </a:xfrm>
          <a:prstGeom prst="rect">
            <a:avLst/>
          </a:prstGeom>
          <a:noFill/>
          <a:ln w="9525">
            <a:noFill/>
            <a:miter lim="800000"/>
            <a:headEnd/>
            <a:tailEnd/>
          </a:ln>
        </p:spPr>
        <p:txBody>
          <a:bodyPr lIns="0" rIns="0" bIns="0" anchor="b"/>
          <a:lstStyle/>
          <a:p>
            <a:pPr eaLnBrk="0" hangingPunct="0">
              <a:spcBef>
                <a:spcPts val="0"/>
              </a:spcBef>
              <a:defRPr/>
            </a:pPr>
            <a:r>
              <a:rPr lang="en-GB" sz="3600" b="1" dirty="0" smtClean="0">
                <a:solidFill>
                  <a:srgbClr val="FFFF00"/>
                </a:solidFill>
                <a:latin typeface="+mj-lt"/>
                <a:ea typeface="+mj-ea"/>
                <a:cs typeface="+mj-cs"/>
              </a:rPr>
              <a:t>Description of a layered structure</a:t>
            </a:r>
            <a:endParaRPr lang="en-GB" sz="1200" b="1" dirty="0" smtClean="0">
              <a:solidFill>
                <a:srgbClr val="FFFF00"/>
              </a:solidFill>
              <a:latin typeface="+mj-lt"/>
              <a:ea typeface="+mj-ea"/>
              <a:cs typeface="+mj-cs"/>
            </a:endParaRPr>
          </a:p>
        </p:txBody>
      </p:sp>
      <p:sp>
        <p:nvSpPr>
          <p:cNvPr id="7" name="Date Placeholder 6"/>
          <p:cNvSpPr>
            <a:spLocks noGrp="1"/>
          </p:cNvSpPr>
          <p:nvPr>
            <p:ph type="dt" sz="quarter" idx="10"/>
          </p:nvPr>
        </p:nvSpPr>
        <p:spPr/>
        <p:txBody>
          <a:bodyPr/>
          <a:lstStyle/>
          <a:p>
            <a:pPr>
              <a:defRPr/>
            </a:pPr>
            <a:fld id="{5AB3B85C-571C-4CDF-87BC-8C79493C156E}" type="datetime1">
              <a:rPr lang="en-GB"/>
              <a:pPr>
                <a:defRPr/>
              </a:pPr>
              <a:t>01/10/2015</a:t>
            </a:fld>
            <a:endParaRPr lang="en-US" dirty="0"/>
          </a:p>
        </p:txBody>
      </p:sp>
      <p:sp>
        <p:nvSpPr>
          <p:cNvPr id="6"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7"/>
          <p:cNvSpPr/>
          <p:nvPr/>
        </p:nvSpPr>
        <p:spPr>
          <a:xfrm>
            <a:off x="251520" y="1196752"/>
            <a:ext cx="3252933" cy="1200329"/>
          </a:xfrm>
          <a:prstGeom prst="rect">
            <a:avLst/>
          </a:prstGeom>
        </p:spPr>
        <p:txBody>
          <a:bodyPr wrap="square">
            <a:spAutoFit/>
          </a:bodyPr>
          <a:lstStyle/>
          <a:p>
            <a:r>
              <a:rPr lang="en-US" sz="2400" b="1" dirty="0" smtClean="0">
                <a:latin typeface="Frutiger 45 Light"/>
              </a:rPr>
              <a:t>no crystallographic unit cell</a:t>
            </a:r>
            <a:br>
              <a:rPr lang="en-US" sz="2400" b="1" dirty="0" smtClean="0">
                <a:latin typeface="Frutiger 45 Light"/>
              </a:rPr>
            </a:br>
            <a:r>
              <a:rPr lang="en-US" sz="2400" b="1" dirty="0" smtClean="0">
                <a:latin typeface="Frutiger 45 Light"/>
              </a:rPr>
              <a:t>no space group</a:t>
            </a:r>
          </a:p>
        </p:txBody>
      </p:sp>
      <p:sp>
        <p:nvSpPr>
          <p:cNvPr id="9" name="6 Rectángulo"/>
          <p:cNvSpPr/>
          <p:nvPr/>
        </p:nvSpPr>
        <p:spPr>
          <a:xfrm>
            <a:off x="251521" y="3387648"/>
            <a:ext cx="8712967" cy="830997"/>
          </a:xfrm>
          <a:prstGeom prst="rect">
            <a:avLst/>
          </a:prstGeom>
        </p:spPr>
        <p:txBody>
          <a:bodyPr wrap="square">
            <a:spAutoFit/>
          </a:bodyPr>
          <a:lstStyle/>
          <a:p>
            <a:r>
              <a:rPr lang="en-US" sz="2400" dirty="0" smtClean="0">
                <a:latin typeface="Frutiger 45 Light"/>
              </a:rPr>
              <a:t>but </a:t>
            </a:r>
            <a:r>
              <a:rPr lang="en-US" sz="2400" b="1" dirty="0" smtClean="0">
                <a:latin typeface="Frutiger 45 Light"/>
              </a:rPr>
              <a:t>layers</a:t>
            </a:r>
            <a:r>
              <a:rPr lang="en-US" sz="2400" dirty="0" smtClean="0">
                <a:latin typeface="Frutiger 45 Light"/>
              </a:rPr>
              <a:t> interconnected via </a:t>
            </a:r>
            <a:r>
              <a:rPr lang="en-US" sz="2400" b="1" dirty="0" smtClean="0">
                <a:latin typeface="Frutiger 45 Light"/>
              </a:rPr>
              <a:t>stacking vectors </a:t>
            </a:r>
            <a:r>
              <a:rPr lang="en-US" sz="2400" dirty="0" smtClean="0">
                <a:latin typeface="Frutiger 45 Light"/>
              </a:rPr>
              <a:t>that occur with certain </a:t>
            </a:r>
            <a:r>
              <a:rPr lang="en-US" sz="2400" b="1" dirty="0" smtClean="0">
                <a:latin typeface="Frutiger 45 Light"/>
              </a:rPr>
              <a:t>probabilities</a:t>
            </a:r>
            <a:endParaRPr lang="en-US" sz="2400" b="1" dirty="0">
              <a:latin typeface="Frutiger 45 Light"/>
            </a:endParaRPr>
          </a:p>
        </p:txBody>
      </p:sp>
      <p:pic>
        <p:nvPicPr>
          <p:cNvPr id="10" name="Picture 1" descr="E:\CIC\Projects\Layered\Presentations\20140626_GE3C\Figures\Layer-metal-oxides\LiNiO2-R-3m-unitcell.tif"/>
          <p:cNvPicPr>
            <a:picLocks noChangeAspect="1" noChangeArrowheads="1"/>
          </p:cNvPicPr>
          <p:nvPr/>
        </p:nvPicPr>
        <p:blipFill>
          <a:blip r:embed="rId3">
            <a:clrChange>
              <a:clrFrom>
                <a:srgbClr val="FFFFFF"/>
              </a:clrFrom>
              <a:clrTo>
                <a:srgbClr val="FFFFFF">
                  <a:alpha val="0"/>
                </a:srgbClr>
              </a:clrTo>
            </a:clrChange>
          </a:blip>
          <a:srcRect l="21885" t="5164" r="23386" b="12214"/>
          <a:stretch>
            <a:fillRect/>
          </a:stretch>
        </p:blipFill>
        <p:spPr bwMode="auto">
          <a:xfrm>
            <a:off x="4446032" y="1145546"/>
            <a:ext cx="3312368" cy="2355462"/>
          </a:xfrm>
          <a:prstGeom prst="rect">
            <a:avLst/>
          </a:prstGeom>
          <a:noFill/>
        </p:spPr>
      </p:pic>
      <p:sp>
        <p:nvSpPr>
          <p:cNvPr id="11" name="Parallélogramme 11"/>
          <p:cNvSpPr/>
          <p:nvPr/>
        </p:nvSpPr>
        <p:spPr>
          <a:xfrm flipH="1">
            <a:off x="5047328" y="2757648"/>
            <a:ext cx="619200" cy="450000"/>
          </a:xfrm>
          <a:prstGeom prst="parallelogram">
            <a:avLst>
              <a:gd name="adj" fmla="val 35054"/>
            </a:avLst>
          </a:prstGeom>
          <a:noFill/>
          <a:ln w="28575">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Frutiger 45 Light"/>
            </a:endParaRPr>
          </a:p>
        </p:txBody>
      </p:sp>
      <p:sp>
        <p:nvSpPr>
          <p:cNvPr id="12" name="Rectangle 11"/>
          <p:cNvSpPr/>
          <p:nvPr/>
        </p:nvSpPr>
        <p:spPr>
          <a:xfrm flipH="1">
            <a:off x="5907728" y="1844824"/>
            <a:ext cx="234000" cy="1362824"/>
          </a:xfrm>
          <a:prstGeom prst="rect">
            <a:avLst/>
          </a:prstGeom>
          <a:noFill/>
          <a:ln w="28575">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Frutiger 45 Light"/>
            </a:endParaRPr>
          </a:p>
        </p:txBody>
      </p:sp>
      <p:pic>
        <p:nvPicPr>
          <p:cNvPr id="13" name="Picture 1" descr="E:\CIC\Projects\Layered\Presentations\20140626_GE3C\Figures\Layer-metal-oxides\LiNiO2-R-3m-unitcell.tif"/>
          <p:cNvPicPr>
            <a:picLocks noChangeAspect="1" noChangeArrowheads="1"/>
          </p:cNvPicPr>
          <p:nvPr/>
        </p:nvPicPr>
        <p:blipFill>
          <a:blip r:embed="rId3">
            <a:clrChange>
              <a:clrFrom>
                <a:srgbClr val="FFFFFF"/>
              </a:clrFrom>
              <a:clrTo>
                <a:srgbClr val="FFFFFF">
                  <a:alpha val="0"/>
                </a:srgbClr>
              </a:clrTo>
            </a:clrChange>
          </a:blip>
          <a:srcRect l="31496" t="64541" r="24808" b="19879"/>
          <a:stretch>
            <a:fillRect/>
          </a:stretch>
        </p:blipFill>
        <p:spPr bwMode="auto">
          <a:xfrm>
            <a:off x="1443212" y="4280932"/>
            <a:ext cx="2644514" cy="444212"/>
          </a:xfrm>
          <a:prstGeom prst="rect">
            <a:avLst/>
          </a:prstGeom>
          <a:noFill/>
        </p:spPr>
      </p:pic>
      <p:pic>
        <p:nvPicPr>
          <p:cNvPr id="14" name="Picture 5" descr="E:\CIC\Projects\Layered\Presentations\20140626_GE3C\Figures\Layer-metal-oxides\LiNiO2-R-3m-AXES.tif"/>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3851920" y="2556446"/>
            <a:ext cx="1026160" cy="914400"/>
          </a:xfrm>
          <a:prstGeom prst="rect">
            <a:avLst/>
          </a:prstGeom>
          <a:noFill/>
        </p:spPr>
      </p:pic>
      <p:pic>
        <p:nvPicPr>
          <p:cNvPr id="15" name="Picture 6" descr="E:\CIC\Projects\Layered\Presentations\20140626_GE3C\Figures\Layer-metal-oxides\LiNiO2-R-3m-unitcell-AXES-faults.tif"/>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4367520" y="4129256"/>
            <a:ext cx="924560" cy="883920"/>
          </a:xfrm>
          <a:prstGeom prst="rect">
            <a:avLst/>
          </a:prstGeom>
          <a:noFill/>
        </p:spPr>
      </p:pic>
      <p:sp>
        <p:nvSpPr>
          <p:cNvPr id="16" name="ZoneTexte 17"/>
          <p:cNvSpPr txBox="1"/>
          <p:nvPr/>
        </p:nvSpPr>
        <p:spPr>
          <a:xfrm>
            <a:off x="467544" y="4339666"/>
            <a:ext cx="2549536" cy="307777"/>
          </a:xfrm>
          <a:prstGeom prst="rect">
            <a:avLst/>
          </a:prstGeom>
          <a:noFill/>
        </p:spPr>
        <p:txBody>
          <a:bodyPr wrap="square" rtlCol="0">
            <a:spAutoFit/>
          </a:bodyPr>
          <a:lstStyle/>
          <a:p>
            <a:r>
              <a:rPr lang="en-US" sz="1400" b="1" dirty="0" smtClean="0">
                <a:latin typeface="Frutiger 45 Light"/>
              </a:rPr>
              <a:t>LAYER 1</a:t>
            </a:r>
            <a:endParaRPr lang="en-US" sz="1400" b="1" dirty="0">
              <a:latin typeface="Frutiger 45 Light"/>
            </a:endParaRPr>
          </a:p>
        </p:txBody>
      </p:sp>
      <p:pic>
        <p:nvPicPr>
          <p:cNvPr id="17" name="Picture 1" descr="E:\CIC\Projects\Layered\Presentations\20140626_GE3C\Figures\Layer-metal-oxides\LiNiO2-R-3m-unitcell.tif"/>
          <p:cNvPicPr>
            <a:picLocks noChangeAspect="1" noChangeArrowheads="1"/>
          </p:cNvPicPr>
          <p:nvPr/>
        </p:nvPicPr>
        <p:blipFill>
          <a:blip r:embed="rId3">
            <a:clrChange>
              <a:clrFrom>
                <a:srgbClr val="FFFFFF"/>
              </a:clrFrom>
              <a:clrTo>
                <a:srgbClr val="FFFFFF">
                  <a:alpha val="0"/>
                </a:srgbClr>
              </a:clrTo>
            </a:clrChange>
          </a:blip>
          <a:srcRect l="31496" t="64541" r="24808" b="19879"/>
          <a:stretch>
            <a:fillRect/>
          </a:stretch>
        </p:blipFill>
        <p:spPr bwMode="auto">
          <a:xfrm>
            <a:off x="5732231" y="5559124"/>
            <a:ext cx="2644514" cy="444212"/>
          </a:xfrm>
          <a:prstGeom prst="rect">
            <a:avLst/>
          </a:prstGeom>
          <a:noFill/>
        </p:spPr>
      </p:pic>
      <p:pic>
        <p:nvPicPr>
          <p:cNvPr id="18" name="Picture 1" descr="E:\CIC\Projects\Layered\Presentations\20140626_GE3C\Figures\Layer-metal-oxides\LiNiO2-R-3m-unitcell.tif"/>
          <p:cNvPicPr>
            <a:picLocks noChangeAspect="1" noChangeArrowheads="1"/>
          </p:cNvPicPr>
          <p:nvPr/>
        </p:nvPicPr>
        <p:blipFill>
          <a:blip r:embed="rId3">
            <a:clrChange>
              <a:clrFrom>
                <a:srgbClr val="FFFFFF"/>
              </a:clrFrom>
              <a:clrTo>
                <a:srgbClr val="FFFFFF">
                  <a:alpha val="0"/>
                </a:srgbClr>
              </a:clrTo>
            </a:clrChange>
          </a:blip>
          <a:srcRect l="31496" t="64541" r="24808" b="19879"/>
          <a:stretch>
            <a:fillRect/>
          </a:stretch>
        </p:blipFill>
        <p:spPr bwMode="auto">
          <a:xfrm>
            <a:off x="5883431" y="6009124"/>
            <a:ext cx="2644514" cy="444212"/>
          </a:xfrm>
          <a:prstGeom prst="rect">
            <a:avLst/>
          </a:prstGeom>
          <a:noFill/>
        </p:spPr>
      </p:pic>
      <p:pic>
        <p:nvPicPr>
          <p:cNvPr id="19" name="Picture 1" descr="E:\CIC\Projects\Layered\Presentations\20140626_GE3C\Figures\Layer-metal-oxides\LiNiO2-R-3m-unitcell.tif"/>
          <p:cNvPicPr>
            <a:picLocks noChangeAspect="1" noChangeArrowheads="1"/>
          </p:cNvPicPr>
          <p:nvPr/>
        </p:nvPicPr>
        <p:blipFill>
          <a:blip r:embed="rId3">
            <a:clrChange>
              <a:clrFrom>
                <a:srgbClr val="FFFFFF"/>
              </a:clrFrom>
              <a:clrTo>
                <a:srgbClr val="FFFFFF">
                  <a:alpha val="0"/>
                </a:srgbClr>
              </a:clrTo>
            </a:clrChange>
          </a:blip>
          <a:srcRect l="31496" t="64541" r="24808" b="19879"/>
          <a:stretch>
            <a:fillRect/>
          </a:stretch>
        </p:blipFill>
        <p:spPr bwMode="auto">
          <a:xfrm>
            <a:off x="5570231" y="5107823"/>
            <a:ext cx="2644514" cy="444212"/>
          </a:xfrm>
          <a:prstGeom prst="rect">
            <a:avLst/>
          </a:prstGeom>
          <a:noFill/>
        </p:spPr>
      </p:pic>
      <p:pic>
        <p:nvPicPr>
          <p:cNvPr id="20" name="Picture 1" descr="E:\CIC\Projects\Layered\Presentations\20140626_GE3C\Figures\Layer-metal-oxides\LiNiO2-R-3m-unitcell.tif"/>
          <p:cNvPicPr>
            <a:picLocks noChangeAspect="1" noChangeArrowheads="1"/>
          </p:cNvPicPr>
          <p:nvPr/>
        </p:nvPicPr>
        <p:blipFill>
          <a:blip r:embed="rId3">
            <a:clrChange>
              <a:clrFrom>
                <a:srgbClr val="FFFFFF"/>
              </a:clrFrom>
              <a:clrTo>
                <a:srgbClr val="FFFFFF">
                  <a:alpha val="0"/>
                </a:srgbClr>
              </a:clrTo>
            </a:clrChange>
          </a:blip>
          <a:srcRect l="31496" t="64541" r="24808" b="19879"/>
          <a:stretch>
            <a:fillRect/>
          </a:stretch>
        </p:blipFill>
        <p:spPr bwMode="auto">
          <a:xfrm>
            <a:off x="5415431" y="4200172"/>
            <a:ext cx="2644514" cy="444212"/>
          </a:xfrm>
          <a:prstGeom prst="rect">
            <a:avLst/>
          </a:prstGeom>
          <a:noFill/>
        </p:spPr>
      </p:pic>
      <p:pic>
        <p:nvPicPr>
          <p:cNvPr id="21" name="Picture 1" descr="E:\CIC\Projects\Layered\Presentations\20140626_GE3C\Figures\Layer-metal-oxides\LiNiO2-R-3m-unitcell.tif"/>
          <p:cNvPicPr>
            <a:picLocks noChangeAspect="1" noChangeArrowheads="1"/>
          </p:cNvPicPr>
          <p:nvPr/>
        </p:nvPicPr>
        <p:blipFill>
          <a:blip r:embed="rId3">
            <a:clrChange>
              <a:clrFrom>
                <a:srgbClr val="FFFFFF"/>
              </a:clrFrom>
              <a:clrTo>
                <a:srgbClr val="FFFFFF">
                  <a:alpha val="0"/>
                </a:srgbClr>
              </a:clrTo>
            </a:clrChange>
          </a:blip>
          <a:srcRect l="31496" t="64541" r="24808" b="19879"/>
          <a:stretch>
            <a:fillRect/>
          </a:stretch>
        </p:blipFill>
        <p:spPr bwMode="auto">
          <a:xfrm>
            <a:off x="5566631" y="4650172"/>
            <a:ext cx="2644514" cy="444212"/>
          </a:xfrm>
          <a:prstGeom prst="rect">
            <a:avLst/>
          </a:prstGeom>
          <a:noFill/>
        </p:spPr>
      </p:pic>
      <p:cxnSp>
        <p:nvCxnSpPr>
          <p:cNvPr id="22" name="Connecteur droit avec flèche 26"/>
          <p:cNvCxnSpPr/>
          <p:nvPr/>
        </p:nvCxnSpPr>
        <p:spPr>
          <a:xfrm flipH="1" flipV="1">
            <a:off x="5886048" y="5915063"/>
            <a:ext cx="162000" cy="468000"/>
          </a:xfrm>
          <a:prstGeom prst="straightConnector1">
            <a:avLst/>
          </a:prstGeom>
          <a:ln w="38100">
            <a:solidFill>
              <a:srgbClr val="FF0000"/>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3" name="Connecteur droit avec flèche 30"/>
          <p:cNvCxnSpPr/>
          <p:nvPr/>
        </p:nvCxnSpPr>
        <p:spPr>
          <a:xfrm flipH="1" flipV="1">
            <a:off x="5724128" y="5474255"/>
            <a:ext cx="162000" cy="468000"/>
          </a:xfrm>
          <a:prstGeom prst="straightConnector1">
            <a:avLst/>
          </a:prstGeom>
          <a:ln w="38100">
            <a:solidFill>
              <a:srgbClr val="FF0000"/>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4" name="Connecteur droit avec flèche 32"/>
          <p:cNvCxnSpPr/>
          <p:nvPr/>
        </p:nvCxnSpPr>
        <p:spPr>
          <a:xfrm flipH="1" flipV="1">
            <a:off x="5732231" y="5006255"/>
            <a:ext cx="0" cy="468000"/>
          </a:xfrm>
          <a:prstGeom prst="straightConnector1">
            <a:avLst/>
          </a:prstGeom>
          <a:ln w="38100">
            <a:solidFill>
              <a:schemeClr val="bg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5" name="Connecteur droit avec flèche 31"/>
          <p:cNvCxnSpPr/>
          <p:nvPr/>
        </p:nvCxnSpPr>
        <p:spPr>
          <a:xfrm flipH="1" flipV="1">
            <a:off x="5570231" y="4554383"/>
            <a:ext cx="162000" cy="468000"/>
          </a:xfrm>
          <a:prstGeom prst="straightConnector1">
            <a:avLst/>
          </a:prstGeom>
          <a:ln w="38100">
            <a:solidFill>
              <a:srgbClr val="FF0000"/>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26" name="ZoneTexte 33"/>
          <p:cNvSpPr txBox="1"/>
          <p:nvPr/>
        </p:nvSpPr>
        <p:spPr>
          <a:xfrm>
            <a:off x="467544" y="5309312"/>
            <a:ext cx="2549536" cy="307777"/>
          </a:xfrm>
          <a:prstGeom prst="rect">
            <a:avLst/>
          </a:prstGeom>
          <a:noFill/>
        </p:spPr>
        <p:txBody>
          <a:bodyPr wrap="square" rtlCol="0">
            <a:spAutoFit/>
          </a:bodyPr>
          <a:lstStyle/>
          <a:p>
            <a:r>
              <a:rPr lang="en-US" sz="1400" b="1" dirty="0" smtClean="0">
                <a:latin typeface="Frutiger 45 Light"/>
              </a:rPr>
              <a:t>STACKING VECTOR</a:t>
            </a:r>
            <a:r>
              <a:rPr lang="en-US" sz="1400" b="1" dirty="0" smtClean="0">
                <a:latin typeface="Frutiger 45 Light"/>
                <a:sym typeface="Wingdings" pitchFamily="2" charset="2"/>
              </a:rPr>
              <a:t> 1</a:t>
            </a:r>
            <a:endParaRPr lang="en-US" sz="1400" b="1" dirty="0">
              <a:latin typeface="Frutiger 45 Light"/>
            </a:endParaRPr>
          </a:p>
        </p:txBody>
      </p:sp>
      <p:sp>
        <p:nvSpPr>
          <p:cNvPr id="27" name="ZoneTexte 34"/>
          <p:cNvSpPr txBox="1"/>
          <p:nvPr/>
        </p:nvSpPr>
        <p:spPr>
          <a:xfrm>
            <a:off x="467544" y="5885480"/>
            <a:ext cx="2549536" cy="307777"/>
          </a:xfrm>
          <a:prstGeom prst="rect">
            <a:avLst/>
          </a:prstGeom>
          <a:noFill/>
        </p:spPr>
        <p:txBody>
          <a:bodyPr wrap="square" rtlCol="0">
            <a:spAutoFit/>
          </a:bodyPr>
          <a:lstStyle/>
          <a:p>
            <a:r>
              <a:rPr lang="en-US" sz="1400" b="1" dirty="0" smtClean="0">
                <a:latin typeface="Frutiger 45 Light"/>
              </a:rPr>
              <a:t>STACKING VECTOR</a:t>
            </a:r>
            <a:r>
              <a:rPr lang="en-US" sz="1400" b="1" dirty="0" smtClean="0">
                <a:latin typeface="Frutiger 45 Light"/>
                <a:sym typeface="Wingdings" pitchFamily="2" charset="2"/>
              </a:rPr>
              <a:t> 2</a:t>
            </a:r>
            <a:endParaRPr lang="en-US" sz="1400" b="1" dirty="0">
              <a:latin typeface="Frutiger 45 Light"/>
            </a:endParaRPr>
          </a:p>
        </p:txBody>
      </p:sp>
      <p:cxnSp>
        <p:nvCxnSpPr>
          <p:cNvPr id="28" name="Connecteur droit avec flèche 35"/>
          <p:cNvCxnSpPr/>
          <p:nvPr/>
        </p:nvCxnSpPr>
        <p:spPr>
          <a:xfrm flipH="1" flipV="1">
            <a:off x="2537792" y="5229200"/>
            <a:ext cx="162000" cy="468000"/>
          </a:xfrm>
          <a:prstGeom prst="straightConnector1">
            <a:avLst/>
          </a:prstGeom>
          <a:ln w="38100">
            <a:solidFill>
              <a:srgbClr val="FF0000"/>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9" name="Connecteur droit avec flèche 36"/>
          <p:cNvCxnSpPr/>
          <p:nvPr/>
        </p:nvCxnSpPr>
        <p:spPr>
          <a:xfrm flipH="1" flipV="1">
            <a:off x="2618792" y="5805368"/>
            <a:ext cx="0" cy="468000"/>
          </a:xfrm>
          <a:prstGeom prst="straightConnector1">
            <a:avLst/>
          </a:prstGeom>
          <a:ln w="38100">
            <a:solidFill>
              <a:schemeClr val="bg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30" name="ZoneTexte 39"/>
          <p:cNvSpPr txBox="1"/>
          <p:nvPr/>
        </p:nvSpPr>
        <p:spPr>
          <a:xfrm>
            <a:off x="3030576" y="5309312"/>
            <a:ext cx="2549536" cy="307777"/>
          </a:xfrm>
          <a:prstGeom prst="rect">
            <a:avLst/>
          </a:prstGeom>
          <a:noFill/>
        </p:spPr>
        <p:txBody>
          <a:bodyPr wrap="square" rtlCol="0">
            <a:spAutoFit/>
          </a:bodyPr>
          <a:lstStyle/>
          <a:p>
            <a:r>
              <a:rPr lang="en-US" sz="1400" b="1" dirty="0" smtClean="0">
                <a:latin typeface="Frutiger 45 Light"/>
              </a:rPr>
              <a:t>PROBABILITY</a:t>
            </a:r>
            <a:endParaRPr lang="en-US" sz="1400" b="1" baseline="-25000" dirty="0">
              <a:solidFill>
                <a:srgbClr val="00B0F0"/>
              </a:solidFill>
              <a:latin typeface="Frutiger 45 Light"/>
            </a:endParaRPr>
          </a:p>
        </p:txBody>
      </p:sp>
      <p:sp>
        <p:nvSpPr>
          <p:cNvPr id="31" name="Rectangle 30"/>
          <p:cNvSpPr/>
          <p:nvPr/>
        </p:nvSpPr>
        <p:spPr>
          <a:xfrm>
            <a:off x="4355976" y="5263145"/>
            <a:ext cx="436338" cy="400110"/>
          </a:xfrm>
          <a:prstGeom prst="rect">
            <a:avLst/>
          </a:prstGeom>
        </p:spPr>
        <p:txBody>
          <a:bodyPr wrap="none">
            <a:spAutoFit/>
          </a:bodyPr>
          <a:lstStyle/>
          <a:p>
            <a:r>
              <a:rPr lang="el-GR" sz="2000" b="1" dirty="0" smtClean="0">
                <a:solidFill>
                  <a:srgbClr val="FF0000"/>
                </a:solidFill>
                <a:effectLst>
                  <a:outerShdw blurRad="63500" sx="102000" sy="102000" algn="ctr" rotWithShape="0">
                    <a:prstClr val="black">
                      <a:alpha val="40000"/>
                    </a:prstClr>
                  </a:outerShdw>
                </a:effectLst>
              </a:rPr>
              <a:t>α</a:t>
            </a:r>
            <a:r>
              <a:rPr lang="fr-FR" sz="2000" b="1" baseline="-25000" dirty="0" smtClean="0">
                <a:solidFill>
                  <a:srgbClr val="FF0000"/>
                </a:solidFill>
                <a:effectLst>
                  <a:outerShdw blurRad="63500" sx="102000" sy="102000" algn="ctr" rotWithShape="0">
                    <a:prstClr val="black">
                      <a:alpha val="40000"/>
                    </a:prstClr>
                  </a:outerShdw>
                </a:effectLst>
                <a:latin typeface="Frutiger 45 Light"/>
              </a:rPr>
              <a:t>1</a:t>
            </a:r>
            <a:endParaRPr lang="en-US" sz="1400" b="1" baseline="-25000" dirty="0">
              <a:solidFill>
                <a:srgbClr val="FF0000"/>
              </a:solidFill>
              <a:effectLst>
                <a:outerShdw blurRad="63500" sx="102000" sy="102000" algn="ctr" rotWithShape="0">
                  <a:prstClr val="black">
                    <a:alpha val="40000"/>
                  </a:prstClr>
                </a:outerShdw>
              </a:effectLst>
              <a:latin typeface="Frutiger 45 Light"/>
            </a:endParaRPr>
          </a:p>
        </p:txBody>
      </p:sp>
      <p:sp>
        <p:nvSpPr>
          <p:cNvPr id="32" name="ZoneTexte 42"/>
          <p:cNvSpPr txBox="1"/>
          <p:nvPr/>
        </p:nvSpPr>
        <p:spPr>
          <a:xfrm>
            <a:off x="3030576" y="5885480"/>
            <a:ext cx="2549536" cy="307777"/>
          </a:xfrm>
          <a:prstGeom prst="rect">
            <a:avLst/>
          </a:prstGeom>
          <a:noFill/>
        </p:spPr>
        <p:txBody>
          <a:bodyPr wrap="square" rtlCol="0">
            <a:spAutoFit/>
          </a:bodyPr>
          <a:lstStyle/>
          <a:p>
            <a:r>
              <a:rPr lang="en-US" sz="1400" b="1" dirty="0" smtClean="0">
                <a:latin typeface="Frutiger 45 Light"/>
              </a:rPr>
              <a:t>PROBABILITY</a:t>
            </a:r>
            <a:endParaRPr lang="en-US" sz="1400" b="1" baseline="-25000" dirty="0">
              <a:solidFill>
                <a:srgbClr val="00B0F0"/>
              </a:solidFill>
              <a:latin typeface="Frutiger 45 Light"/>
            </a:endParaRPr>
          </a:p>
        </p:txBody>
      </p:sp>
      <p:sp>
        <p:nvSpPr>
          <p:cNvPr id="33" name="Rectangle 32"/>
          <p:cNvSpPr/>
          <p:nvPr/>
        </p:nvSpPr>
        <p:spPr>
          <a:xfrm>
            <a:off x="4355976" y="5839313"/>
            <a:ext cx="436338" cy="400110"/>
          </a:xfrm>
          <a:prstGeom prst="rect">
            <a:avLst/>
          </a:prstGeom>
        </p:spPr>
        <p:txBody>
          <a:bodyPr wrap="none">
            <a:spAutoFit/>
          </a:bodyPr>
          <a:lstStyle/>
          <a:p>
            <a:r>
              <a:rPr lang="el-GR" sz="2000" b="1" dirty="0" smtClean="0">
                <a:solidFill>
                  <a:schemeClr val="bg1"/>
                </a:solidFill>
                <a:effectLst>
                  <a:outerShdw blurRad="63500" sx="102000" sy="102000" algn="ctr" rotWithShape="0">
                    <a:prstClr val="black">
                      <a:alpha val="40000"/>
                    </a:prstClr>
                  </a:outerShdw>
                </a:effectLst>
              </a:rPr>
              <a:t>α</a:t>
            </a:r>
            <a:r>
              <a:rPr lang="fr-FR" sz="2000" b="1" baseline="-25000" dirty="0" smtClean="0">
                <a:solidFill>
                  <a:schemeClr val="bg1"/>
                </a:solidFill>
                <a:effectLst>
                  <a:outerShdw blurRad="63500" sx="102000" sy="102000" algn="ctr" rotWithShape="0">
                    <a:prstClr val="black">
                      <a:alpha val="40000"/>
                    </a:prstClr>
                  </a:outerShdw>
                </a:effectLst>
                <a:latin typeface="Frutiger 45 Light"/>
              </a:rPr>
              <a:t>2</a:t>
            </a:r>
            <a:endParaRPr lang="en-US" sz="1400" b="1" baseline="-25000" dirty="0">
              <a:solidFill>
                <a:schemeClr val="bg1"/>
              </a:solidFill>
              <a:effectLst>
                <a:outerShdw blurRad="63500" sx="102000" sy="102000" algn="ctr" rotWithShape="0">
                  <a:prstClr val="black">
                    <a:alpha val="40000"/>
                  </a:prstClr>
                </a:outerShdw>
              </a:effectLst>
              <a:latin typeface="Frutiger 45 Light"/>
            </a:endParaRPr>
          </a:p>
        </p:txBody>
      </p:sp>
    </p:spTree>
    <p:extLst>
      <p:ext uri="{BB962C8B-B14F-4D97-AF65-F5344CB8AC3E}">
        <p14:creationId xmlns:p14="http://schemas.microsoft.com/office/powerpoint/2010/main" val="4250553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2"/>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7"/>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23"/>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9"/>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4"/>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21"/>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25"/>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animBg="1"/>
      <p:bldP spid="12" grpId="0" animBg="1"/>
      <p:bldP spid="16" grpId="0"/>
      <p:bldP spid="27" grpId="0"/>
      <p:bldP spid="30" grpId="0"/>
      <p:bldP spid="31" grpId="0"/>
      <p:bldP spid="32" grpId="0"/>
      <p:bldP spid="3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443A4C22-F1C2-42D0-BA64-8200DF9B6DC7}" type="slidenum">
              <a:rPr lang="en-US" b="1" smtClean="0">
                <a:solidFill>
                  <a:schemeClr val="bg1"/>
                </a:solidFill>
              </a:rPr>
              <a:pPr algn="l" fontAlgn="base">
                <a:spcBef>
                  <a:spcPct val="0"/>
                </a:spcBef>
                <a:spcAft>
                  <a:spcPct val="0"/>
                </a:spcAft>
                <a:defRPr/>
              </a:pPr>
              <a:t>58</a:t>
            </a:fld>
            <a:endParaRPr lang="en-US" b="1" dirty="0" smtClean="0">
              <a:solidFill>
                <a:schemeClr val="bg1"/>
              </a:solidFill>
            </a:endParaRPr>
          </a:p>
        </p:txBody>
      </p:sp>
      <p:sp>
        <p:nvSpPr>
          <p:cNvPr id="5" name="Text Box 2"/>
          <p:cNvSpPr txBox="1">
            <a:spLocks noChangeArrowheads="1"/>
          </p:cNvSpPr>
          <p:nvPr/>
        </p:nvSpPr>
        <p:spPr bwMode="auto">
          <a:xfrm>
            <a:off x="250825" y="296621"/>
            <a:ext cx="8358188" cy="540091"/>
          </a:xfrm>
          <a:prstGeom prst="rect">
            <a:avLst/>
          </a:prstGeom>
          <a:noFill/>
          <a:ln w="9525">
            <a:noFill/>
            <a:miter lim="800000"/>
            <a:headEnd/>
            <a:tailEnd/>
          </a:ln>
        </p:spPr>
        <p:txBody>
          <a:bodyPr lIns="0" rIns="0" bIns="0" anchor="b"/>
          <a:lstStyle/>
          <a:p>
            <a:pPr eaLnBrk="0" hangingPunct="0">
              <a:spcBef>
                <a:spcPts val="0"/>
              </a:spcBef>
              <a:defRPr/>
            </a:pPr>
            <a:r>
              <a:rPr lang="en-GB" sz="3600" b="1" dirty="0" smtClean="0">
                <a:solidFill>
                  <a:srgbClr val="FFFF00"/>
                </a:solidFill>
                <a:latin typeface="+mj-lt"/>
                <a:ea typeface="+mj-ea"/>
                <a:cs typeface="+mj-cs"/>
              </a:rPr>
              <a:t>Diffraction by layered materials</a:t>
            </a:r>
            <a:endParaRPr lang="en-GB" sz="1200" b="1" dirty="0" smtClean="0">
              <a:solidFill>
                <a:srgbClr val="FFFF00"/>
              </a:solidFill>
              <a:latin typeface="+mj-lt"/>
              <a:ea typeface="+mj-ea"/>
              <a:cs typeface="+mj-cs"/>
            </a:endParaRPr>
          </a:p>
        </p:txBody>
      </p:sp>
      <p:sp>
        <p:nvSpPr>
          <p:cNvPr id="7" name="Date Placeholder 6"/>
          <p:cNvSpPr>
            <a:spLocks noGrp="1"/>
          </p:cNvSpPr>
          <p:nvPr>
            <p:ph type="dt" sz="quarter" idx="10"/>
          </p:nvPr>
        </p:nvSpPr>
        <p:spPr/>
        <p:txBody>
          <a:bodyPr/>
          <a:lstStyle/>
          <a:p>
            <a:pPr>
              <a:defRPr/>
            </a:pPr>
            <a:fld id="{5AB3B85C-571C-4CDF-87BC-8C79493C156E}" type="datetime1">
              <a:rPr lang="en-GB"/>
              <a:pPr>
                <a:defRPr/>
              </a:pPr>
              <a:t>01/10/2015</a:t>
            </a:fld>
            <a:endParaRPr lang="en-US" dirty="0"/>
          </a:p>
        </p:txBody>
      </p:sp>
      <p:sp>
        <p:nvSpPr>
          <p:cNvPr id="6" name="Text Box 4"/>
          <p:cNvSpPr txBox="1">
            <a:spLocks noChangeArrowheads="1"/>
          </p:cNvSpPr>
          <p:nvPr/>
        </p:nvSpPr>
        <p:spPr bwMode="auto">
          <a:xfrm>
            <a:off x="250826" y="862399"/>
            <a:ext cx="8497638" cy="1200329"/>
          </a:xfrm>
          <a:prstGeom prst="rect">
            <a:avLst/>
          </a:prstGeom>
          <a:noFill/>
          <a:ln w="9525">
            <a:noFill/>
            <a:miter lim="800000"/>
            <a:headEnd/>
            <a:tailEnd/>
          </a:ln>
        </p:spPr>
        <p:txBody>
          <a:bodyPr wrap="square" anchor="ctr">
            <a:spAutoFit/>
          </a:bodyPr>
          <a:lstStyle/>
          <a:p>
            <a:r>
              <a:rPr lang="en-US" sz="2400" b="1" dirty="0" smtClean="0">
                <a:sym typeface="Wingdings 3" pitchFamily="18" charset="2"/>
              </a:rPr>
              <a:t>The general kinematic scattering equations for treating layered materials. The scattering amplitude is the Fourier transform of the scattering density (potential)</a:t>
            </a:r>
            <a:endParaRPr lang="fr-FR" sz="2400" b="1" dirty="0"/>
          </a:p>
        </p:txBody>
      </p:sp>
      <p:graphicFrame>
        <p:nvGraphicFramePr>
          <p:cNvPr id="2" name="Object 1"/>
          <p:cNvGraphicFramePr>
            <a:graphicFrameLocks noChangeAspect="1"/>
          </p:cNvGraphicFramePr>
          <p:nvPr>
            <p:extLst>
              <p:ext uri="{D42A27DB-BD31-4B8C-83A1-F6EECF244321}">
                <p14:modId xmlns:p14="http://schemas.microsoft.com/office/powerpoint/2010/main" val="2510471327"/>
              </p:ext>
            </p:extLst>
          </p:nvPr>
        </p:nvGraphicFramePr>
        <p:xfrm>
          <a:off x="288031" y="2204864"/>
          <a:ext cx="8460433" cy="505728"/>
        </p:xfrm>
        <a:graphic>
          <a:graphicData uri="http://schemas.openxmlformats.org/presentationml/2006/ole">
            <mc:AlternateContent xmlns:mc="http://schemas.openxmlformats.org/markup-compatibility/2006">
              <mc:Choice xmlns:v="urn:schemas-microsoft-com:vml" Requires="v">
                <p:oleObj spid="_x0000_s38294" name="Equation" r:id="rId4" imgW="4241520" imgH="253800" progId="Equation.DSMT4">
                  <p:embed/>
                </p:oleObj>
              </mc:Choice>
              <mc:Fallback>
                <p:oleObj name="Equation" r:id="rId4" imgW="4241520" imgH="253800" progId="Equation.DSMT4">
                  <p:embed/>
                  <p:pic>
                    <p:nvPicPr>
                      <p:cNvPr id="0" name="Object 4"/>
                      <p:cNvPicPr>
                        <a:picLocks noChangeAspect="1" noChangeArrowheads="1"/>
                      </p:cNvPicPr>
                      <p:nvPr/>
                    </p:nvPicPr>
                    <p:blipFill>
                      <a:blip r:embed="rId5"/>
                      <a:srcRect/>
                      <a:stretch>
                        <a:fillRect/>
                      </a:stretch>
                    </p:blipFill>
                    <p:spPr bwMode="auto">
                      <a:xfrm>
                        <a:off x="288031" y="2204864"/>
                        <a:ext cx="8460433" cy="505728"/>
                      </a:xfrm>
                      <a:prstGeom prst="rect">
                        <a:avLst/>
                      </a:prstGeom>
                      <a:solidFill>
                        <a:srgbClr val="FFFF99"/>
                      </a:solidFill>
                      <a:ln w="38100">
                        <a:solidFill>
                          <a:srgbClr val="FFFF00"/>
                        </a:solidFill>
                        <a:miter lim="800000"/>
                        <a:headEnd/>
                        <a:tailEnd/>
                      </a:ln>
                      <a:effectLst/>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789266796"/>
              </p:ext>
            </p:extLst>
          </p:nvPr>
        </p:nvGraphicFramePr>
        <p:xfrm>
          <a:off x="254519" y="3068960"/>
          <a:ext cx="709613" cy="455612"/>
        </p:xfrm>
        <a:graphic>
          <a:graphicData uri="http://schemas.openxmlformats.org/presentationml/2006/ole">
            <mc:AlternateContent xmlns:mc="http://schemas.openxmlformats.org/markup-compatibility/2006">
              <mc:Choice xmlns:v="urn:schemas-microsoft-com:vml" Requires="v">
                <p:oleObj spid="_x0000_s38295" name="Equation" r:id="rId6" imgW="355320" imgH="228600" progId="Equation.DSMT4">
                  <p:embed/>
                </p:oleObj>
              </mc:Choice>
              <mc:Fallback>
                <p:oleObj name="Equation" r:id="rId6" imgW="355320" imgH="228600" progId="Equation.DSMT4">
                  <p:embed/>
                  <p:pic>
                    <p:nvPicPr>
                      <p:cNvPr id="0" name="Object 1"/>
                      <p:cNvPicPr>
                        <a:picLocks noChangeAspect="1" noChangeArrowheads="1"/>
                      </p:cNvPicPr>
                      <p:nvPr/>
                    </p:nvPicPr>
                    <p:blipFill>
                      <a:blip r:embed="rId7"/>
                      <a:srcRect/>
                      <a:stretch>
                        <a:fillRect/>
                      </a:stretch>
                    </p:blipFill>
                    <p:spPr bwMode="auto">
                      <a:xfrm>
                        <a:off x="254519" y="3068960"/>
                        <a:ext cx="709613" cy="455612"/>
                      </a:xfrm>
                      <a:prstGeom prst="rect">
                        <a:avLst/>
                      </a:prstGeom>
                      <a:solidFill>
                        <a:srgbClr val="FFFF99"/>
                      </a:solidFill>
                      <a:ln w="38100">
                        <a:solidFill>
                          <a:srgbClr val="FFFF00"/>
                        </a:solidFill>
                        <a:miter lim="800000"/>
                        <a:headEnd/>
                        <a:tailEnd/>
                      </a:ln>
                    </p:spPr>
                  </p:pic>
                </p:oleObj>
              </mc:Fallback>
            </mc:AlternateContent>
          </a:graphicData>
        </a:graphic>
      </p:graphicFrame>
      <p:sp>
        <p:nvSpPr>
          <p:cNvPr id="4" name="Rectangle 3"/>
          <p:cNvSpPr/>
          <p:nvPr/>
        </p:nvSpPr>
        <p:spPr>
          <a:xfrm>
            <a:off x="1115616" y="3086432"/>
            <a:ext cx="8028384" cy="461665"/>
          </a:xfrm>
          <a:prstGeom prst="rect">
            <a:avLst/>
          </a:prstGeom>
        </p:spPr>
        <p:txBody>
          <a:bodyPr wrap="square">
            <a:spAutoFit/>
          </a:bodyPr>
          <a:lstStyle/>
          <a:p>
            <a:r>
              <a:rPr lang="en-US" sz="2400" b="1" dirty="0">
                <a:sym typeface="Wingdings 3" pitchFamily="18" charset="2"/>
              </a:rPr>
              <a:t>i</a:t>
            </a:r>
            <a:r>
              <a:rPr lang="en-US" sz="2400" b="1" dirty="0" smtClean="0">
                <a:sym typeface="Wingdings 3" pitchFamily="18" charset="2"/>
              </a:rPr>
              <a:t>s the scattering density of layer </a:t>
            </a:r>
            <a:r>
              <a:rPr lang="en-US" sz="2400" b="1" i="1" dirty="0" err="1" smtClean="0">
                <a:latin typeface="Times New Roman" panose="02020603050405020304" pitchFamily="18" charset="0"/>
                <a:cs typeface="Times New Roman" panose="02020603050405020304" pitchFamily="18" charset="0"/>
                <a:sym typeface="Wingdings 3" pitchFamily="18" charset="2"/>
              </a:rPr>
              <a:t>i</a:t>
            </a:r>
            <a:r>
              <a:rPr lang="en-US" sz="2400" b="1" dirty="0" smtClean="0">
                <a:sym typeface="Wingdings 3" pitchFamily="18" charset="2"/>
              </a:rPr>
              <a:t> located at the origin </a:t>
            </a:r>
            <a:endParaRPr lang="en-US" sz="2400" dirty="0"/>
          </a:p>
        </p:txBody>
      </p:sp>
      <p:graphicFrame>
        <p:nvGraphicFramePr>
          <p:cNvPr id="8" name="Object 7"/>
          <p:cNvGraphicFramePr>
            <a:graphicFrameLocks noChangeAspect="1"/>
          </p:cNvGraphicFramePr>
          <p:nvPr>
            <p:extLst>
              <p:ext uri="{D42A27DB-BD31-4B8C-83A1-F6EECF244321}">
                <p14:modId xmlns:p14="http://schemas.microsoft.com/office/powerpoint/2010/main" val="1614947191"/>
              </p:ext>
            </p:extLst>
          </p:nvPr>
        </p:nvGraphicFramePr>
        <p:xfrm>
          <a:off x="235342" y="3789040"/>
          <a:ext cx="1317625" cy="481013"/>
        </p:xfrm>
        <a:graphic>
          <a:graphicData uri="http://schemas.openxmlformats.org/presentationml/2006/ole">
            <mc:AlternateContent xmlns:mc="http://schemas.openxmlformats.org/markup-compatibility/2006">
              <mc:Choice xmlns:v="urn:schemas-microsoft-com:vml" Requires="v">
                <p:oleObj spid="_x0000_s38296" name="Equation" r:id="rId8" imgW="660240" imgH="241200" progId="Equation.DSMT4">
                  <p:embed/>
                </p:oleObj>
              </mc:Choice>
              <mc:Fallback>
                <p:oleObj name="Equation" r:id="rId8" imgW="660240" imgH="241200" progId="Equation.DSMT4">
                  <p:embed/>
                  <p:pic>
                    <p:nvPicPr>
                      <p:cNvPr id="0" name="Object 1"/>
                      <p:cNvPicPr>
                        <a:picLocks noChangeAspect="1" noChangeArrowheads="1"/>
                      </p:cNvPicPr>
                      <p:nvPr/>
                    </p:nvPicPr>
                    <p:blipFill>
                      <a:blip r:embed="rId9"/>
                      <a:srcRect/>
                      <a:stretch>
                        <a:fillRect/>
                      </a:stretch>
                    </p:blipFill>
                    <p:spPr bwMode="auto">
                      <a:xfrm>
                        <a:off x="235342" y="3789040"/>
                        <a:ext cx="1317625" cy="481013"/>
                      </a:xfrm>
                      <a:prstGeom prst="rect">
                        <a:avLst/>
                      </a:prstGeom>
                      <a:solidFill>
                        <a:srgbClr val="FFFF99"/>
                      </a:solidFill>
                      <a:ln w="38100">
                        <a:solidFill>
                          <a:srgbClr val="FFFF00"/>
                        </a:solidFill>
                        <a:miter lim="800000"/>
                        <a:headEnd/>
                        <a:tailEnd/>
                      </a:ln>
                    </p:spPr>
                  </p:pic>
                </p:oleObj>
              </mc:Fallback>
            </mc:AlternateContent>
          </a:graphicData>
        </a:graphic>
      </p:graphicFrame>
      <p:sp>
        <p:nvSpPr>
          <p:cNvPr id="11" name="Rectangle 10"/>
          <p:cNvSpPr/>
          <p:nvPr/>
        </p:nvSpPr>
        <p:spPr>
          <a:xfrm>
            <a:off x="1619672" y="3789040"/>
            <a:ext cx="6120680" cy="461665"/>
          </a:xfrm>
          <a:prstGeom prst="rect">
            <a:avLst/>
          </a:prstGeom>
        </p:spPr>
        <p:txBody>
          <a:bodyPr wrap="square">
            <a:spAutoFit/>
          </a:bodyPr>
          <a:lstStyle/>
          <a:p>
            <a:r>
              <a:rPr lang="en-US" sz="2400" b="1" dirty="0">
                <a:sym typeface="Wingdings 3" pitchFamily="18" charset="2"/>
              </a:rPr>
              <a:t>i</a:t>
            </a:r>
            <a:r>
              <a:rPr lang="en-US" sz="2400" b="1" dirty="0" smtClean="0">
                <a:sym typeface="Wingdings 3" pitchFamily="18" charset="2"/>
              </a:rPr>
              <a:t>s the density of layer </a:t>
            </a:r>
            <a:r>
              <a:rPr lang="en-US" sz="2400" b="1" i="1" dirty="0" smtClean="0">
                <a:latin typeface="Times New Roman" panose="02020603050405020304" pitchFamily="18" charset="0"/>
                <a:cs typeface="Times New Roman" panose="02020603050405020304" pitchFamily="18" charset="0"/>
                <a:sym typeface="Wingdings 3" pitchFamily="18" charset="2"/>
              </a:rPr>
              <a:t>j</a:t>
            </a:r>
            <a:r>
              <a:rPr lang="en-US" sz="2400" b="1" dirty="0" smtClean="0">
                <a:sym typeface="Wingdings 3" pitchFamily="18" charset="2"/>
              </a:rPr>
              <a:t> located at</a:t>
            </a:r>
            <a:endParaRPr lang="en-US" sz="2400" dirty="0"/>
          </a:p>
        </p:txBody>
      </p:sp>
      <p:graphicFrame>
        <p:nvGraphicFramePr>
          <p:cNvPr id="9" name="Object 8"/>
          <p:cNvGraphicFramePr>
            <a:graphicFrameLocks noChangeAspect="1"/>
          </p:cNvGraphicFramePr>
          <p:nvPr>
            <p:extLst>
              <p:ext uri="{D42A27DB-BD31-4B8C-83A1-F6EECF244321}">
                <p14:modId xmlns:p14="http://schemas.microsoft.com/office/powerpoint/2010/main" val="1118855941"/>
              </p:ext>
            </p:extLst>
          </p:nvPr>
        </p:nvGraphicFramePr>
        <p:xfrm>
          <a:off x="6732240" y="3799724"/>
          <a:ext cx="431800" cy="495300"/>
        </p:xfrm>
        <a:graphic>
          <a:graphicData uri="http://schemas.openxmlformats.org/presentationml/2006/ole">
            <mc:AlternateContent xmlns:mc="http://schemas.openxmlformats.org/markup-compatibility/2006">
              <mc:Choice xmlns:v="urn:schemas-microsoft-com:vml" Requires="v">
                <p:oleObj spid="_x0000_s38297" name="Equation" r:id="rId10" imgW="215640" imgH="241200" progId="Equation.DSMT4">
                  <p:embed/>
                </p:oleObj>
              </mc:Choice>
              <mc:Fallback>
                <p:oleObj name="Equation" r:id="rId10" imgW="215640" imgH="241200" progId="Equation.DSMT4">
                  <p:embed/>
                  <p:pic>
                    <p:nvPicPr>
                      <p:cNvPr id="0" name="Object 7"/>
                      <p:cNvPicPr>
                        <a:picLocks noChangeAspect="1" noChangeArrowheads="1"/>
                      </p:cNvPicPr>
                      <p:nvPr/>
                    </p:nvPicPr>
                    <p:blipFill>
                      <a:blip r:embed="rId11"/>
                      <a:srcRect/>
                      <a:stretch>
                        <a:fillRect/>
                      </a:stretch>
                    </p:blipFill>
                    <p:spPr bwMode="auto">
                      <a:xfrm>
                        <a:off x="6732240" y="3799724"/>
                        <a:ext cx="431800" cy="495300"/>
                      </a:xfrm>
                      <a:prstGeom prst="rect">
                        <a:avLst/>
                      </a:prstGeom>
                      <a:solidFill>
                        <a:srgbClr val="FFFF99"/>
                      </a:solidFill>
                      <a:ln w="38100">
                        <a:solidFill>
                          <a:srgbClr val="FFFF00"/>
                        </a:solidFill>
                        <a:miter lim="800000"/>
                        <a:headEnd/>
                        <a:tailEnd/>
                      </a:ln>
                    </p:spPr>
                  </p:pic>
                </p:oleObj>
              </mc:Fallback>
            </mc:AlternateContent>
          </a:graphicData>
        </a:graphic>
      </p:graphicFrame>
      <p:sp>
        <p:nvSpPr>
          <p:cNvPr id="13" name="Rectangle 12"/>
          <p:cNvSpPr/>
          <p:nvPr/>
        </p:nvSpPr>
        <p:spPr>
          <a:xfrm>
            <a:off x="173307" y="4374779"/>
            <a:ext cx="5688632" cy="461665"/>
          </a:xfrm>
          <a:prstGeom prst="rect">
            <a:avLst/>
          </a:prstGeom>
        </p:spPr>
        <p:txBody>
          <a:bodyPr wrap="square">
            <a:spAutoFit/>
          </a:bodyPr>
          <a:lstStyle/>
          <a:p>
            <a:r>
              <a:rPr lang="en-US" sz="2400" b="1" dirty="0" smtClean="0">
                <a:sym typeface="Wingdings 3" pitchFamily="18" charset="2"/>
              </a:rPr>
              <a:t>Probability of the above sequence is</a:t>
            </a:r>
            <a:endParaRPr lang="en-US" sz="2400" dirty="0"/>
          </a:p>
        </p:txBody>
      </p:sp>
      <p:graphicFrame>
        <p:nvGraphicFramePr>
          <p:cNvPr id="10" name="Object 9"/>
          <p:cNvGraphicFramePr>
            <a:graphicFrameLocks noChangeAspect="1"/>
          </p:cNvGraphicFramePr>
          <p:nvPr>
            <p:extLst>
              <p:ext uri="{D42A27DB-BD31-4B8C-83A1-F6EECF244321}">
                <p14:modId xmlns:p14="http://schemas.microsoft.com/office/powerpoint/2010/main" val="2493373779"/>
              </p:ext>
            </p:extLst>
          </p:nvPr>
        </p:nvGraphicFramePr>
        <p:xfrm>
          <a:off x="5724128" y="4365104"/>
          <a:ext cx="1571625" cy="481013"/>
        </p:xfrm>
        <a:graphic>
          <a:graphicData uri="http://schemas.openxmlformats.org/presentationml/2006/ole">
            <mc:AlternateContent xmlns:mc="http://schemas.openxmlformats.org/markup-compatibility/2006">
              <mc:Choice xmlns:v="urn:schemas-microsoft-com:vml" Requires="v">
                <p:oleObj spid="_x0000_s38298" name="Equation" r:id="rId12" imgW="787320" imgH="241200" progId="Equation.DSMT4">
                  <p:embed/>
                </p:oleObj>
              </mc:Choice>
              <mc:Fallback>
                <p:oleObj name="Equation" r:id="rId12" imgW="787320" imgH="241200" progId="Equation.DSMT4">
                  <p:embed/>
                  <p:pic>
                    <p:nvPicPr>
                      <p:cNvPr id="0" name="Object 2"/>
                      <p:cNvPicPr>
                        <a:picLocks noChangeAspect="1" noChangeArrowheads="1"/>
                      </p:cNvPicPr>
                      <p:nvPr/>
                    </p:nvPicPr>
                    <p:blipFill>
                      <a:blip r:embed="rId13"/>
                      <a:srcRect/>
                      <a:stretch>
                        <a:fillRect/>
                      </a:stretch>
                    </p:blipFill>
                    <p:spPr bwMode="auto">
                      <a:xfrm>
                        <a:off x="5724128" y="4365104"/>
                        <a:ext cx="1571625" cy="481013"/>
                      </a:xfrm>
                      <a:prstGeom prst="rect">
                        <a:avLst/>
                      </a:prstGeom>
                      <a:solidFill>
                        <a:srgbClr val="FFFF99"/>
                      </a:solidFill>
                      <a:ln w="38100">
                        <a:solidFill>
                          <a:srgbClr val="FFFF00"/>
                        </a:solidFill>
                        <a:miter lim="800000"/>
                        <a:headEnd/>
                        <a:tailEnd/>
                      </a:ln>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404767925"/>
              </p:ext>
            </p:extLst>
          </p:nvPr>
        </p:nvGraphicFramePr>
        <p:xfrm>
          <a:off x="257249" y="4839487"/>
          <a:ext cx="381000" cy="481013"/>
        </p:xfrm>
        <a:graphic>
          <a:graphicData uri="http://schemas.openxmlformats.org/presentationml/2006/ole">
            <mc:AlternateContent xmlns:mc="http://schemas.openxmlformats.org/markup-compatibility/2006">
              <mc:Choice xmlns:v="urn:schemas-microsoft-com:vml" Requires="v">
                <p:oleObj spid="_x0000_s38299" name="Equation" r:id="rId14" imgW="190440" imgH="241200" progId="Equation.DSMT4">
                  <p:embed/>
                </p:oleObj>
              </mc:Choice>
              <mc:Fallback>
                <p:oleObj name="Equation" r:id="rId14" imgW="190440" imgH="241200" progId="Equation.DSMT4">
                  <p:embed/>
                  <p:pic>
                    <p:nvPicPr>
                      <p:cNvPr id="0" name="Object 9"/>
                      <p:cNvPicPr>
                        <a:picLocks noChangeAspect="1" noChangeArrowheads="1"/>
                      </p:cNvPicPr>
                      <p:nvPr/>
                    </p:nvPicPr>
                    <p:blipFill>
                      <a:blip r:embed="rId15"/>
                      <a:srcRect/>
                      <a:stretch>
                        <a:fillRect/>
                      </a:stretch>
                    </p:blipFill>
                    <p:spPr bwMode="auto">
                      <a:xfrm>
                        <a:off x="257249" y="4839487"/>
                        <a:ext cx="381000" cy="481013"/>
                      </a:xfrm>
                      <a:prstGeom prst="rect">
                        <a:avLst/>
                      </a:prstGeom>
                      <a:solidFill>
                        <a:srgbClr val="FFFF99"/>
                      </a:solidFill>
                      <a:ln w="38100">
                        <a:solidFill>
                          <a:srgbClr val="FFFF00"/>
                        </a:solidFill>
                        <a:miter lim="800000"/>
                        <a:headEnd/>
                        <a:tailEnd/>
                      </a:ln>
                    </p:spPr>
                  </p:pic>
                </p:oleObj>
              </mc:Fallback>
            </mc:AlternateContent>
          </a:graphicData>
        </a:graphic>
      </p:graphicFrame>
      <p:sp>
        <p:nvSpPr>
          <p:cNvPr id="14" name="Rectangle 13"/>
          <p:cNvSpPr/>
          <p:nvPr/>
        </p:nvSpPr>
        <p:spPr>
          <a:xfrm>
            <a:off x="710970" y="4867679"/>
            <a:ext cx="8433030" cy="461665"/>
          </a:xfrm>
          <a:prstGeom prst="rect">
            <a:avLst/>
          </a:prstGeom>
        </p:spPr>
        <p:txBody>
          <a:bodyPr wrap="square">
            <a:spAutoFit/>
          </a:bodyPr>
          <a:lstStyle/>
          <a:p>
            <a:r>
              <a:rPr lang="en-US" sz="2400" b="1" dirty="0" smtClean="0">
                <a:sym typeface="Wingdings 3" pitchFamily="18" charset="2"/>
              </a:rPr>
              <a:t>Probability that the</a:t>
            </a:r>
            <a:r>
              <a:rPr lang="en-US" sz="2400" b="1" i="1" dirty="0">
                <a:latin typeface="Times New Roman" panose="02020603050405020304" pitchFamily="18" charset="0"/>
                <a:cs typeface="Times New Roman" panose="02020603050405020304" pitchFamily="18" charset="0"/>
                <a:sym typeface="Wingdings 3" pitchFamily="18" charset="2"/>
              </a:rPr>
              <a:t> </a:t>
            </a:r>
            <a:r>
              <a:rPr lang="en-US" sz="2400" b="1" i="1" dirty="0" err="1">
                <a:latin typeface="Times New Roman" panose="02020603050405020304" pitchFamily="18" charset="0"/>
                <a:cs typeface="Times New Roman" panose="02020603050405020304" pitchFamily="18" charset="0"/>
                <a:sym typeface="Wingdings 3" pitchFamily="18" charset="2"/>
              </a:rPr>
              <a:t>i</a:t>
            </a:r>
            <a:r>
              <a:rPr lang="en-US" sz="2400" b="1" dirty="0">
                <a:sym typeface="Wingdings 3" pitchFamily="18" charset="2"/>
              </a:rPr>
              <a:t>-type</a:t>
            </a:r>
            <a:r>
              <a:rPr lang="en-US" sz="2400" b="1" dirty="0" smtClean="0">
                <a:sym typeface="Wingdings 3" pitchFamily="18" charset="2"/>
              </a:rPr>
              <a:t> layer is followed by </a:t>
            </a:r>
            <a:r>
              <a:rPr lang="en-US" sz="2400" b="1" i="1" dirty="0" smtClean="0">
                <a:latin typeface="Times New Roman" panose="02020603050405020304" pitchFamily="18" charset="0"/>
                <a:cs typeface="Times New Roman" panose="02020603050405020304" pitchFamily="18" charset="0"/>
                <a:sym typeface="Wingdings 3" pitchFamily="18" charset="2"/>
              </a:rPr>
              <a:t>j</a:t>
            </a:r>
            <a:r>
              <a:rPr lang="en-US" sz="2400" b="1" dirty="0" smtClean="0">
                <a:sym typeface="Wingdings 3" pitchFamily="18" charset="2"/>
              </a:rPr>
              <a:t>-type layer </a:t>
            </a:r>
            <a:endParaRPr lang="en-US" sz="2400" dirty="0"/>
          </a:p>
        </p:txBody>
      </p:sp>
      <p:graphicFrame>
        <p:nvGraphicFramePr>
          <p:cNvPr id="15" name="Object 14"/>
          <p:cNvGraphicFramePr>
            <a:graphicFrameLocks noChangeAspect="1"/>
          </p:cNvGraphicFramePr>
          <p:nvPr>
            <p:extLst>
              <p:ext uri="{D42A27DB-BD31-4B8C-83A1-F6EECF244321}">
                <p14:modId xmlns:p14="http://schemas.microsoft.com/office/powerpoint/2010/main" val="1000746099"/>
              </p:ext>
            </p:extLst>
          </p:nvPr>
        </p:nvGraphicFramePr>
        <p:xfrm>
          <a:off x="1907704" y="5949280"/>
          <a:ext cx="4992688" cy="708025"/>
        </p:xfrm>
        <a:graphic>
          <a:graphicData uri="http://schemas.openxmlformats.org/presentationml/2006/ole">
            <mc:AlternateContent xmlns:mc="http://schemas.openxmlformats.org/markup-compatibility/2006">
              <mc:Choice xmlns:v="urn:schemas-microsoft-com:vml" Requires="v">
                <p:oleObj spid="_x0000_s38300" name="Equation" r:id="rId16" imgW="2501640" imgH="355320" progId="Equation.DSMT4">
                  <p:embed/>
                </p:oleObj>
              </mc:Choice>
              <mc:Fallback>
                <p:oleObj name="Equation" r:id="rId16" imgW="2501640" imgH="355320" progId="Equation.DSMT4">
                  <p:embed/>
                  <p:pic>
                    <p:nvPicPr>
                      <p:cNvPr id="0" name="Object 9"/>
                      <p:cNvPicPr>
                        <a:picLocks noChangeAspect="1" noChangeArrowheads="1"/>
                      </p:cNvPicPr>
                      <p:nvPr/>
                    </p:nvPicPr>
                    <p:blipFill>
                      <a:blip r:embed="rId17"/>
                      <a:srcRect/>
                      <a:stretch>
                        <a:fillRect/>
                      </a:stretch>
                    </p:blipFill>
                    <p:spPr bwMode="auto">
                      <a:xfrm>
                        <a:off x="1907704" y="5949280"/>
                        <a:ext cx="4992688" cy="708025"/>
                      </a:xfrm>
                      <a:prstGeom prst="rect">
                        <a:avLst/>
                      </a:prstGeom>
                      <a:solidFill>
                        <a:srgbClr val="FFFF99"/>
                      </a:solidFill>
                      <a:ln w="38100">
                        <a:solidFill>
                          <a:srgbClr val="FFFF00"/>
                        </a:solidFill>
                        <a:miter lim="800000"/>
                        <a:headEnd/>
                        <a:tailEnd/>
                      </a:ln>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072332137"/>
              </p:ext>
            </p:extLst>
          </p:nvPr>
        </p:nvGraphicFramePr>
        <p:xfrm>
          <a:off x="292026" y="5445224"/>
          <a:ext cx="328612" cy="457200"/>
        </p:xfrm>
        <a:graphic>
          <a:graphicData uri="http://schemas.openxmlformats.org/presentationml/2006/ole">
            <mc:AlternateContent xmlns:mc="http://schemas.openxmlformats.org/markup-compatibility/2006">
              <mc:Choice xmlns:v="urn:schemas-microsoft-com:vml" Requires="v">
                <p:oleObj spid="_x0000_s38301" name="Equation" r:id="rId18" imgW="164880" imgH="228600" progId="Equation.DSMT4">
                  <p:embed/>
                </p:oleObj>
              </mc:Choice>
              <mc:Fallback>
                <p:oleObj name="Equation" r:id="rId18" imgW="164880" imgH="228600" progId="Equation.DSMT4">
                  <p:embed/>
                  <p:pic>
                    <p:nvPicPr>
                      <p:cNvPr id="0" name="Object 9"/>
                      <p:cNvPicPr>
                        <a:picLocks noChangeAspect="1" noChangeArrowheads="1"/>
                      </p:cNvPicPr>
                      <p:nvPr/>
                    </p:nvPicPr>
                    <p:blipFill>
                      <a:blip r:embed="rId19"/>
                      <a:srcRect/>
                      <a:stretch>
                        <a:fillRect/>
                      </a:stretch>
                    </p:blipFill>
                    <p:spPr bwMode="auto">
                      <a:xfrm>
                        <a:off x="292026" y="5445224"/>
                        <a:ext cx="328612" cy="457200"/>
                      </a:xfrm>
                      <a:prstGeom prst="rect">
                        <a:avLst/>
                      </a:prstGeom>
                      <a:solidFill>
                        <a:srgbClr val="FFFF99"/>
                      </a:solidFill>
                      <a:ln w="38100">
                        <a:solidFill>
                          <a:srgbClr val="FFFF00"/>
                        </a:solidFill>
                        <a:miter lim="800000"/>
                        <a:headEnd/>
                        <a:tailEnd/>
                      </a:ln>
                    </p:spPr>
                  </p:pic>
                </p:oleObj>
              </mc:Fallback>
            </mc:AlternateContent>
          </a:graphicData>
        </a:graphic>
      </p:graphicFrame>
      <p:sp>
        <p:nvSpPr>
          <p:cNvPr id="17" name="Rectangle 16"/>
          <p:cNvSpPr/>
          <p:nvPr/>
        </p:nvSpPr>
        <p:spPr>
          <a:xfrm>
            <a:off x="755576" y="5445224"/>
            <a:ext cx="5543505" cy="461665"/>
          </a:xfrm>
          <a:prstGeom prst="rect">
            <a:avLst/>
          </a:prstGeom>
        </p:spPr>
        <p:txBody>
          <a:bodyPr wrap="none">
            <a:spAutoFit/>
          </a:bodyPr>
          <a:lstStyle/>
          <a:p>
            <a:r>
              <a:rPr lang="en-US" sz="2400" b="1" dirty="0">
                <a:sym typeface="Wingdings 3" pitchFamily="18" charset="2"/>
              </a:rPr>
              <a:t>Probability that the</a:t>
            </a:r>
            <a:r>
              <a:rPr lang="en-US" sz="2400" b="1" i="1" dirty="0">
                <a:latin typeface="Times New Roman" panose="02020603050405020304" pitchFamily="18" charset="0"/>
                <a:cs typeface="Times New Roman" panose="02020603050405020304" pitchFamily="18" charset="0"/>
                <a:sym typeface="Wingdings 3" pitchFamily="18" charset="2"/>
              </a:rPr>
              <a:t> </a:t>
            </a:r>
            <a:r>
              <a:rPr lang="en-US" sz="2400" b="1" i="1" dirty="0" err="1">
                <a:latin typeface="Times New Roman" panose="02020603050405020304" pitchFamily="18" charset="0"/>
                <a:cs typeface="Times New Roman" panose="02020603050405020304" pitchFamily="18" charset="0"/>
                <a:sym typeface="Wingdings 3" pitchFamily="18" charset="2"/>
              </a:rPr>
              <a:t>i</a:t>
            </a:r>
            <a:r>
              <a:rPr lang="en-US" sz="2400" b="1" dirty="0">
                <a:sym typeface="Wingdings 3" pitchFamily="18" charset="2"/>
              </a:rPr>
              <a:t>-type </a:t>
            </a:r>
            <a:r>
              <a:rPr lang="en-US" sz="2400" b="1" dirty="0" smtClean="0">
                <a:sym typeface="Wingdings 3" pitchFamily="18" charset="2"/>
              </a:rPr>
              <a:t>layer exist </a:t>
            </a:r>
            <a:endParaRPr lang="en-US" sz="2400" dirty="0"/>
          </a:p>
        </p:txBody>
      </p:sp>
    </p:spTree>
    <p:extLst>
      <p:ext uri="{BB962C8B-B14F-4D97-AF65-F5344CB8AC3E}">
        <p14:creationId xmlns:p14="http://schemas.microsoft.com/office/powerpoint/2010/main" val="89084394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443A4C22-F1C2-42D0-BA64-8200DF9B6DC7}" type="slidenum">
              <a:rPr lang="en-US" b="1" smtClean="0">
                <a:solidFill>
                  <a:schemeClr val="bg1"/>
                </a:solidFill>
              </a:rPr>
              <a:pPr algn="l" fontAlgn="base">
                <a:spcBef>
                  <a:spcPct val="0"/>
                </a:spcBef>
                <a:spcAft>
                  <a:spcPct val="0"/>
                </a:spcAft>
                <a:defRPr/>
              </a:pPr>
              <a:t>59</a:t>
            </a:fld>
            <a:endParaRPr lang="en-US" b="1" dirty="0" smtClean="0">
              <a:solidFill>
                <a:schemeClr val="bg1"/>
              </a:solidFill>
            </a:endParaRPr>
          </a:p>
        </p:txBody>
      </p:sp>
      <p:sp>
        <p:nvSpPr>
          <p:cNvPr id="5" name="Text Box 2"/>
          <p:cNvSpPr txBox="1">
            <a:spLocks noChangeArrowheads="1"/>
          </p:cNvSpPr>
          <p:nvPr/>
        </p:nvSpPr>
        <p:spPr bwMode="auto">
          <a:xfrm>
            <a:off x="250825" y="296621"/>
            <a:ext cx="8358188" cy="540091"/>
          </a:xfrm>
          <a:prstGeom prst="rect">
            <a:avLst/>
          </a:prstGeom>
          <a:noFill/>
          <a:ln w="9525">
            <a:noFill/>
            <a:miter lim="800000"/>
            <a:headEnd/>
            <a:tailEnd/>
          </a:ln>
        </p:spPr>
        <p:txBody>
          <a:bodyPr lIns="0" rIns="0" bIns="0" anchor="b"/>
          <a:lstStyle/>
          <a:p>
            <a:pPr eaLnBrk="0" hangingPunct="0">
              <a:spcBef>
                <a:spcPts val="0"/>
              </a:spcBef>
              <a:defRPr/>
            </a:pPr>
            <a:r>
              <a:rPr lang="en-GB" sz="3600" b="1" dirty="0" smtClean="0">
                <a:solidFill>
                  <a:srgbClr val="FFFF00"/>
                </a:solidFill>
                <a:latin typeface="+mj-lt"/>
                <a:ea typeface="+mj-ea"/>
                <a:cs typeface="+mj-cs"/>
              </a:rPr>
              <a:t>Diffraction by layered materials</a:t>
            </a:r>
            <a:endParaRPr lang="en-GB" sz="1200" b="1" dirty="0" smtClean="0">
              <a:solidFill>
                <a:srgbClr val="FFFF00"/>
              </a:solidFill>
              <a:latin typeface="+mj-lt"/>
              <a:ea typeface="+mj-ea"/>
              <a:cs typeface="+mj-cs"/>
            </a:endParaRPr>
          </a:p>
        </p:txBody>
      </p:sp>
      <p:sp>
        <p:nvSpPr>
          <p:cNvPr id="7" name="Date Placeholder 6"/>
          <p:cNvSpPr>
            <a:spLocks noGrp="1"/>
          </p:cNvSpPr>
          <p:nvPr>
            <p:ph type="dt" sz="quarter" idx="10"/>
          </p:nvPr>
        </p:nvSpPr>
        <p:spPr/>
        <p:txBody>
          <a:bodyPr/>
          <a:lstStyle/>
          <a:p>
            <a:pPr>
              <a:defRPr/>
            </a:pPr>
            <a:fld id="{5AB3B85C-571C-4CDF-87BC-8C79493C156E}" type="datetime1">
              <a:rPr lang="en-GB"/>
              <a:pPr>
                <a:defRPr/>
              </a:pPr>
              <a:t>01/10/2015</a:t>
            </a:fld>
            <a:endParaRPr lang="en-US" dirty="0"/>
          </a:p>
        </p:txBody>
      </p:sp>
      <p:sp>
        <p:nvSpPr>
          <p:cNvPr id="6" name="Text Box 4"/>
          <p:cNvSpPr txBox="1">
            <a:spLocks noChangeArrowheads="1"/>
          </p:cNvSpPr>
          <p:nvPr/>
        </p:nvSpPr>
        <p:spPr bwMode="auto">
          <a:xfrm>
            <a:off x="250825" y="1000898"/>
            <a:ext cx="8497638" cy="461665"/>
          </a:xfrm>
          <a:prstGeom prst="rect">
            <a:avLst/>
          </a:prstGeom>
          <a:noFill/>
          <a:ln w="9525">
            <a:noFill/>
            <a:miter lim="800000"/>
            <a:headEnd/>
            <a:tailEnd/>
          </a:ln>
        </p:spPr>
        <p:txBody>
          <a:bodyPr wrap="square" anchor="ctr">
            <a:spAutoFit/>
          </a:bodyPr>
          <a:lstStyle/>
          <a:p>
            <a:r>
              <a:rPr lang="en-US" sz="2400" b="1" dirty="0" smtClean="0">
                <a:sym typeface="Wingdings 3" pitchFamily="18" charset="2"/>
              </a:rPr>
              <a:t>The scattering amplitude of the previous sequence is:</a:t>
            </a:r>
            <a:endParaRPr lang="fr-FR" sz="2400" b="1" dirty="0"/>
          </a:p>
        </p:txBody>
      </p:sp>
      <p:graphicFrame>
        <p:nvGraphicFramePr>
          <p:cNvPr id="2" name="Object 1"/>
          <p:cNvGraphicFramePr>
            <a:graphicFrameLocks noChangeAspect="1"/>
          </p:cNvGraphicFramePr>
          <p:nvPr>
            <p:extLst>
              <p:ext uri="{D42A27DB-BD31-4B8C-83A1-F6EECF244321}">
                <p14:modId xmlns:p14="http://schemas.microsoft.com/office/powerpoint/2010/main" val="2486856000"/>
              </p:ext>
            </p:extLst>
          </p:nvPr>
        </p:nvGraphicFramePr>
        <p:xfrm>
          <a:off x="1681163" y="1485900"/>
          <a:ext cx="5497512" cy="2076450"/>
        </p:xfrm>
        <a:graphic>
          <a:graphicData uri="http://schemas.openxmlformats.org/presentationml/2006/ole">
            <mc:AlternateContent xmlns:mc="http://schemas.openxmlformats.org/markup-compatibility/2006">
              <mc:Choice xmlns:v="urn:schemas-microsoft-com:vml" Requires="v">
                <p:oleObj spid="_x0000_s39004" name="Equation" r:id="rId4" imgW="2755800" imgH="1041120" progId="Equation.DSMT4">
                  <p:embed/>
                </p:oleObj>
              </mc:Choice>
              <mc:Fallback>
                <p:oleObj name="Equation" r:id="rId4" imgW="2755800" imgH="1041120" progId="Equation.DSMT4">
                  <p:embed/>
                  <p:pic>
                    <p:nvPicPr>
                      <p:cNvPr id="0" name=""/>
                      <p:cNvPicPr>
                        <a:picLocks noChangeAspect="1" noChangeArrowheads="1"/>
                      </p:cNvPicPr>
                      <p:nvPr/>
                    </p:nvPicPr>
                    <p:blipFill>
                      <a:blip r:embed="rId5"/>
                      <a:srcRect/>
                      <a:stretch>
                        <a:fillRect/>
                      </a:stretch>
                    </p:blipFill>
                    <p:spPr bwMode="auto">
                      <a:xfrm>
                        <a:off x="1681163" y="1485900"/>
                        <a:ext cx="5497512" cy="2076450"/>
                      </a:xfrm>
                      <a:prstGeom prst="rect">
                        <a:avLst/>
                      </a:prstGeom>
                      <a:solidFill>
                        <a:srgbClr val="FFFF99"/>
                      </a:solidFill>
                      <a:ln w="38100">
                        <a:solidFill>
                          <a:srgbClr val="FFFF00"/>
                        </a:solidFill>
                        <a:miter lim="800000"/>
                        <a:headEnd/>
                        <a:tailEnd/>
                      </a:ln>
                      <a:effectLst/>
                    </p:spPr>
                  </p:pic>
                </p:oleObj>
              </mc:Fallback>
            </mc:AlternateContent>
          </a:graphicData>
        </a:graphic>
      </p:graphicFrame>
      <p:sp>
        <p:nvSpPr>
          <p:cNvPr id="11" name="Rectangle 10"/>
          <p:cNvSpPr/>
          <p:nvPr/>
        </p:nvSpPr>
        <p:spPr>
          <a:xfrm>
            <a:off x="179512" y="3669124"/>
            <a:ext cx="8856984" cy="830997"/>
          </a:xfrm>
          <a:prstGeom prst="rect">
            <a:avLst/>
          </a:prstGeom>
        </p:spPr>
        <p:txBody>
          <a:bodyPr wrap="square">
            <a:spAutoFit/>
          </a:bodyPr>
          <a:lstStyle/>
          <a:p>
            <a:r>
              <a:rPr lang="en-US" sz="2400" b="1" dirty="0" smtClean="0">
                <a:sym typeface="Wingdings 3" pitchFamily="18" charset="2"/>
              </a:rPr>
              <a:t>The scattering intensity is for a statistical ensemble  is the weighted  incoherent sum over all stacking permutations</a:t>
            </a:r>
            <a:endParaRPr lang="en-US" sz="2400" dirty="0"/>
          </a:p>
        </p:txBody>
      </p:sp>
      <p:graphicFrame>
        <p:nvGraphicFramePr>
          <p:cNvPr id="18" name="Object 17"/>
          <p:cNvGraphicFramePr>
            <a:graphicFrameLocks noChangeAspect="1"/>
          </p:cNvGraphicFramePr>
          <p:nvPr>
            <p:extLst>
              <p:ext uri="{D42A27DB-BD31-4B8C-83A1-F6EECF244321}">
                <p14:modId xmlns:p14="http://schemas.microsoft.com/office/powerpoint/2010/main" val="3268420274"/>
              </p:ext>
            </p:extLst>
          </p:nvPr>
        </p:nvGraphicFramePr>
        <p:xfrm>
          <a:off x="966787" y="4725144"/>
          <a:ext cx="6926263" cy="1008062"/>
        </p:xfrm>
        <a:graphic>
          <a:graphicData uri="http://schemas.openxmlformats.org/presentationml/2006/ole">
            <mc:AlternateContent xmlns:mc="http://schemas.openxmlformats.org/markup-compatibility/2006">
              <mc:Choice xmlns:v="urn:schemas-microsoft-com:vml" Requires="v">
                <p:oleObj spid="_x0000_s39005" name="Equation" r:id="rId6" imgW="2438280" imgH="355320" progId="Equation.DSMT4">
                  <p:embed/>
                </p:oleObj>
              </mc:Choice>
              <mc:Fallback>
                <p:oleObj name="Equation" r:id="rId6" imgW="2438280" imgH="355320" progId="Equation.DSMT4">
                  <p:embed/>
                  <p:pic>
                    <p:nvPicPr>
                      <p:cNvPr id="0" name="Object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6787" y="4725144"/>
                        <a:ext cx="6926263" cy="1008062"/>
                      </a:xfrm>
                      <a:prstGeom prst="rect">
                        <a:avLst/>
                      </a:prstGeom>
                      <a:solidFill>
                        <a:srgbClr val="FFFF99"/>
                      </a:solidFill>
                      <a:ln w="38100">
                        <a:solidFill>
                          <a:srgbClr val="FFFF00"/>
                        </a:solidFill>
                        <a:miter lim="800000"/>
                        <a:headEnd/>
                        <a:tailEnd/>
                      </a:ln>
                    </p:spPr>
                  </p:pic>
                </p:oleObj>
              </mc:Fallback>
            </mc:AlternateContent>
          </a:graphicData>
        </a:graphic>
      </p:graphicFrame>
      <p:sp>
        <p:nvSpPr>
          <p:cNvPr id="20" name="Rectangle 19"/>
          <p:cNvSpPr/>
          <p:nvPr/>
        </p:nvSpPr>
        <p:spPr>
          <a:xfrm>
            <a:off x="71152" y="5805264"/>
            <a:ext cx="8856984" cy="830997"/>
          </a:xfrm>
          <a:prstGeom prst="rect">
            <a:avLst/>
          </a:prstGeom>
        </p:spPr>
        <p:txBody>
          <a:bodyPr wrap="square">
            <a:spAutoFit/>
          </a:bodyPr>
          <a:lstStyle/>
          <a:p>
            <a:r>
              <a:rPr lang="en-US" sz="2400" b="1" dirty="0" smtClean="0">
                <a:sym typeface="Wingdings 3" pitchFamily="18" charset="2"/>
              </a:rPr>
              <a:t>For a crystal of </a:t>
            </a:r>
            <a:r>
              <a:rPr lang="en-US" sz="2400" b="1" i="1" dirty="0" smtClean="0">
                <a:latin typeface="Times New Roman" panose="02020603050405020304" pitchFamily="18" charset="0"/>
                <a:cs typeface="Times New Roman" panose="02020603050405020304" pitchFamily="18" charset="0"/>
                <a:sym typeface="Wingdings 3" pitchFamily="18" charset="2"/>
              </a:rPr>
              <a:t>N</a:t>
            </a:r>
            <a:r>
              <a:rPr lang="en-US" sz="2400" b="1" dirty="0" smtClean="0">
                <a:sym typeface="Wingdings 3" pitchFamily="18" charset="2"/>
              </a:rPr>
              <a:t> layers of </a:t>
            </a:r>
            <a:r>
              <a:rPr lang="en-US" sz="2400" b="1" i="1" dirty="0" smtClean="0">
                <a:latin typeface="Times New Roman" panose="02020603050405020304" pitchFamily="18" charset="0"/>
                <a:cs typeface="Times New Roman" panose="02020603050405020304" pitchFamily="18" charset="0"/>
                <a:sym typeface="Wingdings 3" pitchFamily="18" charset="2"/>
              </a:rPr>
              <a:t>M</a:t>
            </a:r>
            <a:r>
              <a:rPr lang="en-US" sz="2400" b="1" dirty="0" smtClean="0">
                <a:sym typeface="Wingdings 3" pitchFamily="18" charset="2"/>
              </a:rPr>
              <a:t> different types there are </a:t>
            </a:r>
            <a:r>
              <a:rPr lang="en-US" sz="2400" b="1" i="1" dirty="0" smtClean="0">
                <a:latin typeface="Times New Roman" panose="02020603050405020304" pitchFamily="18" charset="0"/>
                <a:cs typeface="Times New Roman" panose="02020603050405020304" pitchFamily="18" charset="0"/>
                <a:sym typeface="Wingdings 3" pitchFamily="18" charset="2"/>
              </a:rPr>
              <a:t>M</a:t>
            </a:r>
            <a:r>
              <a:rPr lang="en-US" sz="2400" b="1" i="1" baseline="30000" dirty="0" smtClean="0">
                <a:latin typeface="Times New Roman" panose="02020603050405020304" pitchFamily="18" charset="0"/>
                <a:cs typeface="Times New Roman" panose="02020603050405020304" pitchFamily="18" charset="0"/>
                <a:sym typeface="Wingdings 3" pitchFamily="18" charset="2"/>
              </a:rPr>
              <a:t>N</a:t>
            </a:r>
            <a:r>
              <a:rPr lang="en-US" sz="2400" b="1" dirty="0" smtClean="0">
                <a:sym typeface="Wingdings 3" pitchFamily="18" charset="2"/>
              </a:rPr>
              <a:t> stacking permutations</a:t>
            </a:r>
            <a:endParaRPr lang="en-US" sz="2400" baseline="30000" dirty="0"/>
          </a:p>
        </p:txBody>
      </p:sp>
    </p:spTree>
    <p:extLst>
      <p:ext uri="{BB962C8B-B14F-4D97-AF65-F5344CB8AC3E}">
        <p14:creationId xmlns:p14="http://schemas.microsoft.com/office/powerpoint/2010/main" val="65964178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443A4C22-F1C2-42D0-BA64-8200DF9B6DC7}" type="slidenum">
              <a:rPr lang="en-US" b="1" smtClean="0">
                <a:solidFill>
                  <a:schemeClr val="bg1"/>
                </a:solidFill>
              </a:rPr>
              <a:pPr algn="l" fontAlgn="base">
                <a:spcBef>
                  <a:spcPct val="0"/>
                </a:spcBef>
                <a:spcAft>
                  <a:spcPct val="0"/>
                </a:spcAft>
                <a:defRPr/>
              </a:pPr>
              <a:t>60</a:t>
            </a:fld>
            <a:endParaRPr lang="en-US" b="1" dirty="0" smtClean="0">
              <a:solidFill>
                <a:schemeClr val="bg1"/>
              </a:solidFill>
            </a:endParaRPr>
          </a:p>
        </p:txBody>
      </p:sp>
      <p:sp>
        <p:nvSpPr>
          <p:cNvPr id="5" name="Text Box 2"/>
          <p:cNvSpPr txBox="1">
            <a:spLocks noChangeArrowheads="1"/>
          </p:cNvSpPr>
          <p:nvPr/>
        </p:nvSpPr>
        <p:spPr bwMode="auto">
          <a:xfrm>
            <a:off x="250825" y="296621"/>
            <a:ext cx="8358188" cy="540091"/>
          </a:xfrm>
          <a:prstGeom prst="rect">
            <a:avLst/>
          </a:prstGeom>
          <a:noFill/>
          <a:ln w="9525">
            <a:noFill/>
            <a:miter lim="800000"/>
            <a:headEnd/>
            <a:tailEnd/>
          </a:ln>
        </p:spPr>
        <p:txBody>
          <a:bodyPr lIns="0" rIns="0" bIns="0" anchor="b"/>
          <a:lstStyle/>
          <a:p>
            <a:pPr eaLnBrk="0" hangingPunct="0">
              <a:spcBef>
                <a:spcPts val="0"/>
              </a:spcBef>
              <a:defRPr/>
            </a:pPr>
            <a:r>
              <a:rPr lang="en-GB" sz="3600" b="1" dirty="0" smtClean="0">
                <a:solidFill>
                  <a:srgbClr val="FFFF00"/>
                </a:solidFill>
                <a:latin typeface="+mj-lt"/>
                <a:ea typeface="+mj-ea"/>
                <a:cs typeface="+mj-cs"/>
              </a:rPr>
              <a:t>Diffraction by layered materials</a:t>
            </a:r>
            <a:endParaRPr lang="en-GB" sz="1200" b="1" dirty="0" smtClean="0">
              <a:solidFill>
                <a:srgbClr val="FFFF00"/>
              </a:solidFill>
              <a:latin typeface="+mj-lt"/>
              <a:ea typeface="+mj-ea"/>
              <a:cs typeface="+mj-cs"/>
            </a:endParaRPr>
          </a:p>
        </p:txBody>
      </p:sp>
      <p:sp>
        <p:nvSpPr>
          <p:cNvPr id="7" name="Date Placeholder 6"/>
          <p:cNvSpPr>
            <a:spLocks noGrp="1"/>
          </p:cNvSpPr>
          <p:nvPr>
            <p:ph type="dt" sz="quarter" idx="10"/>
          </p:nvPr>
        </p:nvSpPr>
        <p:spPr/>
        <p:txBody>
          <a:bodyPr/>
          <a:lstStyle/>
          <a:p>
            <a:pPr>
              <a:defRPr/>
            </a:pPr>
            <a:fld id="{5AB3B85C-571C-4CDF-87BC-8C79493C156E}" type="datetime1">
              <a:rPr lang="en-GB"/>
              <a:pPr>
                <a:defRPr/>
              </a:pPr>
              <a:t>01/10/2015</a:t>
            </a:fld>
            <a:endParaRPr lang="en-US" dirty="0"/>
          </a:p>
        </p:txBody>
      </p:sp>
      <p:sp>
        <p:nvSpPr>
          <p:cNvPr id="8" name="Rectangle 7"/>
          <p:cNvSpPr/>
          <p:nvPr/>
        </p:nvSpPr>
        <p:spPr>
          <a:xfrm>
            <a:off x="505483" y="1340768"/>
            <a:ext cx="7848872" cy="830997"/>
          </a:xfrm>
          <a:prstGeom prst="rect">
            <a:avLst/>
          </a:prstGeom>
        </p:spPr>
        <p:txBody>
          <a:bodyPr wrap="square">
            <a:spAutoFit/>
          </a:bodyPr>
          <a:lstStyle/>
          <a:p>
            <a:r>
              <a:rPr lang="en-US" sz="2400" dirty="0"/>
              <a:t>This equation condenses to the following form when taking into account the normalization conditions</a:t>
            </a:r>
            <a:r>
              <a:rPr lang="en-US" dirty="0"/>
              <a:t>:</a:t>
            </a:r>
          </a:p>
        </p:txBody>
      </p:sp>
      <p:graphicFrame>
        <p:nvGraphicFramePr>
          <p:cNvPr id="3" name="Object 2"/>
          <p:cNvGraphicFramePr>
            <a:graphicFrameLocks noChangeAspect="1"/>
          </p:cNvGraphicFramePr>
          <p:nvPr>
            <p:extLst>
              <p:ext uri="{D42A27DB-BD31-4B8C-83A1-F6EECF244321}">
                <p14:modId xmlns:p14="http://schemas.microsoft.com/office/powerpoint/2010/main" val="658577623"/>
              </p:ext>
            </p:extLst>
          </p:nvPr>
        </p:nvGraphicFramePr>
        <p:xfrm>
          <a:off x="265971" y="2420888"/>
          <a:ext cx="8554501" cy="1101046"/>
        </p:xfrm>
        <a:graphic>
          <a:graphicData uri="http://schemas.openxmlformats.org/presentationml/2006/ole">
            <mc:AlternateContent xmlns:mc="http://schemas.openxmlformats.org/markup-compatibility/2006">
              <mc:Choice xmlns:v="urn:schemas-microsoft-com:vml" Requires="v">
                <p:oleObj spid="_x0000_s42068" name="Equation" r:id="rId4" imgW="3352680" imgH="431640" progId="Equation.DSMT4">
                  <p:embed/>
                </p:oleObj>
              </mc:Choice>
              <mc:Fallback>
                <p:oleObj name="Equation" r:id="rId4" imgW="3352680" imgH="431640" progId="Equation.DSMT4">
                  <p:embed/>
                  <p:pic>
                    <p:nvPicPr>
                      <p:cNvPr id="0" name="Object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5971" y="2420888"/>
                        <a:ext cx="8554501" cy="1101046"/>
                      </a:xfrm>
                      <a:prstGeom prst="rect">
                        <a:avLst/>
                      </a:prstGeom>
                      <a:solidFill>
                        <a:srgbClr val="FFFF99"/>
                      </a:solidFill>
                      <a:ln w="38100">
                        <a:solidFill>
                          <a:srgbClr val="FFFF00"/>
                        </a:solidFill>
                        <a:miter lim="800000"/>
                        <a:headEnd/>
                        <a:tailEnd/>
                      </a:ln>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2064127829"/>
              </p:ext>
            </p:extLst>
          </p:nvPr>
        </p:nvGraphicFramePr>
        <p:xfrm>
          <a:off x="681800" y="5229200"/>
          <a:ext cx="7927213" cy="1008112"/>
        </p:xfrm>
        <a:graphic>
          <a:graphicData uri="http://schemas.openxmlformats.org/presentationml/2006/ole">
            <mc:AlternateContent xmlns:mc="http://schemas.openxmlformats.org/markup-compatibility/2006">
              <mc:Choice xmlns:v="urn:schemas-microsoft-com:vml" Requires="v">
                <p:oleObj spid="_x0000_s42069" name="Equation" r:id="rId6" imgW="3797280" imgH="482400" progId="Equation.DSMT4">
                  <p:embed/>
                </p:oleObj>
              </mc:Choice>
              <mc:Fallback>
                <p:oleObj name="Equation" r:id="rId6" imgW="3797280" imgH="482400" progId="Equation.DSMT4">
                  <p:embed/>
                  <p:pic>
                    <p:nvPicPr>
                      <p:cNvPr id="0" name="Object 1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1800" y="5229200"/>
                        <a:ext cx="7927213" cy="1008112"/>
                      </a:xfrm>
                      <a:prstGeom prst="rect">
                        <a:avLst/>
                      </a:prstGeom>
                      <a:solidFill>
                        <a:srgbClr val="FFFF99"/>
                      </a:solidFill>
                      <a:ln w="38100">
                        <a:solidFill>
                          <a:srgbClr val="FFFF00"/>
                        </a:solidFill>
                        <a:miter lim="800000"/>
                        <a:headEnd/>
                        <a:tailEnd/>
                      </a:ln>
                    </p:spPr>
                  </p:pic>
                </p:oleObj>
              </mc:Fallback>
            </mc:AlternateContent>
          </a:graphicData>
        </a:graphic>
      </p:graphicFrame>
      <p:sp>
        <p:nvSpPr>
          <p:cNvPr id="6"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3" name="Rectangle 12"/>
          <p:cNvSpPr/>
          <p:nvPr/>
        </p:nvSpPr>
        <p:spPr>
          <a:xfrm>
            <a:off x="505483" y="3717032"/>
            <a:ext cx="7848872" cy="1200329"/>
          </a:xfrm>
          <a:prstGeom prst="rect">
            <a:avLst/>
          </a:prstGeom>
        </p:spPr>
        <p:txBody>
          <a:bodyPr wrap="square">
            <a:spAutoFit/>
          </a:bodyPr>
          <a:lstStyle/>
          <a:p>
            <a:r>
              <a:rPr lang="en-US" sz="2400" dirty="0" smtClean="0"/>
              <a:t>Using the matrices defined below we arrive to more simplified equation for the recurrence relation and the intensity</a:t>
            </a:r>
            <a:r>
              <a:rPr lang="en-US" dirty="0"/>
              <a:t>.</a:t>
            </a:r>
          </a:p>
        </p:txBody>
      </p:sp>
    </p:spTree>
    <p:extLst>
      <p:ext uri="{BB962C8B-B14F-4D97-AF65-F5344CB8AC3E}">
        <p14:creationId xmlns:p14="http://schemas.microsoft.com/office/powerpoint/2010/main" val="4979515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443A4C22-F1C2-42D0-BA64-8200DF9B6DC7}" type="slidenum">
              <a:rPr lang="en-US" b="1" smtClean="0">
                <a:solidFill>
                  <a:schemeClr val="bg1"/>
                </a:solidFill>
              </a:rPr>
              <a:pPr algn="l" fontAlgn="base">
                <a:spcBef>
                  <a:spcPct val="0"/>
                </a:spcBef>
                <a:spcAft>
                  <a:spcPct val="0"/>
                </a:spcAft>
                <a:defRPr/>
              </a:pPr>
              <a:t>61</a:t>
            </a:fld>
            <a:endParaRPr lang="en-US" b="1" dirty="0" smtClean="0">
              <a:solidFill>
                <a:schemeClr val="bg1"/>
              </a:solidFill>
            </a:endParaRPr>
          </a:p>
        </p:txBody>
      </p:sp>
      <p:sp>
        <p:nvSpPr>
          <p:cNvPr id="5" name="Text Box 2"/>
          <p:cNvSpPr txBox="1">
            <a:spLocks noChangeArrowheads="1"/>
          </p:cNvSpPr>
          <p:nvPr/>
        </p:nvSpPr>
        <p:spPr bwMode="auto">
          <a:xfrm>
            <a:off x="250825" y="296621"/>
            <a:ext cx="8358188" cy="540091"/>
          </a:xfrm>
          <a:prstGeom prst="rect">
            <a:avLst/>
          </a:prstGeom>
          <a:noFill/>
          <a:ln w="9525">
            <a:noFill/>
            <a:miter lim="800000"/>
            <a:headEnd/>
            <a:tailEnd/>
          </a:ln>
        </p:spPr>
        <p:txBody>
          <a:bodyPr lIns="0" rIns="0" bIns="0" anchor="b"/>
          <a:lstStyle/>
          <a:p>
            <a:pPr eaLnBrk="0" hangingPunct="0">
              <a:spcBef>
                <a:spcPts val="0"/>
              </a:spcBef>
              <a:defRPr/>
            </a:pPr>
            <a:r>
              <a:rPr lang="en-GB" sz="3600" b="1" dirty="0" smtClean="0">
                <a:solidFill>
                  <a:srgbClr val="FFFF00"/>
                </a:solidFill>
                <a:latin typeface="+mj-lt"/>
                <a:ea typeface="+mj-ea"/>
                <a:cs typeface="+mj-cs"/>
              </a:rPr>
              <a:t>Diffraction by layered materials</a:t>
            </a:r>
            <a:endParaRPr lang="en-GB" sz="1200" b="1" dirty="0" smtClean="0">
              <a:solidFill>
                <a:srgbClr val="FFFF00"/>
              </a:solidFill>
              <a:latin typeface="+mj-lt"/>
              <a:ea typeface="+mj-ea"/>
              <a:cs typeface="+mj-cs"/>
            </a:endParaRPr>
          </a:p>
        </p:txBody>
      </p:sp>
      <p:sp>
        <p:nvSpPr>
          <p:cNvPr id="7" name="Date Placeholder 6"/>
          <p:cNvSpPr>
            <a:spLocks noGrp="1"/>
          </p:cNvSpPr>
          <p:nvPr>
            <p:ph type="dt" sz="quarter" idx="10"/>
          </p:nvPr>
        </p:nvSpPr>
        <p:spPr/>
        <p:txBody>
          <a:bodyPr/>
          <a:lstStyle/>
          <a:p>
            <a:pPr>
              <a:defRPr/>
            </a:pPr>
            <a:fld id="{5AB3B85C-571C-4CDF-87BC-8C79493C156E}" type="datetime1">
              <a:rPr lang="en-GB"/>
              <a:pPr>
                <a:defRPr/>
              </a:pPr>
              <a:t>01/10/2015</a:t>
            </a:fld>
            <a:endParaRPr lang="en-US" dirty="0"/>
          </a:p>
        </p:txBody>
      </p:sp>
      <p:sp>
        <p:nvSpPr>
          <p:cNvPr id="8" name="Rectangle 7"/>
          <p:cNvSpPr/>
          <p:nvPr/>
        </p:nvSpPr>
        <p:spPr>
          <a:xfrm>
            <a:off x="505483" y="1151557"/>
            <a:ext cx="7848872" cy="461665"/>
          </a:xfrm>
          <a:prstGeom prst="rect">
            <a:avLst/>
          </a:prstGeom>
        </p:spPr>
        <p:txBody>
          <a:bodyPr wrap="square">
            <a:spAutoFit/>
          </a:bodyPr>
          <a:lstStyle/>
          <a:p>
            <a:r>
              <a:rPr lang="en-US" sz="2400" dirty="0" smtClean="0"/>
              <a:t>Recurrent equation for the amplitudes</a:t>
            </a:r>
            <a:r>
              <a:rPr lang="en-US" dirty="0" smtClean="0"/>
              <a:t>:</a:t>
            </a:r>
            <a:endParaRPr lang="en-US" dirty="0"/>
          </a:p>
        </p:txBody>
      </p:sp>
      <p:sp>
        <p:nvSpPr>
          <p:cNvPr id="6"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Object 10"/>
          <p:cNvGraphicFramePr>
            <a:graphicFrameLocks noChangeAspect="1"/>
          </p:cNvGraphicFramePr>
          <p:nvPr>
            <p:extLst>
              <p:ext uri="{D42A27DB-BD31-4B8C-83A1-F6EECF244321}">
                <p14:modId xmlns:p14="http://schemas.microsoft.com/office/powerpoint/2010/main" val="2710794590"/>
              </p:ext>
            </p:extLst>
          </p:nvPr>
        </p:nvGraphicFramePr>
        <p:xfrm>
          <a:off x="2205319" y="2996952"/>
          <a:ext cx="4449199" cy="1080120"/>
        </p:xfrm>
        <a:graphic>
          <a:graphicData uri="http://schemas.openxmlformats.org/presentationml/2006/ole">
            <mc:AlternateContent xmlns:mc="http://schemas.openxmlformats.org/markup-compatibility/2006">
              <mc:Choice xmlns:v="urn:schemas-microsoft-com:vml" Requires="v">
                <p:oleObj spid="_x0000_s48247" name="Equation" r:id="rId4" imgW="1777680" imgH="431640" progId="Equation.DSMT4">
                  <p:embed/>
                </p:oleObj>
              </mc:Choice>
              <mc:Fallback>
                <p:oleObj name="Equation" r:id="rId4" imgW="1777680" imgH="43164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5319" y="2996952"/>
                        <a:ext cx="4449199" cy="1080120"/>
                      </a:xfrm>
                      <a:prstGeom prst="rect">
                        <a:avLst/>
                      </a:prstGeom>
                      <a:solidFill>
                        <a:srgbClr val="FFFF99"/>
                      </a:solidFill>
                      <a:ln w="38100">
                        <a:solidFill>
                          <a:srgbClr val="FFFF00"/>
                        </a:solidFill>
                        <a:miter lim="800000"/>
                        <a:headEnd/>
                        <a:tailEnd/>
                      </a:ln>
                    </p:spPr>
                  </p:pic>
                </p:oleObj>
              </mc:Fallback>
            </mc:AlternateContent>
          </a:graphicData>
        </a:graphic>
      </p:graphicFrame>
      <p:graphicFrame>
        <p:nvGraphicFramePr>
          <p:cNvPr id="2" name="Object 1"/>
          <p:cNvGraphicFramePr>
            <a:graphicFrameLocks noChangeAspect="1"/>
          </p:cNvGraphicFramePr>
          <p:nvPr>
            <p:extLst>
              <p:ext uri="{D42A27DB-BD31-4B8C-83A1-F6EECF244321}">
                <p14:modId xmlns:p14="http://schemas.microsoft.com/office/powerpoint/2010/main" val="4037845952"/>
              </p:ext>
            </p:extLst>
          </p:nvPr>
        </p:nvGraphicFramePr>
        <p:xfrm>
          <a:off x="193675" y="1916832"/>
          <a:ext cx="8756650" cy="765175"/>
        </p:xfrm>
        <a:graphic>
          <a:graphicData uri="http://schemas.openxmlformats.org/presentationml/2006/ole">
            <mc:AlternateContent xmlns:mc="http://schemas.openxmlformats.org/markup-compatibility/2006">
              <mc:Choice xmlns:v="urn:schemas-microsoft-com:vml" Requires="v">
                <p:oleObj spid="_x0000_s48248" name="Equation" r:id="rId6" imgW="4076640" imgH="355320" progId="Equation.DSMT4">
                  <p:embed/>
                </p:oleObj>
              </mc:Choice>
              <mc:Fallback>
                <p:oleObj name="Equation" r:id="rId6" imgW="4076640" imgH="355320" progId="Equation.DSMT4">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3675" y="1916832"/>
                        <a:ext cx="8756650" cy="765175"/>
                      </a:xfrm>
                      <a:prstGeom prst="rect">
                        <a:avLst/>
                      </a:prstGeom>
                      <a:solidFill>
                        <a:srgbClr val="FFFF99"/>
                      </a:solidFill>
                      <a:ln w="38100">
                        <a:solidFill>
                          <a:srgbClr val="FFFF00"/>
                        </a:solidFill>
                        <a:miter lim="800000"/>
                        <a:headEnd/>
                        <a:tailEnd/>
                      </a:ln>
                    </p:spPr>
                  </p:pic>
                </p:oleObj>
              </mc:Fallback>
            </mc:AlternateContent>
          </a:graphicData>
        </a:graphic>
      </p:graphicFrame>
      <p:sp>
        <p:nvSpPr>
          <p:cNvPr id="12" name="Rectangle 11"/>
          <p:cNvSpPr/>
          <p:nvPr/>
        </p:nvSpPr>
        <p:spPr>
          <a:xfrm>
            <a:off x="505483" y="4165914"/>
            <a:ext cx="7848872" cy="461665"/>
          </a:xfrm>
          <a:prstGeom prst="rect">
            <a:avLst/>
          </a:prstGeom>
        </p:spPr>
        <p:txBody>
          <a:bodyPr wrap="square">
            <a:spAutoFit/>
          </a:bodyPr>
          <a:lstStyle/>
          <a:p>
            <a:r>
              <a:rPr lang="en-US" sz="2400" dirty="0" smtClean="0"/>
              <a:t>Equation for the intensity</a:t>
            </a:r>
            <a:r>
              <a:rPr lang="en-US" dirty="0" smtClean="0"/>
              <a:t>:</a:t>
            </a:r>
            <a:endParaRPr lang="en-US" dirty="0"/>
          </a:p>
        </p:txBody>
      </p:sp>
      <p:graphicFrame>
        <p:nvGraphicFramePr>
          <p:cNvPr id="9" name="Object 8"/>
          <p:cNvGraphicFramePr>
            <a:graphicFrameLocks noChangeAspect="1"/>
          </p:cNvGraphicFramePr>
          <p:nvPr>
            <p:extLst>
              <p:ext uri="{D42A27DB-BD31-4B8C-83A1-F6EECF244321}">
                <p14:modId xmlns:p14="http://schemas.microsoft.com/office/powerpoint/2010/main" val="875688548"/>
              </p:ext>
            </p:extLst>
          </p:nvPr>
        </p:nvGraphicFramePr>
        <p:xfrm>
          <a:off x="915448" y="4869160"/>
          <a:ext cx="7313103" cy="1224136"/>
        </p:xfrm>
        <a:graphic>
          <a:graphicData uri="http://schemas.openxmlformats.org/presentationml/2006/ole">
            <mc:AlternateContent xmlns:mc="http://schemas.openxmlformats.org/markup-compatibility/2006">
              <mc:Choice xmlns:v="urn:schemas-microsoft-com:vml" Requires="v">
                <p:oleObj spid="_x0000_s48249" name="Equation" r:id="rId8" imgW="2577960" imgH="431640" progId="Equation.DSMT4">
                  <p:embed/>
                </p:oleObj>
              </mc:Choice>
              <mc:Fallback>
                <p:oleObj name="Equation" r:id="rId8" imgW="2577960" imgH="431640" progId="Equation.DSMT4">
                  <p:embed/>
                  <p:pic>
                    <p:nvPicPr>
                      <p:cNvPr id="0" name="Object 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5448" y="4869160"/>
                        <a:ext cx="7313103" cy="1224136"/>
                      </a:xfrm>
                      <a:prstGeom prst="rect">
                        <a:avLst/>
                      </a:prstGeom>
                      <a:solidFill>
                        <a:srgbClr val="FFFF99"/>
                      </a:solidFill>
                      <a:ln w="38100">
                        <a:solidFill>
                          <a:srgbClr val="FFFF00"/>
                        </a:solidFill>
                        <a:miter lim="800000"/>
                        <a:headEnd/>
                        <a:tailEnd/>
                      </a:ln>
                    </p:spPr>
                  </p:pic>
                </p:oleObj>
              </mc:Fallback>
            </mc:AlternateContent>
          </a:graphicData>
        </a:graphic>
      </p:graphicFrame>
    </p:spTree>
    <p:extLst>
      <p:ext uri="{BB962C8B-B14F-4D97-AF65-F5344CB8AC3E}">
        <p14:creationId xmlns:p14="http://schemas.microsoft.com/office/powerpoint/2010/main" val="1573476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443A4C22-F1C2-42D0-BA64-8200DF9B6DC7}" type="slidenum">
              <a:rPr lang="en-US" b="1" smtClean="0">
                <a:solidFill>
                  <a:schemeClr val="bg1"/>
                </a:solidFill>
              </a:rPr>
              <a:pPr algn="l" fontAlgn="base">
                <a:spcBef>
                  <a:spcPct val="0"/>
                </a:spcBef>
                <a:spcAft>
                  <a:spcPct val="0"/>
                </a:spcAft>
                <a:defRPr/>
              </a:pPr>
              <a:t>62</a:t>
            </a:fld>
            <a:endParaRPr lang="en-US" b="1" dirty="0" smtClean="0">
              <a:solidFill>
                <a:schemeClr val="bg1"/>
              </a:solidFill>
            </a:endParaRPr>
          </a:p>
        </p:txBody>
      </p:sp>
      <p:sp>
        <p:nvSpPr>
          <p:cNvPr id="5" name="Text Box 2"/>
          <p:cNvSpPr txBox="1">
            <a:spLocks noChangeArrowheads="1"/>
          </p:cNvSpPr>
          <p:nvPr/>
        </p:nvSpPr>
        <p:spPr bwMode="auto">
          <a:xfrm>
            <a:off x="250825" y="296621"/>
            <a:ext cx="8358188" cy="540091"/>
          </a:xfrm>
          <a:prstGeom prst="rect">
            <a:avLst/>
          </a:prstGeom>
          <a:noFill/>
          <a:ln w="9525">
            <a:noFill/>
            <a:miter lim="800000"/>
            <a:headEnd/>
            <a:tailEnd/>
          </a:ln>
        </p:spPr>
        <p:txBody>
          <a:bodyPr lIns="0" rIns="0" bIns="0" anchor="b"/>
          <a:lstStyle/>
          <a:p>
            <a:pPr eaLnBrk="0" hangingPunct="0">
              <a:spcBef>
                <a:spcPts val="0"/>
              </a:spcBef>
              <a:defRPr/>
            </a:pPr>
            <a:r>
              <a:rPr lang="en-GB" sz="3600" b="1" dirty="0" smtClean="0">
                <a:solidFill>
                  <a:srgbClr val="FFFF00"/>
                </a:solidFill>
                <a:latin typeface="+mj-lt"/>
                <a:ea typeface="+mj-ea"/>
                <a:cs typeface="+mj-cs"/>
              </a:rPr>
              <a:t>Diffraction by layered materials</a:t>
            </a:r>
            <a:endParaRPr lang="en-GB" sz="1200" b="1" dirty="0" smtClean="0">
              <a:solidFill>
                <a:srgbClr val="FFFF00"/>
              </a:solidFill>
              <a:latin typeface="+mj-lt"/>
              <a:ea typeface="+mj-ea"/>
              <a:cs typeface="+mj-cs"/>
            </a:endParaRPr>
          </a:p>
        </p:txBody>
      </p:sp>
      <p:sp>
        <p:nvSpPr>
          <p:cNvPr id="7" name="Date Placeholder 6"/>
          <p:cNvSpPr>
            <a:spLocks noGrp="1"/>
          </p:cNvSpPr>
          <p:nvPr>
            <p:ph type="dt" sz="quarter" idx="10"/>
          </p:nvPr>
        </p:nvSpPr>
        <p:spPr/>
        <p:txBody>
          <a:bodyPr/>
          <a:lstStyle/>
          <a:p>
            <a:pPr>
              <a:defRPr/>
            </a:pPr>
            <a:fld id="{5AB3B85C-571C-4CDF-87BC-8C79493C156E}" type="datetime1">
              <a:rPr lang="en-GB"/>
              <a:pPr>
                <a:defRPr/>
              </a:pPr>
              <a:t>01/10/2015</a:t>
            </a:fld>
            <a:endParaRPr lang="en-US" dirty="0"/>
          </a:p>
        </p:txBody>
      </p:sp>
      <p:sp>
        <p:nvSpPr>
          <p:cNvPr id="8" name="Rectangle 7"/>
          <p:cNvSpPr/>
          <p:nvPr/>
        </p:nvSpPr>
        <p:spPr>
          <a:xfrm>
            <a:off x="391116" y="1159537"/>
            <a:ext cx="8242981" cy="830997"/>
          </a:xfrm>
          <a:prstGeom prst="rect">
            <a:avLst/>
          </a:prstGeom>
        </p:spPr>
        <p:txBody>
          <a:bodyPr wrap="square">
            <a:spAutoFit/>
          </a:bodyPr>
          <a:lstStyle/>
          <a:p>
            <a:r>
              <a:rPr lang="en-US" sz="2400" dirty="0"/>
              <a:t>Introducing the average interference term from an N-layer statistical crystal</a:t>
            </a:r>
            <a:r>
              <a:rPr lang="en-US" sz="2400" dirty="0" smtClean="0"/>
              <a:t>:</a:t>
            </a:r>
            <a:endParaRPr lang="en-US" dirty="0"/>
          </a:p>
        </p:txBody>
      </p:sp>
      <p:sp>
        <p:nvSpPr>
          <p:cNvPr id="6"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 name="Object 2"/>
          <p:cNvGraphicFramePr>
            <a:graphicFrameLocks noChangeAspect="1"/>
          </p:cNvGraphicFramePr>
          <p:nvPr>
            <p:extLst>
              <p:ext uri="{D42A27DB-BD31-4B8C-83A1-F6EECF244321}">
                <p14:modId xmlns:p14="http://schemas.microsoft.com/office/powerpoint/2010/main" val="395108796"/>
              </p:ext>
            </p:extLst>
          </p:nvPr>
        </p:nvGraphicFramePr>
        <p:xfrm>
          <a:off x="561400" y="2060848"/>
          <a:ext cx="7902412" cy="792088"/>
        </p:xfrm>
        <a:graphic>
          <a:graphicData uri="http://schemas.openxmlformats.org/presentationml/2006/ole">
            <mc:AlternateContent xmlns:mc="http://schemas.openxmlformats.org/markup-compatibility/2006">
              <mc:Choice xmlns:v="urn:schemas-microsoft-com:vml" Requires="v">
                <p:oleObj spid="_x0000_s49269" name="Equation" r:id="rId4" imgW="4305240" imgH="431640" progId="Equation.DSMT4">
                  <p:embed/>
                </p:oleObj>
              </mc:Choice>
              <mc:Fallback>
                <p:oleObj name="Equation" r:id="rId4" imgW="4305240" imgH="431640" progId="Equation.DSMT4">
                  <p:embed/>
                  <p:pic>
                    <p:nvPicPr>
                      <p:cNvPr id="0" name="Object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400" y="2060848"/>
                        <a:ext cx="7902412" cy="792088"/>
                      </a:xfrm>
                      <a:prstGeom prst="rect">
                        <a:avLst/>
                      </a:prstGeom>
                      <a:solidFill>
                        <a:srgbClr val="FFFF99"/>
                      </a:solidFill>
                      <a:ln w="38100">
                        <a:solidFill>
                          <a:srgbClr val="FFFF00"/>
                        </a:solidFill>
                        <a:miter lim="800000"/>
                        <a:headEnd/>
                        <a:tailEnd/>
                      </a:ln>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1981522124"/>
              </p:ext>
            </p:extLst>
          </p:nvPr>
        </p:nvGraphicFramePr>
        <p:xfrm>
          <a:off x="508000" y="3068638"/>
          <a:ext cx="8008938" cy="1728787"/>
        </p:xfrm>
        <a:graphic>
          <a:graphicData uri="http://schemas.openxmlformats.org/presentationml/2006/ole">
            <mc:AlternateContent xmlns:mc="http://schemas.openxmlformats.org/markup-compatibility/2006">
              <mc:Choice xmlns:v="urn:schemas-microsoft-com:vml" Requires="v">
                <p:oleObj spid="_x0000_s49270" name="Equation" r:id="rId6" imgW="3771720" imgH="812520" progId="Equation.DSMT4">
                  <p:embed/>
                </p:oleObj>
              </mc:Choice>
              <mc:Fallback>
                <p:oleObj name="Equation" r:id="rId6" imgW="3771720" imgH="812520" progId="Equation.DSMT4">
                  <p:embed/>
                  <p:pic>
                    <p:nvPicPr>
                      <p:cNvPr id="0" name="Object 17"/>
                      <p:cNvPicPr>
                        <a:picLocks noChangeAspect="1" noChangeArrowheads="1"/>
                      </p:cNvPicPr>
                      <p:nvPr/>
                    </p:nvPicPr>
                    <p:blipFill>
                      <a:blip r:embed="rId7"/>
                      <a:srcRect/>
                      <a:stretch>
                        <a:fillRect/>
                      </a:stretch>
                    </p:blipFill>
                    <p:spPr bwMode="auto">
                      <a:xfrm>
                        <a:off x="508000" y="3068638"/>
                        <a:ext cx="8008938" cy="1728787"/>
                      </a:xfrm>
                      <a:prstGeom prst="rect">
                        <a:avLst/>
                      </a:prstGeom>
                      <a:solidFill>
                        <a:srgbClr val="FFFF99"/>
                      </a:solidFill>
                      <a:ln w="38100">
                        <a:solidFill>
                          <a:srgbClr val="FFFF00"/>
                        </a:solidFill>
                        <a:miter lim="800000"/>
                        <a:headEnd/>
                        <a:tailEnd/>
                      </a:ln>
                    </p:spPr>
                  </p:pic>
                </p:oleObj>
              </mc:Fallback>
            </mc:AlternateContent>
          </a:graphicData>
        </a:graphic>
      </p:graphicFrame>
      <p:sp>
        <p:nvSpPr>
          <p:cNvPr id="13" name="Rectangle 12"/>
          <p:cNvSpPr/>
          <p:nvPr/>
        </p:nvSpPr>
        <p:spPr>
          <a:xfrm>
            <a:off x="308428" y="4869160"/>
            <a:ext cx="8242981" cy="830997"/>
          </a:xfrm>
          <a:prstGeom prst="rect">
            <a:avLst/>
          </a:prstGeom>
        </p:spPr>
        <p:txBody>
          <a:bodyPr wrap="square">
            <a:spAutoFit/>
          </a:bodyPr>
          <a:lstStyle/>
          <a:p>
            <a:r>
              <a:rPr lang="en-US" sz="2400" dirty="0" smtClean="0"/>
              <a:t>The final normalized intensity per layer can be written in a short-hand form:</a:t>
            </a:r>
            <a:endParaRPr lang="en-US" dirty="0"/>
          </a:p>
        </p:txBody>
      </p:sp>
      <p:graphicFrame>
        <p:nvGraphicFramePr>
          <p:cNvPr id="14" name="Object 13"/>
          <p:cNvGraphicFramePr>
            <a:graphicFrameLocks noChangeAspect="1"/>
          </p:cNvGraphicFramePr>
          <p:nvPr>
            <p:extLst>
              <p:ext uri="{D42A27DB-BD31-4B8C-83A1-F6EECF244321}">
                <p14:modId xmlns:p14="http://schemas.microsoft.com/office/powerpoint/2010/main" val="662722661"/>
              </p:ext>
            </p:extLst>
          </p:nvPr>
        </p:nvGraphicFramePr>
        <p:xfrm>
          <a:off x="2151062" y="5700157"/>
          <a:ext cx="4841875" cy="933450"/>
        </p:xfrm>
        <a:graphic>
          <a:graphicData uri="http://schemas.openxmlformats.org/presentationml/2006/ole">
            <mc:AlternateContent xmlns:mc="http://schemas.openxmlformats.org/markup-compatibility/2006">
              <mc:Choice xmlns:v="urn:schemas-microsoft-com:vml" Requires="v">
                <p:oleObj spid="_x0000_s49271" name="Equation" r:id="rId8" imgW="2044440" imgH="393480" progId="Equation.DSMT4">
                  <p:embed/>
                </p:oleObj>
              </mc:Choice>
              <mc:Fallback>
                <p:oleObj name="Equation" r:id="rId8" imgW="2044440" imgH="393480" progId="Equation.DSMT4">
                  <p:embed/>
                  <p:pic>
                    <p:nvPicPr>
                      <p:cNvPr id="0" name="Object 8"/>
                      <p:cNvPicPr>
                        <a:picLocks noChangeAspect="1" noChangeArrowheads="1"/>
                      </p:cNvPicPr>
                      <p:nvPr/>
                    </p:nvPicPr>
                    <p:blipFill>
                      <a:blip r:embed="rId9"/>
                      <a:srcRect/>
                      <a:stretch>
                        <a:fillRect/>
                      </a:stretch>
                    </p:blipFill>
                    <p:spPr bwMode="auto">
                      <a:xfrm>
                        <a:off x="2151062" y="5700157"/>
                        <a:ext cx="4841875" cy="933450"/>
                      </a:xfrm>
                      <a:prstGeom prst="rect">
                        <a:avLst/>
                      </a:prstGeom>
                      <a:solidFill>
                        <a:srgbClr val="FFFF99"/>
                      </a:solidFill>
                      <a:ln w="38100">
                        <a:solidFill>
                          <a:srgbClr val="FFFF00"/>
                        </a:solidFill>
                        <a:miter lim="800000"/>
                        <a:headEnd/>
                        <a:tailEnd/>
                      </a:ln>
                    </p:spPr>
                  </p:pic>
                </p:oleObj>
              </mc:Fallback>
            </mc:AlternateContent>
          </a:graphicData>
        </a:graphic>
      </p:graphicFrame>
    </p:spTree>
    <p:extLst>
      <p:ext uri="{BB962C8B-B14F-4D97-AF65-F5344CB8AC3E}">
        <p14:creationId xmlns:p14="http://schemas.microsoft.com/office/powerpoint/2010/main" val="74957827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443A4C22-F1C2-42D0-BA64-8200DF9B6DC7}" type="slidenum">
              <a:rPr lang="en-US" b="1" smtClean="0">
                <a:solidFill>
                  <a:schemeClr val="bg1"/>
                </a:solidFill>
              </a:rPr>
              <a:pPr algn="l" fontAlgn="base">
                <a:spcBef>
                  <a:spcPct val="0"/>
                </a:spcBef>
                <a:spcAft>
                  <a:spcPct val="0"/>
                </a:spcAft>
                <a:defRPr/>
              </a:pPr>
              <a:t>63</a:t>
            </a:fld>
            <a:endParaRPr lang="en-US" b="1" dirty="0" smtClean="0">
              <a:solidFill>
                <a:schemeClr val="bg1"/>
              </a:solidFill>
            </a:endParaRPr>
          </a:p>
        </p:txBody>
      </p:sp>
      <p:sp>
        <p:nvSpPr>
          <p:cNvPr id="5" name="Text Box 2"/>
          <p:cNvSpPr txBox="1">
            <a:spLocks noChangeArrowheads="1"/>
          </p:cNvSpPr>
          <p:nvPr/>
        </p:nvSpPr>
        <p:spPr bwMode="auto">
          <a:xfrm>
            <a:off x="251520" y="278634"/>
            <a:ext cx="8358188" cy="558078"/>
          </a:xfrm>
          <a:prstGeom prst="rect">
            <a:avLst/>
          </a:prstGeom>
          <a:noFill/>
          <a:ln w="9525">
            <a:noFill/>
            <a:miter lim="800000"/>
            <a:headEnd/>
            <a:tailEnd/>
          </a:ln>
        </p:spPr>
        <p:txBody>
          <a:bodyPr lIns="0" rIns="0" bIns="0" anchor="b"/>
          <a:lstStyle/>
          <a:p>
            <a:pPr eaLnBrk="0" hangingPunct="0">
              <a:spcBef>
                <a:spcPts val="0"/>
              </a:spcBef>
              <a:defRPr/>
            </a:pPr>
            <a:r>
              <a:rPr lang="en-GB" sz="3600" b="1" dirty="0" smtClean="0">
                <a:solidFill>
                  <a:srgbClr val="FFFF00"/>
                </a:solidFill>
                <a:latin typeface="+mj-lt"/>
                <a:ea typeface="+mj-ea"/>
                <a:cs typeface="+mj-cs"/>
              </a:rPr>
              <a:t>DIFFaX summary: recursive equation</a:t>
            </a:r>
            <a:endParaRPr lang="en-GB" sz="1200" b="1" dirty="0" smtClean="0">
              <a:solidFill>
                <a:srgbClr val="FFFF00"/>
              </a:solidFill>
              <a:latin typeface="+mj-lt"/>
              <a:ea typeface="+mj-ea"/>
              <a:cs typeface="+mj-cs"/>
            </a:endParaRPr>
          </a:p>
        </p:txBody>
      </p:sp>
      <p:sp>
        <p:nvSpPr>
          <p:cNvPr id="7" name="Date Placeholder 6"/>
          <p:cNvSpPr>
            <a:spLocks noGrp="1"/>
          </p:cNvSpPr>
          <p:nvPr>
            <p:ph type="dt" sz="quarter" idx="10"/>
          </p:nvPr>
        </p:nvSpPr>
        <p:spPr/>
        <p:txBody>
          <a:bodyPr/>
          <a:lstStyle/>
          <a:p>
            <a:pPr>
              <a:defRPr/>
            </a:pPr>
            <a:fld id="{5AB3B85C-571C-4CDF-87BC-8C79493C156E}" type="datetime1">
              <a:rPr lang="en-GB"/>
              <a:pPr>
                <a:defRPr/>
              </a:pPr>
              <a:t>01/10/2015</a:t>
            </a:fld>
            <a:endParaRPr lang="en-US" dirty="0"/>
          </a:p>
        </p:txBody>
      </p:sp>
      <p:pic>
        <p:nvPicPr>
          <p:cNvPr id="8" name="Picture 2"/>
          <p:cNvPicPr>
            <a:picLocks noChangeAspect="1" noChangeArrowheads="1"/>
          </p:cNvPicPr>
          <p:nvPr/>
        </p:nvPicPr>
        <p:blipFill>
          <a:blip r:embed="rId3"/>
          <a:srcRect/>
          <a:stretch>
            <a:fillRect/>
          </a:stretch>
        </p:blipFill>
        <p:spPr bwMode="auto">
          <a:xfrm>
            <a:off x="179512" y="832584"/>
            <a:ext cx="8559652" cy="2092360"/>
          </a:xfrm>
          <a:prstGeom prst="rect">
            <a:avLst/>
          </a:prstGeom>
          <a:noFill/>
          <a:ln w="9525">
            <a:noFill/>
            <a:miter lim="800000"/>
            <a:headEnd/>
            <a:tailEnd/>
          </a:ln>
        </p:spPr>
      </p:pic>
      <p:pic>
        <p:nvPicPr>
          <p:cNvPr id="9" name="Picture 3"/>
          <p:cNvPicPr>
            <a:picLocks noChangeAspect="1" noChangeArrowheads="1"/>
          </p:cNvPicPr>
          <p:nvPr/>
        </p:nvPicPr>
        <p:blipFill>
          <a:blip r:embed="rId4"/>
          <a:srcRect/>
          <a:stretch>
            <a:fillRect/>
          </a:stretch>
        </p:blipFill>
        <p:spPr bwMode="auto">
          <a:xfrm>
            <a:off x="356400" y="3102995"/>
            <a:ext cx="4431624" cy="470021"/>
          </a:xfrm>
          <a:prstGeom prst="rect">
            <a:avLst/>
          </a:prstGeom>
          <a:noFill/>
          <a:ln w="9525">
            <a:noFill/>
            <a:miter lim="800000"/>
            <a:headEnd/>
            <a:tailEnd/>
          </a:ln>
        </p:spPr>
      </p:pic>
      <p:pic>
        <p:nvPicPr>
          <p:cNvPr id="10" name="Picture 4"/>
          <p:cNvPicPr>
            <a:picLocks noChangeAspect="1" noChangeArrowheads="1"/>
          </p:cNvPicPr>
          <p:nvPr/>
        </p:nvPicPr>
        <p:blipFill>
          <a:blip r:embed="rId5"/>
          <a:srcRect/>
          <a:stretch>
            <a:fillRect/>
          </a:stretch>
        </p:blipFill>
        <p:spPr bwMode="auto">
          <a:xfrm>
            <a:off x="5627293" y="2996951"/>
            <a:ext cx="2905147" cy="704835"/>
          </a:xfrm>
          <a:prstGeom prst="rect">
            <a:avLst/>
          </a:prstGeom>
          <a:noFill/>
          <a:ln w="9525">
            <a:noFill/>
            <a:miter lim="800000"/>
            <a:headEnd/>
            <a:tailEnd/>
          </a:ln>
        </p:spPr>
      </p:pic>
      <p:pic>
        <p:nvPicPr>
          <p:cNvPr id="11" name="Picture 5"/>
          <p:cNvPicPr>
            <a:picLocks noChangeAspect="1" noChangeArrowheads="1"/>
          </p:cNvPicPr>
          <p:nvPr/>
        </p:nvPicPr>
        <p:blipFill>
          <a:blip r:embed="rId6"/>
          <a:srcRect/>
          <a:stretch>
            <a:fillRect/>
          </a:stretch>
        </p:blipFill>
        <p:spPr bwMode="auto">
          <a:xfrm>
            <a:off x="221529" y="4614202"/>
            <a:ext cx="6719278" cy="975037"/>
          </a:xfrm>
          <a:prstGeom prst="rect">
            <a:avLst/>
          </a:prstGeom>
          <a:noFill/>
          <a:ln w="9525">
            <a:noFill/>
            <a:miter lim="800000"/>
            <a:headEnd/>
            <a:tailEnd/>
          </a:ln>
        </p:spPr>
      </p:pic>
      <p:pic>
        <p:nvPicPr>
          <p:cNvPr id="12" name="Picture 6"/>
          <p:cNvPicPr>
            <a:picLocks noChangeAspect="1" noChangeArrowheads="1"/>
          </p:cNvPicPr>
          <p:nvPr/>
        </p:nvPicPr>
        <p:blipFill>
          <a:blip r:embed="rId7"/>
          <a:srcRect/>
          <a:stretch>
            <a:fillRect/>
          </a:stretch>
        </p:blipFill>
        <p:spPr bwMode="auto">
          <a:xfrm>
            <a:off x="5583698" y="5774843"/>
            <a:ext cx="3183138" cy="830997"/>
          </a:xfrm>
          <a:prstGeom prst="rect">
            <a:avLst/>
          </a:prstGeom>
          <a:noFill/>
          <a:ln w="9525">
            <a:noFill/>
            <a:miter lim="800000"/>
            <a:headEnd/>
            <a:tailEnd/>
          </a:ln>
        </p:spPr>
      </p:pic>
      <p:sp>
        <p:nvSpPr>
          <p:cNvPr id="13" name="9 Rectángulo"/>
          <p:cNvSpPr/>
          <p:nvPr/>
        </p:nvSpPr>
        <p:spPr>
          <a:xfrm>
            <a:off x="462257" y="3701787"/>
            <a:ext cx="8070184" cy="830997"/>
          </a:xfrm>
          <a:prstGeom prst="rect">
            <a:avLst/>
          </a:prstGeom>
        </p:spPr>
        <p:txBody>
          <a:bodyPr wrap="square">
            <a:spAutoFit/>
          </a:bodyPr>
          <a:lstStyle/>
          <a:p>
            <a:r>
              <a:rPr lang="en-US" sz="2400" b="1" dirty="0" smtClean="0">
                <a:latin typeface="Frutiger 45 Light"/>
              </a:rPr>
              <a:t>Diffraction from a statistical ensemble of crystallites:</a:t>
            </a:r>
            <a:br>
              <a:rPr lang="en-US" sz="2400" b="1" dirty="0" smtClean="0">
                <a:latin typeface="Frutiger 45 Light"/>
              </a:rPr>
            </a:br>
            <a:r>
              <a:rPr lang="en-US" sz="2400" b="1" dirty="0" smtClean="0">
                <a:latin typeface="Frutiger 45 Light"/>
              </a:rPr>
              <a:t>The intensity is given by the incoherent sum: </a:t>
            </a:r>
            <a:endParaRPr lang="en-US" sz="2400" b="1" dirty="0">
              <a:latin typeface="Frutiger 45 Light"/>
            </a:endParaRPr>
          </a:p>
        </p:txBody>
      </p:sp>
      <p:sp>
        <p:nvSpPr>
          <p:cNvPr id="14" name="10 Rectángulo"/>
          <p:cNvSpPr/>
          <p:nvPr/>
        </p:nvSpPr>
        <p:spPr>
          <a:xfrm>
            <a:off x="0" y="5774844"/>
            <a:ext cx="5796136" cy="830997"/>
          </a:xfrm>
          <a:prstGeom prst="rect">
            <a:avLst/>
          </a:prstGeom>
        </p:spPr>
        <p:txBody>
          <a:bodyPr wrap="square">
            <a:spAutoFit/>
          </a:bodyPr>
          <a:lstStyle/>
          <a:p>
            <a:r>
              <a:rPr lang="en-US" sz="2400" b="1" dirty="0" smtClean="0">
                <a:latin typeface="Frutiger 45 Light"/>
              </a:rPr>
              <a:t>Where </a:t>
            </a:r>
            <a:r>
              <a:rPr lang="en-US" sz="2400" b="1" dirty="0">
                <a:latin typeface="Frutiger 45 Light"/>
              </a:rPr>
              <a:t>the layer existence probability </a:t>
            </a:r>
            <a:r>
              <a:rPr lang="en-US" sz="2400" b="1" dirty="0" smtClean="0">
                <a:latin typeface="Frutiger 45 Light"/>
              </a:rPr>
              <a:t>and transition probabilities are:</a:t>
            </a:r>
            <a:endParaRPr lang="en-US" sz="2400" b="1" dirty="0">
              <a:latin typeface="Frutiger 45 Light"/>
            </a:endParaRPr>
          </a:p>
        </p:txBody>
      </p:sp>
      <p:sp>
        <p:nvSpPr>
          <p:cNvPr id="15" name="11 Flecha izquierda y derecha"/>
          <p:cNvSpPr/>
          <p:nvPr/>
        </p:nvSpPr>
        <p:spPr>
          <a:xfrm>
            <a:off x="5037985" y="3204954"/>
            <a:ext cx="448018" cy="181989"/>
          </a:xfrm>
          <a:prstGeom prst="leftRightArrow">
            <a:avLst/>
          </a:prstGeom>
          <a:ln/>
        </p:spPr>
        <p:style>
          <a:lnRef idx="1">
            <a:schemeClr val="dk1"/>
          </a:lnRef>
          <a:fillRef idx="3">
            <a:schemeClr val="dk1"/>
          </a:fillRef>
          <a:effectRef idx="2">
            <a:schemeClr val="dk1"/>
          </a:effectRef>
          <a:fontRef idx="minor">
            <a:schemeClr val="lt1"/>
          </a:fontRef>
        </p:style>
        <p:txBody>
          <a:bodyPr rtlCol="0" anchor="ctr"/>
          <a:lstStyle/>
          <a:p>
            <a:pPr algn="ctr"/>
            <a:endParaRPr lang="en-US">
              <a:latin typeface="Frutiger 45 Light"/>
            </a:endParaRPr>
          </a:p>
        </p:txBody>
      </p:sp>
    </p:spTree>
    <p:extLst>
      <p:ext uri="{BB962C8B-B14F-4D97-AF65-F5344CB8AC3E}">
        <p14:creationId xmlns:p14="http://schemas.microsoft.com/office/powerpoint/2010/main" val="183263304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443A4C22-F1C2-42D0-BA64-8200DF9B6DC7}" type="slidenum">
              <a:rPr lang="en-US" b="1" smtClean="0">
                <a:solidFill>
                  <a:schemeClr val="bg1"/>
                </a:solidFill>
              </a:rPr>
              <a:pPr algn="l" fontAlgn="base">
                <a:spcBef>
                  <a:spcPct val="0"/>
                </a:spcBef>
                <a:spcAft>
                  <a:spcPct val="0"/>
                </a:spcAft>
                <a:defRPr/>
              </a:pPr>
              <a:t>64</a:t>
            </a:fld>
            <a:endParaRPr lang="en-US" b="1" dirty="0" smtClean="0">
              <a:solidFill>
                <a:schemeClr val="bg1"/>
              </a:solidFill>
            </a:endParaRPr>
          </a:p>
        </p:txBody>
      </p:sp>
      <p:sp>
        <p:nvSpPr>
          <p:cNvPr id="5" name="Text Box 2"/>
          <p:cNvSpPr txBox="1">
            <a:spLocks noChangeArrowheads="1"/>
          </p:cNvSpPr>
          <p:nvPr/>
        </p:nvSpPr>
        <p:spPr bwMode="auto">
          <a:xfrm>
            <a:off x="251520" y="620688"/>
            <a:ext cx="8358188" cy="1116155"/>
          </a:xfrm>
          <a:prstGeom prst="rect">
            <a:avLst/>
          </a:prstGeom>
          <a:noFill/>
          <a:ln w="9525">
            <a:noFill/>
            <a:miter lim="800000"/>
            <a:headEnd/>
            <a:tailEnd/>
          </a:ln>
        </p:spPr>
        <p:txBody>
          <a:bodyPr lIns="0" rIns="0" bIns="0" anchor="b"/>
          <a:lstStyle/>
          <a:p>
            <a:pPr eaLnBrk="0" hangingPunct="0">
              <a:spcBef>
                <a:spcPts val="0"/>
              </a:spcBef>
              <a:defRPr/>
            </a:pPr>
            <a:r>
              <a:rPr lang="en-GB" sz="3600" b="1" dirty="0" smtClean="0">
                <a:solidFill>
                  <a:srgbClr val="FFFF00"/>
                </a:solidFill>
                <a:latin typeface="+mj-lt"/>
                <a:ea typeface="+mj-ea"/>
                <a:cs typeface="+mj-cs"/>
              </a:rPr>
              <a:t>Converting a simulation program to a special “Rietveld” refinement program</a:t>
            </a:r>
            <a:endParaRPr lang="en-GB" sz="1200" b="1" dirty="0" smtClean="0">
              <a:solidFill>
                <a:srgbClr val="FFFF00"/>
              </a:solidFill>
              <a:latin typeface="+mj-lt"/>
              <a:ea typeface="+mj-ea"/>
              <a:cs typeface="+mj-cs"/>
            </a:endParaRPr>
          </a:p>
        </p:txBody>
      </p:sp>
      <p:sp>
        <p:nvSpPr>
          <p:cNvPr id="7" name="Date Placeholder 6"/>
          <p:cNvSpPr>
            <a:spLocks noGrp="1"/>
          </p:cNvSpPr>
          <p:nvPr>
            <p:ph type="dt" sz="quarter" idx="10"/>
          </p:nvPr>
        </p:nvSpPr>
        <p:spPr/>
        <p:txBody>
          <a:bodyPr/>
          <a:lstStyle/>
          <a:p>
            <a:pPr>
              <a:defRPr/>
            </a:pPr>
            <a:fld id="{5AB3B85C-571C-4CDF-87BC-8C79493C156E}" type="datetime1">
              <a:rPr lang="en-GB"/>
              <a:pPr>
                <a:defRPr/>
              </a:pPr>
              <a:t>01/10/2015</a:t>
            </a:fld>
            <a:endParaRPr lang="en-US" dirty="0"/>
          </a:p>
        </p:txBody>
      </p:sp>
      <p:sp>
        <p:nvSpPr>
          <p:cNvPr id="6"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TextBox 1"/>
          <p:cNvSpPr txBox="1"/>
          <p:nvPr/>
        </p:nvSpPr>
        <p:spPr>
          <a:xfrm>
            <a:off x="395536" y="2134597"/>
            <a:ext cx="8335768" cy="3785652"/>
          </a:xfrm>
          <a:prstGeom prst="rect">
            <a:avLst/>
          </a:prstGeom>
          <a:noFill/>
        </p:spPr>
        <p:txBody>
          <a:bodyPr wrap="square" rtlCol="0">
            <a:spAutoFit/>
          </a:bodyPr>
          <a:lstStyle/>
          <a:p>
            <a:r>
              <a:rPr lang="en-US" sz="2400" dirty="0" smtClean="0"/>
              <a:t>DIFFaX+ is a program developed by Matteo </a:t>
            </a:r>
            <a:r>
              <a:rPr lang="en-US" sz="2400" dirty="0" err="1" smtClean="0"/>
              <a:t>Leoni</a:t>
            </a:r>
            <a:r>
              <a:rPr lang="en-US" sz="2400" dirty="0" smtClean="0"/>
              <a:t> that does the work. Problem: the program is not freely available for download</a:t>
            </a:r>
          </a:p>
          <a:p>
            <a:endParaRPr lang="en-US" sz="2400" dirty="0"/>
          </a:p>
          <a:p>
            <a:r>
              <a:rPr lang="en-US" sz="2400" dirty="0" smtClean="0"/>
              <a:t>FAULTS was developed by M. Casas-Cabanas and JRC at the same period as DIFFaX+, but only recently the refinement algorithm has been  strongly improved and new facilities (impurity phases) added to the program. It </a:t>
            </a:r>
            <a:r>
              <a:rPr lang="en-US" sz="2400" dirty="0" smtClean="0"/>
              <a:t>is distributed </a:t>
            </a:r>
            <a:r>
              <a:rPr lang="en-US" sz="2400" dirty="0" smtClean="0"/>
              <a:t>within the FullProf </a:t>
            </a:r>
            <a:r>
              <a:rPr lang="en-US" sz="2400" smtClean="0"/>
              <a:t>Suite </a:t>
            </a:r>
            <a:r>
              <a:rPr lang="en-US" sz="2400" smtClean="0"/>
              <a:t>from </a:t>
            </a:r>
            <a:r>
              <a:rPr lang="en-US" sz="2400" dirty="0" smtClean="0"/>
              <a:t>the beginning of 2015</a:t>
            </a:r>
          </a:p>
        </p:txBody>
      </p:sp>
    </p:spTree>
    <p:extLst>
      <p:ext uri="{BB962C8B-B14F-4D97-AF65-F5344CB8AC3E}">
        <p14:creationId xmlns:p14="http://schemas.microsoft.com/office/powerpoint/2010/main" val="391654630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216771"/>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443A4C22-F1C2-42D0-BA64-8200DF9B6DC7}" type="slidenum">
              <a:rPr lang="en-US" b="1" smtClean="0">
                <a:solidFill>
                  <a:schemeClr val="bg1"/>
                </a:solidFill>
              </a:rPr>
              <a:pPr algn="l" fontAlgn="base">
                <a:spcBef>
                  <a:spcPct val="0"/>
                </a:spcBef>
                <a:spcAft>
                  <a:spcPct val="0"/>
                </a:spcAft>
                <a:defRPr/>
              </a:pPr>
              <a:t>65</a:t>
            </a:fld>
            <a:endParaRPr lang="en-US" b="1" dirty="0" smtClean="0">
              <a:solidFill>
                <a:schemeClr val="bg1"/>
              </a:solidFill>
            </a:endParaRPr>
          </a:p>
        </p:txBody>
      </p:sp>
      <p:sp>
        <p:nvSpPr>
          <p:cNvPr id="5" name="Text Box 2"/>
          <p:cNvSpPr txBox="1">
            <a:spLocks noChangeArrowheads="1"/>
          </p:cNvSpPr>
          <p:nvPr/>
        </p:nvSpPr>
        <p:spPr bwMode="auto">
          <a:xfrm>
            <a:off x="467544" y="228600"/>
            <a:ext cx="5616624" cy="558078"/>
          </a:xfrm>
          <a:prstGeom prst="rect">
            <a:avLst/>
          </a:prstGeom>
          <a:noFill/>
          <a:ln w="9525">
            <a:noFill/>
            <a:miter lim="800000"/>
            <a:headEnd/>
            <a:tailEnd/>
          </a:ln>
        </p:spPr>
        <p:txBody>
          <a:bodyPr lIns="0" rIns="0" bIns="0" anchor="b"/>
          <a:lstStyle/>
          <a:p>
            <a:pPr eaLnBrk="0" hangingPunct="0">
              <a:spcBef>
                <a:spcPts val="0"/>
              </a:spcBef>
              <a:defRPr/>
            </a:pPr>
            <a:r>
              <a:rPr lang="en-GB" sz="3600" b="1" dirty="0" smtClean="0">
                <a:solidFill>
                  <a:srgbClr val="FFFF00"/>
                </a:solidFill>
                <a:latin typeface="+mj-lt"/>
                <a:ea typeface="+mj-ea"/>
                <a:cs typeface="+mj-cs"/>
              </a:rPr>
              <a:t>The FAULTS program</a:t>
            </a:r>
            <a:endParaRPr lang="en-GB" sz="1200" b="1" dirty="0" smtClean="0">
              <a:solidFill>
                <a:srgbClr val="FFFF00"/>
              </a:solidFill>
              <a:latin typeface="+mj-lt"/>
              <a:ea typeface="+mj-ea"/>
              <a:cs typeface="+mj-cs"/>
            </a:endParaRPr>
          </a:p>
        </p:txBody>
      </p:sp>
      <p:sp>
        <p:nvSpPr>
          <p:cNvPr id="7" name="Date Placeholder 6"/>
          <p:cNvSpPr>
            <a:spLocks noGrp="1"/>
          </p:cNvSpPr>
          <p:nvPr>
            <p:ph type="dt" sz="quarter" idx="10"/>
          </p:nvPr>
        </p:nvSpPr>
        <p:spPr>
          <a:xfrm>
            <a:off x="107504" y="6159769"/>
            <a:ext cx="1090464" cy="365125"/>
          </a:xfrm>
        </p:spPr>
        <p:txBody>
          <a:bodyPr/>
          <a:lstStyle/>
          <a:p>
            <a:pPr>
              <a:defRPr/>
            </a:pPr>
            <a:fld id="{5AB3B85C-571C-4CDF-87BC-8C79493C156E}" type="datetime1">
              <a:rPr lang="en-GB"/>
              <a:pPr>
                <a:defRPr/>
              </a:pPr>
              <a:t>01/10/2015</a:t>
            </a:fld>
            <a:endParaRPr lang="en-US" dirty="0"/>
          </a:p>
        </p:txBody>
      </p:sp>
      <p:sp>
        <p:nvSpPr>
          <p:cNvPr id="6"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8" name="Picture 3" descr="lmq - Notepa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764704"/>
            <a:ext cx="7532579" cy="6691209"/>
          </a:xfrm>
          <a:prstGeom prst="rect">
            <a:avLst/>
          </a:prstGeom>
        </p:spPr>
      </p:pic>
      <p:sp>
        <p:nvSpPr>
          <p:cNvPr id="10" name="Right Brace 1"/>
          <p:cNvSpPr/>
          <p:nvPr/>
        </p:nvSpPr>
        <p:spPr>
          <a:xfrm>
            <a:off x="4399723" y="2415465"/>
            <a:ext cx="313580" cy="1908000"/>
          </a:xfrm>
          <a:prstGeom prst="rightBrace">
            <a:avLst/>
          </a:prstGeom>
          <a:ln>
            <a:solidFill>
              <a:schemeClr val="bg2"/>
            </a:solid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latin typeface="Frutiger 45 Light"/>
            </a:endParaRPr>
          </a:p>
        </p:txBody>
      </p:sp>
      <p:sp>
        <p:nvSpPr>
          <p:cNvPr id="11" name="TextBox 2"/>
          <p:cNvSpPr txBox="1"/>
          <p:nvPr/>
        </p:nvSpPr>
        <p:spPr>
          <a:xfrm>
            <a:off x="4716016" y="3065166"/>
            <a:ext cx="3888432" cy="646331"/>
          </a:xfrm>
          <a:prstGeom prst="rect">
            <a:avLst/>
          </a:prstGeom>
          <a:noFill/>
        </p:spPr>
        <p:txBody>
          <a:bodyPr wrap="square" rtlCol="0">
            <a:spAutoFit/>
          </a:bodyPr>
          <a:lstStyle/>
          <a:p>
            <a:r>
              <a:rPr lang="es-ES" b="1" dirty="0" err="1" smtClean="0">
                <a:solidFill>
                  <a:schemeClr val="bg1"/>
                </a:solidFill>
                <a:latin typeface="Frutiger 45 Light"/>
              </a:rPr>
              <a:t>Structural</a:t>
            </a:r>
            <a:r>
              <a:rPr lang="es-ES" b="1" dirty="0" smtClean="0">
                <a:solidFill>
                  <a:schemeClr val="bg1"/>
                </a:solidFill>
                <a:latin typeface="Frutiger 45 Light"/>
              </a:rPr>
              <a:t> </a:t>
            </a:r>
            <a:r>
              <a:rPr lang="es-ES" b="1" dirty="0" err="1" smtClean="0">
                <a:solidFill>
                  <a:schemeClr val="bg1"/>
                </a:solidFill>
                <a:latin typeface="Frutiger 45 Light"/>
              </a:rPr>
              <a:t>description</a:t>
            </a:r>
            <a:r>
              <a:rPr lang="es-ES" b="1" dirty="0" smtClean="0">
                <a:solidFill>
                  <a:schemeClr val="bg1"/>
                </a:solidFill>
                <a:latin typeface="Frutiger 45 Light"/>
              </a:rPr>
              <a:t/>
            </a:r>
            <a:br>
              <a:rPr lang="es-ES" b="1" dirty="0" smtClean="0">
                <a:solidFill>
                  <a:schemeClr val="bg1"/>
                </a:solidFill>
                <a:latin typeface="Frutiger 45 Light"/>
              </a:rPr>
            </a:br>
            <a:r>
              <a:rPr lang="es-ES" b="1" dirty="0" smtClean="0">
                <a:solidFill>
                  <a:schemeClr val="bg1"/>
                </a:solidFill>
                <a:latin typeface="Frutiger 45 Light"/>
              </a:rPr>
              <a:t>of </a:t>
            </a:r>
            <a:r>
              <a:rPr lang="es-ES" b="1" dirty="0" err="1" smtClean="0">
                <a:solidFill>
                  <a:schemeClr val="bg1"/>
                </a:solidFill>
                <a:latin typeface="Frutiger 45 Light"/>
              </a:rPr>
              <a:t>the</a:t>
            </a:r>
            <a:r>
              <a:rPr lang="es-ES" b="1" dirty="0" smtClean="0">
                <a:solidFill>
                  <a:schemeClr val="bg1"/>
                </a:solidFill>
                <a:latin typeface="Frutiger 45 Light"/>
              </a:rPr>
              <a:t> </a:t>
            </a:r>
            <a:r>
              <a:rPr lang="es-ES" b="1" dirty="0" err="1" smtClean="0">
                <a:solidFill>
                  <a:schemeClr val="bg1"/>
                </a:solidFill>
                <a:latin typeface="Frutiger 45 Light"/>
              </a:rPr>
              <a:t>layers</a:t>
            </a:r>
            <a:endParaRPr lang="en-GB" b="1" dirty="0">
              <a:solidFill>
                <a:schemeClr val="bg1"/>
              </a:solidFill>
              <a:latin typeface="Frutiger 45 Light"/>
            </a:endParaRPr>
          </a:p>
        </p:txBody>
      </p:sp>
      <p:sp>
        <p:nvSpPr>
          <p:cNvPr id="12" name="Right Brace 1"/>
          <p:cNvSpPr/>
          <p:nvPr/>
        </p:nvSpPr>
        <p:spPr>
          <a:xfrm>
            <a:off x="4399723" y="4431577"/>
            <a:ext cx="313580" cy="2520280"/>
          </a:xfrm>
          <a:prstGeom prst="rightBrace">
            <a:avLst/>
          </a:prstGeom>
          <a:ln>
            <a:solidFill>
              <a:schemeClr val="bg2"/>
            </a:solid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latin typeface="Frutiger 45 Light"/>
            </a:endParaRPr>
          </a:p>
        </p:txBody>
      </p:sp>
      <p:sp>
        <p:nvSpPr>
          <p:cNvPr id="13" name="TextBox 2"/>
          <p:cNvSpPr txBox="1"/>
          <p:nvPr/>
        </p:nvSpPr>
        <p:spPr>
          <a:xfrm>
            <a:off x="4716016" y="5368552"/>
            <a:ext cx="3888432" cy="646331"/>
          </a:xfrm>
          <a:prstGeom prst="rect">
            <a:avLst/>
          </a:prstGeom>
          <a:noFill/>
        </p:spPr>
        <p:txBody>
          <a:bodyPr wrap="square" rtlCol="0">
            <a:spAutoFit/>
          </a:bodyPr>
          <a:lstStyle/>
          <a:p>
            <a:r>
              <a:rPr lang="es-ES" b="1" dirty="0" err="1" smtClean="0">
                <a:solidFill>
                  <a:schemeClr val="bg1"/>
                </a:solidFill>
                <a:latin typeface="Frutiger 45 Light"/>
              </a:rPr>
              <a:t>Stacking</a:t>
            </a:r>
            <a:r>
              <a:rPr lang="es-ES" b="1" dirty="0" smtClean="0">
                <a:solidFill>
                  <a:schemeClr val="bg1"/>
                </a:solidFill>
                <a:latin typeface="Frutiger 45 Light"/>
              </a:rPr>
              <a:t> </a:t>
            </a:r>
            <a:r>
              <a:rPr lang="es-ES" b="1" dirty="0" err="1" smtClean="0">
                <a:solidFill>
                  <a:schemeClr val="bg1"/>
                </a:solidFill>
                <a:latin typeface="Frutiger 45 Light"/>
              </a:rPr>
              <a:t>vectors</a:t>
            </a:r>
            <a:r>
              <a:rPr lang="es-ES" b="1" dirty="0" smtClean="0">
                <a:solidFill>
                  <a:schemeClr val="bg1"/>
                </a:solidFill>
                <a:latin typeface="Frutiger 45 Light"/>
              </a:rPr>
              <a:t> </a:t>
            </a:r>
          </a:p>
          <a:p>
            <a:r>
              <a:rPr lang="es-ES" b="1" dirty="0" smtClean="0">
                <a:solidFill>
                  <a:schemeClr val="bg1"/>
                </a:solidFill>
                <a:latin typeface="Frutiger 45 Light"/>
              </a:rPr>
              <a:t>and </a:t>
            </a:r>
            <a:r>
              <a:rPr lang="es-ES" b="1" dirty="0" err="1" smtClean="0">
                <a:solidFill>
                  <a:schemeClr val="bg1"/>
                </a:solidFill>
                <a:latin typeface="Frutiger 45 Light"/>
              </a:rPr>
              <a:t>probabilities</a:t>
            </a:r>
            <a:endParaRPr lang="en-GB" b="1" dirty="0">
              <a:solidFill>
                <a:schemeClr val="bg1"/>
              </a:solidFill>
              <a:latin typeface="Frutiger 45 Light"/>
            </a:endParaRPr>
          </a:p>
        </p:txBody>
      </p:sp>
      <p:sp>
        <p:nvSpPr>
          <p:cNvPr id="15" name="Right Brace 1"/>
          <p:cNvSpPr/>
          <p:nvPr/>
        </p:nvSpPr>
        <p:spPr>
          <a:xfrm>
            <a:off x="4399723" y="1335233"/>
            <a:ext cx="313580" cy="1008000"/>
          </a:xfrm>
          <a:prstGeom prst="rightBrace">
            <a:avLst/>
          </a:prstGeom>
          <a:ln>
            <a:solidFill>
              <a:schemeClr val="bg2"/>
            </a:solid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latin typeface="Frutiger 45 Light"/>
            </a:endParaRPr>
          </a:p>
        </p:txBody>
      </p:sp>
      <p:sp>
        <p:nvSpPr>
          <p:cNvPr id="16" name="Rectangle 15"/>
          <p:cNvSpPr/>
          <p:nvPr/>
        </p:nvSpPr>
        <p:spPr>
          <a:xfrm>
            <a:off x="2592000" y="3839233"/>
            <a:ext cx="468000" cy="324000"/>
          </a:xfrm>
          <a:prstGeom prst="rect">
            <a:avLst/>
          </a:prstGeom>
          <a:noFill/>
          <a:ln w="28575">
            <a:solidFill>
              <a:schemeClr val="bg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Frutiger 45 Light"/>
            </a:endParaRPr>
          </a:p>
        </p:txBody>
      </p:sp>
      <p:sp>
        <p:nvSpPr>
          <p:cNvPr id="17" name="ZoneTexte 16"/>
          <p:cNvSpPr txBox="1"/>
          <p:nvPr/>
        </p:nvSpPr>
        <p:spPr>
          <a:xfrm>
            <a:off x="4903779" y="4217294"/>
            <a:ext cx="2520280" cy="646331"/>
          </a:xfrm>
          <a:prstGeom prst="rect">
            <a:avLst/>
          </a:prstGeom>
          <a:noFill/>
        </p:spPr>
        <p:txBody>
          <a:bodyPr wrap="square" rtlCol="0">
            <a:spAutoFit/>
          </a:bodyPr>
          <a:lstStyle/>
          <a:p>
            <a:r>
              <a:rPr lang="en-US" b="1" dirty="0" err="1" smtClean="0">
                <a:solidFill>
                  <a:schemeClr val="bg1"/>
                </a:solidFill>
                <a:latin typeface="Frutiger 45 Light"/>
              </a:rPr>
              <a:t>Refinable</a:t>
            </a:r>
            <a:r>
              <a:rPr lang="en-US" b="1" dirty="0" smtClean="0">
                <a:solidFill>
                  <a:schemeClr val="bg1"/>
                </a:solidFill>
                <a:latin typeface="Frutiger 45 Light"/>
              </a:rPr>
              <a:t> parameter </a:t>
            </a:r>
          </a:p>
          <a:p>
            <a:r>
              <a:rPr lang="en-US" b="1" dirty="0" smtClean="0">
                <a:solidFill>
                  <a:schemeClr val="bg1"/>
                </a:solidFill>
                <a:latin typeface="Frutiger 45 Light"/>
              </a:rPr>
              <a:t>+ refinement code</a:t>
            </a:r>
            <a:endParaRPr lang="en-US" b="1" dirty="0">
              <a:solidFill>
                <a:schemeClr val="bg1"/>
              </a:solidFill>
              <a:latin typeface="Frutiger 45 Light"/>
            </a:endParaRPr>
          </a:p>
        </p:txBody>
      </p:sp>
      <p:grpSp>
        <p:nvGrpSpPr>
          <p:cNvPr id="18" name="Groupe 35"/>
          <p:cNvGrpSpPr/>
          <p:nvPr/>
        </p:nvGrpSpPr>
        <p:grpSpPr>
          <a:xfrm>
            <a:off x="2581699" y="3839233"/>
            <a:ext cx="2322080" cy="974547"/>
            <a:chOff x="2970000" y="4132800"/>
            <a:chExt cx="2322080" cy="974547"/>
          </a:xfrm>
        </p:grpSpPr>
        <p:cxnSp>
          <p:nvCxnSpPr>
            <p:cNvPr id="19" name="Connecteur droit 21"/>
            <p:cNvCxnSpPr/>
            <p:nvPr/>
          </p:nvCxnSpPr>
          <p:spPr>
            <a:xfrm>
              <a:off x="3438000" y="4456800"/>
              <a:ext cx="1854080" cy="650547"/>
            </a:xfrm>
            <a:prstGeom prst="line">
              <a:avLst/>
            </a:prstGeom>
            <a:ln w="952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0" name="Connecteur droit 24"/>
            <p:cNvCxnSpPr/>
            <p:nvPr/>
          </p:nvCxnSpPr>
          <p:spPr>
            <a:xfrm>
              <a:off x="3438000" y="4132800"/>
              <a:ext cx="1835952" cy="177008"/>
            </a:xfrm>
            <a:prstGeom prst="line">
              <a:avLst/>
            </a:prstGeom>
            <a:ln w="952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1" name="Connecteur droit 26"/>
            <p:cNvCxnSpPr/>
            <p:nvPr/>
          </p:nvCxnSpPr>
          <p:spPr>
            <a:xfrm>
              <a:off x="2970000" y="4456800"/>
              <a:ext cx="1170080" cy="650547"/>
            </a:xfrm>
            <a:prstGeom prst="line">
              <a:avLst/>
            </a:prstGeom>
            <a:ln w="952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2" name="Connecteur droit 33"/>
            <p:cNvCxnSpPr/>
            <p:nvPr/>
          </p:nvCxnSpPr>
          <p:spPr>
            <a:xfrm>
              <a:off x="2970000" y="4132800"/>
              <a:ext cx="1170080" cy="177008"/>
            </a:xfrm>
            <a:prstGeom prst="line">
              <a:avLst/>
            </a:prstGeom>
            <a:ln w="9525">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grpSp>
          <p:nvGrpSpPr>
            <p:cNvPr id="23" name="Groupe 19"/>
            <p:cNvGrpSpPr>
              <a:grpSpLocks noChangeAspect="1"/>
            </p:cNvGrpSpPr>
            <p:nvPr/>
          </p:nvGrpSpPr>
          <p:grpSpPr>
            <a:xfrm>
              <a:off x="4140080" y="4309808"/>
              <a:ext cx="1152000" cy="797539"/>
              <a:chOff x="3860663" y="4329136"/>
              <a:chExt cx="468000" cy="324000"/>
            </a:xfrm>
          </p:grpSpPr>
          <p:sp>
            <p:nvSpPr>
              <p:cNvPr id="24" name="Rectangle 23"/>
              <p:cNvSpPr/>
              <p:nvPr/>
            </p:nvSpPr>
            <p:spPr>
              <a:xfrm>
                <a:off x="3860663" y="4329136"/>
                <a:ext cx="468000" cy="324000"/>
              </a:xfrm>
              <a:prstGeom prst="rect">
                <a:avLst/>
              </a:prstGeom>
              <a:solidFill>
                <a:schemeClr val="bg1"/>
              </a:solidFill>
              <a:ln w="28575">
                <a:solidFill>
                  <a:schemeClr val="bg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Frutiger 45 Light"/>
                </a:endParaRPr>
              </a:p>
            </p:txBody>
          </p:sp>
          <p:pic>
            <p:nvPicPr>
              <p:cNvPr id="25" name="Picture 3" descr="lmq - Notepad"/>
              <p:cNvPicPr>
                <a:picLocks noChangeAspect="1"/>
              </p:cNvPicPr>
              <p:nvPr/>
            </p:nvPicPr>
            <p:blipFill>
              <a:blip r:embed="rId3">
                <a:extLst>
                  <a:ext uri="{28A0092B-C50C-407E-A947-70E740481C1C}">
                    <a14:useLocalDpi xmlns:a14="http://schemas.microsoft.com/office/drawing/2010/main" val="0"/>
                  </a:ext>
                </a:extLst>
              </a:blip>
              <a:srcRect l="30245" t="46396" r="64147" b="49763"/>
              <a:stretch>
                <a:fillRect/>
              </a:stretch>
            </p:blipFill>
            <p:spPr>
              <a:xfrm>
                <a:off x="3883393" y="4362642"/>
                <a:ext cx="422478" cy="256988"/>
              </a:xfrm>
              <a:prstGeom prst="rect">
                <a:avLst/>
              </a:prstGeom>
              <a:ln w="28575">
                <a:noFill/>
              </a:ln>
            </p:spPr>
          </p:pic>
        </p:grpSp>
      </p:grpSp>
      <p:grpSp>
        <p:nvGrpSpPr>
          <p:cNvPr id="26" name="Groupe 32"/>
          <p:cNvGrpSpPr/>
          <p:nvPr/>
        </p:nvGrpSpPr>
        <p:grpSpPr>
          <a:xfrm>
            <a:off x="7676638" y="1474752"/>
            <a:ext cx="1359858" cy="796585"/>
            <a:chOff x="7596336" y="1844824"/>
            <a:chExt cx="1359858" cy="796585"/>
          </a:xfrm>
        </p:grpSpPr>
        <p:sp>
          <p:nvSpPr>
            <p:cNvPr id="27" name="Rectangle 26"/>
            <p:cNvSpPr/>
            <p:nvPr/>
          </p:nvSpPr>
          <p:spPr>
            <a:xfrm>
              <a:off x="7596336" y="1844824"/>
              <a:ext cx="1188000" cy="79200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 name="Groupe 25"/>
            <p:cNvGrpSpPr>
              <a:grpSpLocks noChangeAspect="1"/>
            </p:cNvGrpSpPr>
            <p:nvPr/>
          </p:nvGrpSpPr>
          <p:grpSpPr>
            <a:xfrm>
              <a:off x="7632256" y="1866200"/>
              <a:ext cx="1323938" cy="775209"/>
              <a:chOff x="3913476" y="782048"/>
              <a:chExt cx="3351829" cy="1962608"/>
            </a:xfrm>
          </p:grpSpPr>
          <p:pic>
            <p:nvPicPr>
              <p:cNvPr id="29" name="Picture 47"/>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1256" t="1851" r="12557" b="14806"/>
              <a:stretch>
                <a:fillRect/>
              </a:stretch>
            </p:blipFill>
            <p:spPr bwMode="auto">
              <a:xfrm>
                <a:off x="4572000" y="782048"/>
                <a:ext cx="2109755" cy="1382617"/>
              </a:xfrm>
              <a:prstGeom prst="rect">
                <a:avLst/>
              </a:prstGeom>
              <a:noFill/>
              <a:ln>
                <a:solidFill>
                  <a:schemeClr val="bg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ZoneTexte 25"/>
              <p:cNvSpPr txBox="1"/>
              <p:nvPr/>
            </p:nvSpPr>
            <p:spPr>
              <a:xfrm>
                <a:off x="5007175" y="2082334"/>
                <a:ext cx="2258130" cy="662322"/>
              </a:xfrm>
              <a:prstGeom prst="rect">
                <a:avLst/>
              </a:prstGeom>
              <a:noFill/>
            </p:spPr>
            <p:txBody>
              <a:bodyPr wrap="square" rtlCol="0">
                <a:spAutoFit/>
              </a:bodyPr>
              <a:lstStyle/>
              <a:p>
                <a:pPr algn="ctr"/>
                <a:r>
                  <a:rPr lang="en-US" sz="1000" dirty="0" smtClean="0">
                    <a:latin typeface="Frutiger 45 Light"/>
                    <a:cs typeface="Arial" pitchFamily="34" charset="0"/>
                  </a:rPr>
                  <a:t>2</a:t>
                </a:r>
                <a:r>
                  <a:rPr lang="en-US" sz="1050" dirty="0" smtClean="0">
                    <a:latin typeface="Frutiger 45 Light"/>
                    <a:cs typeface="Arial" pitchFamily="34" charset="0"/>
                    <a:sym typeface="Symbol"/>
                  </a:rPr>
                  <a:t></a:t>
                </a:r>
                <a:r>
                  <a:rPr lang="en-US" sz="1000" dirty="0" smtClean="0">
                    <a:latin typeface="Frutiger 45 Light"/>
                    <a:cs typeface="Arial" pitchFamily="34" charset="0"/>
                    <a:sym typeface="Symbol"/>
                  </a:rPr>
                  <a:t> (°)</a:t>
                </a:r>
                <a:endParaRPr lang="en-US" sz="1000" dirty="0">
                  <a:latin typeface="Frutiger 45 Light"/>
                  <a:cs typeface="Arial" pitchFamily="34" charset="0"/>
                </a:endParaRPr>
              </a:p>
            </p:txBody>
          </p:sp>
          <p:sp>
            <p:nvSpPr>
              <p:cNvPr id="31" name="ZoneTexte 27"/>
              <p:cNvSpPr txBox="1"/>
              <p:nvPr/>
            </p:nvSpPr>
            <p:spPr>
              <a:xfrm>
                <a:off x="3913476" y="1249605"/>
                <a:ext cx="1093700" cy="389600"/>
              </a:xfrm>
              <a:prstGeom prst="rect">
                <a:avLst/>
              </a:prstGeom>
              <a:solidFill>
                <a:schemeClr val="bg1"/>
              </a:solidFill>
            </p:spPr>
            <p:txBody>
              <a:bodyPr wrap="square" lIns="0" tIns="0" rIns="0" bIns="0" rtlCol="0">
                <a:spAutoFit/>
              </a:bodyPr>
              <a:lstStyle/>
              <a:p>
                <a:pPr algn="r"/>
                <a:r>
                  <a:rPr lang="en-US" sz="1000" b="1" dirty="0" smtClean="0">
                    <a:latin typeface="Frutiger 45 Light"/>
                    <a:cs typeface="Arial" pitchFamily="34" charset="0"/>
                  </a:rPr>
                  <a:t>FWHM</a:t>
                </a:r>
                <a:endParaRPr lang="en-US" sz="1000" b="1" dirty="0">
                  <a:latin typeface="Frutiger 45 Light"/>
                  <a:cs typeface="Arial" pitchFamily="34" charset="0"/>
                </a:endParaRPr>
              </a:p>
            </p:txBody>
          </p:sp>
        </p:grpSp>
      </p:grpSp>
      <p:sp>
        <p:nvSpPr>
          <p:cNvPr id="32" name="TextBox 2"/>
          <p:cNvSpPr txBox="1"/>
          <p:nvPr/>
        </p:nvSpPr>
        <p:spPr>
          <a:xfrm>
            <a:off x="4716016" y="1516068"/>
            <a:ext cx="3888432" cy="646331"/>
          </a:xfrm>
          <a:prstGeom prst="rect">
            <a:avLst/>
          </a:prstGeom>
          <a:noFill/>
        </p:spPr>
        <p:txBody>
          <a:bodyPr wrap="square" rtlCol="0">
            <a:spAutoFit/>
          </a:bodyPr>
          <a:lstStyle/>
          <a:p>
            <a:r>
              <a:rPr lang="es-ES" b="1" dirty="0" smtClean="0">
                <a:solidFill>
                  <a:schemeClr val="bg1"/>
                </a:solidFill>
                <a:latin typeface="Frutiger 45 Light"/>
              </a:rPr>
              <a:t>Instrumental </a:t>
            </a:r>
            <a:r>
              <a:rPr lang="es-ES" b="1" dirty="0" err="1" smtClean="0">
                <a:solidFill>
                  <a:schemeClr val="bg1"/>
                </a:solidFill>
                <a:latin typeface="Frutiger 45 Light"/>
              </a:rPr>
              <a:t>parameters</a:t>
            </a:r>
            <a:r>
              <a:rPr lang="es-ES" b="1" dirty="0" smtClean="0">
                <a:solidFill>
                  <a:schemeClr val="bg1"/>
                </a:solidFill>
                <a:latin typeface="Frutiger 45 Light"/>
              </a:rPr>
              <a:t> </a:t>
            </a:r>
            <a:br>
              <a:rPr lang="es-ES" b="1" dirty="0" smtClean="0">
                <a:solidFill>
                  <a:schemeClr val="bg1"/>
                </a:solidFill>
                <a:latin typeface="Frutiger 45 Light"/>
              </a:rPr>
            </a:br>
            <a:r>
              <a:rPr lang="es-ES" b="1" dirty="0" smtClean="0">
                <a:solidFill>
                  <a:schemeClr val="bg1"/>
                </a:solidFill>
                <a:latin typeface="Frutiger 45 Light"/>
              </a:rPr>
              <a:t>and </a:t>
            </a:r>
            <a:r>
              <a:rPr lang="es-ES" b="1" dirty="0" err="1" smtClean="0">
                <a:solidFill>
                  <a:schemeClr val="bg1"/>
                </a:solidFill>
                <a:latin typeface="Frutiger 45 Light"/>
              </a:rPr>
              <a:t>size</a:t>
            </a:r>
            <a:r>
              <a:rPr lang="es-ES" b="1" dirty="0" smtClean="0">
                <a:solidFill>
                  <a:schemeClr val="bg1"/>
                </a:solidFill>
                <a:latin typeface="Frutiger 45 Light"/>
              </a:rPr>
              <a:t> </a:t>
            </a:r>
            <a:r>
              <a:rPr lang="es-ES" b="1" dirty="0" err="1" smtClean="0">
                <a:solidFill>
                  <a:schemeClr val="bg1"/>
                </a:solidFill>
                <a:latin typeface="Frutiger 45 Light"/>
              </a:rPr>
              <a:t>broadening</a:t>
            </a:r>
            <a:endParaRPr lang="en-GB" b="1" dirty="0">
              <a:solidFill>
                <a:schemeClr val="bg1"/>
              </a:solidFill>
              <a:latin typeface="Frutiger 45 Light"/>
            </a:endParaRPr>
          </a:p>
        </p:txBody>
      </p:sp>
      <p:grpSp>
        <p:nvGrpSpPr>
          <p:cNvPr id="33" name="Groupe 36"/>
          <p:cNvGrpSpPr>
            <a:grpSpLocks noChangeAspect="1"/>
          </p:cNvGrpSpPr>
          <p:nvPr/>
        </p:nvGrpSpPr>
        <p:grpSpPr>
          <a:xfrm>
            <a:off x="6596774" y="3502307"/>
            <a:ext cx="2304000" cy="460800"/>
            <a:chOff x="6560736" y="3736800"/>
            <a:chExt cx="2700000" cy="540000"/>
          </a:xfrm>
        </p:grpSpPr>
        <p:sp>
          <p:nvSpPr>
            <p:cNvPr id="34" name="Rectangle 33"/>
            <p:cNvSpPr/>
            <p:nvPr/>
          </p:nvSpPr>
          <p:spPr>
            <a:xfrm>
              <a:off x="6560736" y="3736800"/>
              <a:ext cx="2700000" cy="54000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5" name="Picture 1" descr="E:\CIC\Projects\Layered\Presentations\20140626_GE3C\Figures\Layer-metal-oxides\LiNiO2-R-3m-unitcell.tif"/>
            <p:cNvPicPr>
              <a:picLocks noChangeAspect="1" noChangeArrowheads="1"/>
            </p:cNvPicPr>
            <p:nvPr/>
          </p:nvPicPr>
          <p:blipFill>
            <a:blip r:embed="rId5">
              <a:clrChange>
                <a:clrFrom>
                  <a:srgbClr val="FFFFFF"/>
                </a:clrFrom>
                <a:clrTo>
                  <a:srgbClr val="FFFFFF">
                    <a:alpha val="0"/>
                  </a:srgbClr>
                </a:clrTo>
              </a:clrChange>
              <a:extLst>
                <a:ext uri="{BEBA8EAE-BF5A-486C-A8C5-ECC9F3942E4B}">
                  <a14:imgProps xmlns:a14="http://schemas.microsoft.com/office/drawing/2010/main">
                    <a14:imgLayer r:embed="rId6">
                      <a14:imgEffect>
                        <a14:sharpenSoften amount="-12000"/>
                      </a14:imgEffect>
                    </a14:imgLayer>
                  </a14:imgProps>
                </a:ext>
              </a:extLst>
            </a:blip>
            <a:srcRect l="31496" t="64541" r="24808" b="19879"/>
            <a:stretch>
              <a:fillRect/>
            </a:stretch>
          </p:blipFill>
          <p:spPr bwMode="auto">
            <a:xfrm>
              <a:off x="6588224" y="3789040"/>
              <a:ext cx="2644514" cy="444212"/>
            </a:xfrm>
            <a:prstGeom prst="rect">
              <a:avLst/>
            </a:prstGeom>
            <a:noFill/>
          </p:spPr>
        </p:pic>
      </p:grpSp>
      <p:grpSp>
        <p:nvGrpSpPr>
          <p:cNvPr id="36" name="Groupe 38"/>
          <p:cNvGrpSpPr>
            <a:grpSpLocks noChangeAspect="1"/>
          </p:cNvGrpSpPr>
          <p:nvPr/>
        </p:nvGrpSpPr>
        <p:grpSpPr>
          <a:xfrm>
            <a:off x="6948264" y="5403717"/>
            <a:ext cx="864000" cy="576000"/>
            <a:chOff x="7538290" y="5716647"/>
            <a:chExt cx="1030154" cy="686769"/>
          </a:xfrm>
          <a:solidFill>
            <a:schemeClr val="tx1"/>
          </a:solidFill>
        </p:grpSpPr>
        <p:sp>
          <p:nvSpPr>
            <p:cNvPr id="37" name="Rectangle 36"/>
            <p:cNvSpPr/>
            <p:nvPr/>
          </p:nvSpPr>
          <p:spPr>
            <a:xfrm>
              <a:off x="7538290" y="5716647"/>
              <a:ext cx="1030154" cy="686769"/>
            </a:xfrm>
            <a:prstGeom prst="rect">
              <a:avLst/>
            </a:prstGeom>
            <a:gr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8" name="Connecteur droit avec flèche 29"/>
            <p:cNvCxnSpPr/>
            <p:nvPr/>
          </p:nvCxnSpPr>
          <p:spPr>
            <a:xfrm flipH="1" flipV="1">
              <a:off x="7719599" y="5826032"/>
              <a:ext cx="162000" cy="468000"/>
            </a:xfrm>
            <a:prstGeom prst="straightConnector1">
              <a:avLst/>
            </a:prstGeom>
            <a:grpFill/>
            <a:ln w="38100">
              <a:solidFill>
                <a:srgbClr val="FF0000"/>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39" name="Rectangle 38"/>
            <p:cNvSpPr/>
            <p:nvPr/>
          </p:nvSpPr>
          <p:spPr>
            <a:xfrm>
              <a:off x="8028904" y="5802503"/>
              <a:ext cx="520249" cy="477054"/>
            </a:xfrm>
            <a:prstGeom prst="rect">
              <a:avLst/>
            </a:prstGeom>
            <a:grpFill/>
          </p:spPr>
          <p:txBody>
            <a:bodyPr wrap="none">
              <a:spAutoFit/>
            </a:bodyPr>
            <a:lstStyle/>
            <a:p>
              <a:r>
                <a:rPr lang="el-GR" sz="2000" b="1" dirty="0" smtClean="0">
                  <a:solidFill>
                    <a:srgbClr val="FF0000"/>
                  </a:solidFill>
                  <a:effectLst>
                    <a:outerShdw blurRad="63500" sx="102000" sy="102000" algn="ctr" rotWithShape="0">
                      <a:prstClr val="black">
                        <a:alpha val="40000"/>
                      </a:prstClr>
                    </a:outerShdw>
                  </a:effectLst>
                </a:rPr>
                <a:t>α</a:t>
              </a:r>
              <a:r>
                <a:rPr lang="fr-FR" sz="2000" b="1" baseline="-25000" dirty="0" smtClean="0">
                  <a:solidFill>
                    <a:srgbClr val="FF0000"/>
                  </a:solidFill>
                  <a:effectLst>
                    <a:outerShdw blurRad="63500" sx="102000" sy="102000" algn="ctr" rotWithShape="0">
                      <a:prstClr val="black">
                        <a:alpha val="40000"/>
                      </a:prstClr>
                    </a:outerShdw>
                  </a:effectLst>
                  <a:latin typeface="Frutiger 45 Light"/>
                </a:rPr>
                <a:t>1</a:t>
              </a:r>
              <a:endParaRPr lang="en-US" sz="1400" b="1" baseline="-25000" dirty="0">
                <a:solidFill>
                  <a:srgbClr val="FF0000"/>
                </a:solidFill>
                <a:effectLst>
                  <a:outerShdw blurRad="63500" sx="102000" sy="102000" algn="ctr" rotWithShape="0">
                    <a:prstClr val="black">
                      <a:alpha val="40000"/>
                    </a:prstClr>
                  </a:outerShdw>
                </a:effectLst>
                <a:latin typeface="Frutiger 45 Light"/>
              </a:endParaRPr>
            </a:p>
          </p:txBody>
        </p:sp>
      </p:grpSp>
    </p:spTree>
    <p:extLst>
      <p:ext uri="{BB962C8B-B14F-4D97-AF65-F5344CB8AC3E}">
        <p14:creationId xmlns:p14="http://schemas.microsoft.com/office/powerpoint/2010/main" val="322632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animBg="1"/>
      <p:bldP spid="13" grpId="0"/>
      <p:bldP spid="15" grpId="0" animBg="1"/>
      <p:bldP spid="16" grpId="0" animBg="1"/>
      <p:bldP spid="17" grpId="0"/>
      <p:bldP spid="32"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443A4C22-F1C2-42D0-BA64-8200DF9B6DC7}" type="slidenum">
              <a:rPr lang="en-US" b="1" smtClean="0">
                <a:solidFill>
                  <a:schemeClr val="bg1"/>
                </a:solidFill>
              </a:rPr>
              <a:pPr algn="l" fontAlgn="base">
                <a:spcBef>
                  <a:spcPct val="0"/>
                </a:spcBef>
                <a:spcAft>
                  <a:spcPct val="0"/>
                </a:spcAft>
                <a:defRPr/>
              </a:pPr>
              <a:t>66</a:t>
            </a:fld>
            <a:endParaRPr lang="en-US" b="1" dirty="0" smtClean="0">
              <a:solidFill>
                <a:schemeClr val="bg1"/>
              </a:solidFill>
            </a:endParaRPr>
          </a:p>
        </p:txBody>
      </p:sp>
      <p:sp>
        <p:nvSpPr>
          <p:cNvPr id="5" name="Text Box 2"/>
          <p:cNvSpPr txBox="1">
            <a:spLocks noChangeArrowheads="1"/>
          </p:cNvSpPr>
          <p:nvPr/>
        </p:nvSpPr>
        <p:spPr bwMode="auto">
          <a:xfrm>
            <a:off x="179512" y="203829"/>
            <a:ext cx="3312368" cy="1116155"/>
          </a:xfrm>
          <a:prstGeom prst="rect">
            <a:avLst/>
          </a:prstGeom>
          <a:noFill/>
          <a:ln w="9525">
            <a:noFill/>
            <a:miter lim="800000"/>
            <a:headEnd/>
            <a:tailEnd/>
          </a:ln>
        </p:spPr>
        <p:txBody>
          <a:bodyPr lIns="0" rIns="0" bIns="0" anchor="b"/>
          <a:lstStyle/>
          <a:p>
            <a:pPr eaLnBrk="0" hangingPunct="0">
              <a:spcBef>
                <a:spcPts val="0"/>
              </a:spcBef>
              <a:defRPr/>
            </a:pPr>
            <a:r>
              <a:rPr lang="en-GB" sz="3600" b="1" dirty="0" smtClean="0">
                <a:solidFill>
                  <a:srgbClr val="FFFF00"/>
                </a:solidFill>
                <a:latin typeface="+mj-lt"/>
                <a:ea typeface="+mj-ea"/>
                <a:cs typeface="+mj-cs"/>
              </a:rPr>
              <a:t>Structure of the program</a:t>
            </a:r>
            <a:endParaRPr lang="en-GB" sz="1200" b="1" dirty="0" smtClean="0">
              <a:solidFill>
                <a:srgbClr val="FFFF00"/>
              </a:solidFill>
              <a:latin typeface="+mj-lt"/>
              <a:ea typeface="+mj-ea"/>
              <a:cs typeface="+mj-cs"/>
            </a:endParaRPr>
          </a:p>
        </p:txBody>
      </p:sp>
      <p:sp>
        <p:nvSpPr>
          <p:cNvPr id="7" name="Date Placeholder 6"/>
          <p:cNvSpPr>
            <a:spLocks noGrp="1"/>
          </p:cNvSpPr>
          <p:nvPr>
            <p:ph type="dt" sz="quarter" idx="10"/>
          </p:nvPr>
        </p:nvSpPr>
        <p:spPr/>
        <p:txBody>
          <a:bodyPr/>
          <a:lstStyle/>
          <a:p>
            <a:pPr>
              <a:defRPr/>
            </a:pPr>
            <a:fld id="{5AB3B85C-571C-4CDF-87BC-8C79493C156E}" type="datetime1">
              <a:rPr lang="en-GB"/>
              <a:pPr>
                <a:defRPr/>
              </a:pPr>
              <a:t>01/10/2015</a:t>
            </a:fld>
            <a:endParaRPr lang="en-US" dirty="0"/>
          </a:p>
        </p:txBody>
      </p:sp>
      <p:sp>
        <p:nvSpPr>
          <p:cNvPr id="6"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1" name="Text Box 5"/>
          <p:cNvSpPr txBox="1">
            <a:spLocks noChangeAspect="1" noChangeArrowheads="1"/>
          </p:cNvSpPr>
          <p:nvPr/>
        </p:nvSpPr>
        <p:spPr bwMode="auto">
          <a:xfrm>
            <a:off x="5404429" y="2079280"/>
            <a:ext cx="3756156" cy="7078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7E6E7E"/>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457200" eaLnBrk="0" fontAlgn="auto" hangingPunct="0">
              <a:spcBef>
                <a:spcPts val="0"/>
              </a:spcBef>
              <a:spcAft>
                <a:spcPts val="0"/>
              </a:spcAft>
            </a:pPr>
            <a:r>
              <a:rPr lang="en-GB" altLang="en-US" sz="2000" i="1" dirty="0">
                <a:latin typeface="Frutiger 45 Light"/>
                <a:cs typeface="Arial" pitchFamily="34" charset="0"/>
              </a:rPr>
              <a:t>Many formats </a:t>
            </a:r>
          </a:p>
          <a:p>
            <a:pPr defTabSz="457200" eaLnBrk="0" fontAlgn="auto" hangingPunct="0">
              <a:spcBef>
                <a:spcPts val="0"/>
              </a:spcBef>
              <a:spcAft>
                <a:spcPts val="0"/>
              </a:spcAft>
            </a:pPr>
            <a:r>
              <a:rPr lang="en-GB" altLang="en-US" sz="2000" i="1" dirty="0">
                <a:latin typeface="Frutiger 45 Light"/>
                <a:cs typeface="Arial" pitchFamily="34" charset="0"/>
              </a:rPr>
              <a:t>(</a:t>
            </a:r>
            <a:r>
              <a:rPr lang="en-GB" altLang="en-US" sz="2000" i="1" dirty="0" smtClean="0">
                <a:latin typeface="Frutiger 45 Light"/>
                <a:cs typeface="Arial" pitchFamily="34" charset="0"/>
              </a:rPr>
              <a:t>depends on the diffractometer)</a:t>
            </a:r>
            <a:endParaRPr lang="en-GB" altLang="en-US" sz="2000" i="1" dirty="0">
              <a:latin typeface="Frutiger 45 Light"/>
              <a:cs typeface="Arial" pitchFamily="34" charset="0"/>
            </a:endParaRPr>
          </a:p>
        </p:txBody>
      </p:sp>
      <p:sp>
        <p:nvSpPr>
          <p:cNvPr id="42" name="AutoShape 7"/>
          <p:cNvSpPr>
            <a:spLocks noChangeAspect="1" noChangeArrowheads="1"/>
          </p:cNvSpPr>
          <p:nvPr/>
        </p:nvSpPr>
        <p:spPr bwMode="auto">
          <a:xfrm>
            <a:off x="4211840" y="116632"/>
            <a:ext cx="720000" cy="362974"/>
          </a:xfrm>
          <a:prstGeom prst="roundRect">
            <a:avLst>
              <a:gd name="adj" fmla="val 16667"/>
            </a:avLst>
          </a:prstGeom>
          <a:solidFill>
            <a:srgbClr val="FFFFFF">
              <a:alpha val="70000"/>
            </a:srgbClr>
          </a:solidFill>
          <a:ln w="19050">
            <a:solidFill>
              <a:srgbClr val="BCD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457200" eaLnBrk="0" fontAlgn="auto" hangingPunct="0">
              <a:spcBef>
                <a:spcPts val="0"/>
              </a:spcBef>
              <a:spcAft>
                <a:spcPts val="0"/>
              </a:spcAft>
            </a:pPr>
            <a:r>
              <a:rPr lang="en-GB" altLang="en-US" sz="1600" b="1" dirty="0">
                <a:solidFill>
                  <a:srgbClr val="D33409"/>
                </a:solidFill>
                <a:effectLst>
                  <a:outerShdw blurRad="38100" dist="38100" dir="2700000" algn="tl">
                    <a:srgbClr val="C0C0C0"/>
                  </a:outerShdw>
                </a:effectLst>
                <a:latin typeface="Frutiger 45 Light"/>
                <a:cs typeface="Arial" pitchFamily="34" charset="0"/>
              </a:rPr>
              <a:t>START</a:t>
            </a:r>
          </a:p>
        </p:txBody>
      </p:sp>
      <p:sp>
        <p:nvSpPr>
          <p:cNvPr id="43" name="AutoShape 8"/>
          <p:cNvSpPr>
            <a:spLocks noChangeArrowheads="1"/>
          </p:cNvSpPr>
          <p:nvPr/>
        </p:nvSpPr>
        <p:spPr bwMode="auto">
          <a:xfrm>
            <a:off x="3635840" y="2170757"/>
            <a:ext cx="1872000" cy="540000"/>
          </a:xfrm>
          <a:prstGeom prst="parallelogram">
            <a:avLst>
              <a:gd name="adj" fmla="val 48011"/>
            </a:avLst>
          </a:prstGeom>
          <a:solidFill>
            <a:srgbClr val="FFFFFF">
              <a:alpha val="70000"/>
            </a:srgbClr>
          </a:solidFill>
          <a:ln w="19050">
            <a:solidFill>
              <a:srgbClr val="BCD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457200" eaLnBrk="0" fontAlgn="auto" hangingPunct="0">
              <a:spcBef>
                <a:spcPts val="0"/>
              </a:spcBef>
              <a:spcAft>
                <a:spcPts val="0"/>
              </a:spcAft>
            </a:pPr>
            <a:r>
              <a:rPr lang="en-GB" altLang="en-US" sz="1400" dirty="0" smtClean="0">
                <a:solidFill>
                  <a:prstClr val="black"/>
                </a:solidFill>
                <a:latin typeface="Frutiger 45 Light"/>
                <a:cs typeface="Arial" pitchFamily="34" charset="0"/>
              </a:rPr>
              <a:t>  </a:t>
            </a:r>
            <a:r>
              <a:rPr lang="en-GB" altLang="en-US" sz="1600" dirty="0" smtClean="0">
                <a:solidFill>
                  <a:prstClr val="black"/>
                </a:solidFill>
                <a:latin typeface="Frutiger 45 Light"/>
                <a:cs typeface="Arial" pitchFamily="34" charset="0"/>
              </a:rPr>
              <a:t>Read </a:t>
            </a:r>
            <a:r>
              <a:rPr lang="en-GB" altLang="en-US" sz="1600" b="1" dirty="0" smtClean="0">
                <a:solidFill>
                  <a:prstClr val="black"/>
                </a:solidFill>
                <a:latin typeface="Frutiger 45 Light"/>
                <a:cs typeface="Arial" pitchFamily="34" charset="0"/>
              </a:rPr>
              <a:t>Intensity</a:t>
            </a:r>
            <a:endParaRPr lang="en-GB" altLang="en-US" sz="1600" b="1" dirty="0">
              <a:solidFill>
                <a:prstClr val="black"/>
              </a:solidFill>
              <a:latin typeface="Frutiger 45 Light"/>
              <a:cs typeface="Arial" pitchFamily="34" charset="0"/>
            </a:endParaRPr>
          </a:p>
          <a:p>
            <a:pPr algn="ctr" defTabSz="457200" eaLnBrk="0" fontAlgn="auto" hangingPunct="0">
              <a:spcBef>
                <a:spcPts val="0"/>
              </a:spcBef>
              <a:spcAft>
                <a:spcPts val="0"/>
              </a:spcAft>
            </a:pPr>
            <a:r>
              <a:rPr lang="en-GB" altLang="en-US" sz="1600" dirty="0">
                <a:solidFill>
                  <a:prstClr val="black"/>
                </a:solidFill>
                <a:latin typeface="Frutiger 45 Light"/>
                <a:cs typeface="Arial" pitchFamily="34" charset="0"/>
              </a:rPr>
              <a:t>data file</a:t>
            </a:r>
          </a:p>
        </p:txBody>
      </p:sp>
      <p:sp>
        <p:nvSpPr>
          <p:cNvPr id="44" name="AutoShape 9"/>
          <p:cNvSpPr>
            <a:spLocks noChangeArrowheads="1"/>
          </p:cNvSpPr>
          <p:nvPr/>
        </p:nvSpPr>
        <p:spPr bwMode="auto">
          <a:xfrm>
            <a:off x="3743840" y="623323"/>
            <a:ext cx="1656000" cy="540000"/>
          </a:xfrm>
          <a:prstGeom prst="parallelogram">
            <a:avLst>
              <a:gd name="adj" fmla="val 46223"/>
            </a:avLst>
          </a:prstGeom>
          <a:solidFill>
            <a:srgbClr val="FFFFFF">
              <a:alpha val="70000"/>
            </a:srgbClr>
          </a:solidFill>
          <a:ln w="19050">
            <a:solidFill>
              <a:srgbClr val="BCD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457200" eaLnBrk="0" fontAlgn="auto" hangingPunct="0">
              <a:spcBef>
                <a:spcPts val="0"/>
              </a:spcBef>
              <a:spcAft>
                <a:spcPts val="0"/>
              </a:spcAft>
            </a:pPr>
            <a:r>
              <a:rPr lang="en-GB" altLang="en-US" sz="1600" dirty="0">
                <a:solidFill>
                  <a:prstClr val="black"/>
                </a:solidFill>
                <a:latin typeface="Frutiger 45 Light"/>
                <a:cs typeface="Arial" pitchFamily="34" charset="0"/>
              </a:rPr>
              <a:t>Read </a:t>
            </a:r>
            <a:r>
              <a:rPr lang="en-GB" altLang="en-US" sz="1600" b="1" dirty="0" smtClean="0">
                <a:solidFill>
                  <a:prstClr val="black"/>
                </a:solidFill>
                <a:latin typeface="Frutiger 45 Light"/>
                <a:cs typeface="Arial" pitchFamily="34" charset="0"/>
              </a:rPr>
              <a:t>Input</a:t>
            </a:r>
            <a:r>
              <a:rPr lang="en-GB" altLang="en-US" sz="1600" dirty="0" smtClean="0">
                <a:solidFill>
                  <a:prstClr val="black"/>
                </a:solidFill>
                <a:latin typeface="Frutiger 45 Light"/>
                <a:cs typeface="Arial" pitchFamily="34" charset="0"/>
              </a:rPr>
              <a:t/>
            </a:r>
            <a:br>
              <a:rPr lang="en-GB" altLang="en-US" sz="1600" dirty="0" smtClean="0">
                <a:solidFill>
                  <a:prstClr val="black"/>
                </a:solidFill>
                <a:latin typeface="Frutiger 45 Light"/>
                <a:cs typeface="Arial" pitchFamily="34" charset="0"/>
              </a:rPr>
            </a:br>
            <a:r>
              <a:rPr lang="en-GB" altLang="en-US" sz="1600" dirty="0" smtClean="0">
                <a:solidFill>
                  <a:prstClr val="black"/>
                </a:solidFill>
                <a:latin typeface="Frutiger 45 Light"/>
                <a:cs typeface="Arial" pitchFamily="34" charset="0"/>
              </a:rPr>
              <a:t>control </a:t>
            </a:r>
            <a:r>
              <a:rPr lang="en-GB" altLang="en-US" sz="1600" dirty="0">
                <a:solidFill>
                  <a:prstClr val="black"/>
                </a:solidFill>
                <a:latin typeface="Frutiger 45 Light"/>
                <a:cs typeface="Arial" pitchFamily="34" charset="0"/>
              </a:rPr>
              <a:t>file</a:t>
            </a:r>
          </a:p>
        </p:txBody>
      </p:sp>
      <p:sp>
        <p:nvSpPr>
          <p:cNvPr id="45" name="AutoShape 10"/>
          <p:cNvSpPr>
            <a:spLocks noChangeArrowheads="1"/>
          </p:cNvSpPr>
          <p:nvPr/>
        </p:nvSpPr>
        <p:spPr bwMode="auto">
          <a:xfrm>
            <a:off x="3671840" y="1307040"/>
            <a:ext cx="1800000" cy="720000"/>
          </a:xfrm>
          <a:prstGeom prst="diamond">
            <a:avLst/>
          </a:prstGeom>
          <a:solidFill>
            <a:srgbClr val="FFFFFF">
              <a:alpha val="70000"/>
            </a:srgbClr>
          </a:solidFill>
          <a:ln w="19050">
            <a:solidFill>
              <a:srgbClr val="BCD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457200" eaLnBrk="0" fontAlgn="auto" hangingPunct="0">
              <a:spcBef>
                <a:spcPts val="0"/>
              </a:spcBef>
              <a:spcAft>
                <a:spcPts val="0"/>
              </a:spcAft>
            </a:pPr>
            <a:r>
              <a:rPr lang="en-GB" altLang="en-US" sz="1600" b="1" dirty="0" smtClean="0">
                <a:solidFill>
                  <a:srgbClr val="C4DB0D">
                    <a:lumMod val="75000"/>
                  </a:srgbClr>
                </a:solidFill>
                <a:latin typeface="Frutiger 45 Light"/>
                <a:cs typeface="Arial" pitchFamily="34" charset="0"/>
              </a:rPr>
              <a:t>Refinement?</a:t>
            </a:r>
            <a:endParaRPr lang="en-GB" altLang="en-US" sz="1600" b="1" dirty="0">
              <a:solidFill>
                <a:srgbClr val="C4DB0D">
                  <a:lumMod val="75000"/>
                </a:srgbClr>
              </a:solidFill>
              <a:latin typeface="Frutiger 45 Light"/>
              <a:cs typeface="Arial" pitchFamily="34" charset="0"/>
            </a:endParaRPr>
          </a:p>
        </p:txBody>
      </p:sp>
      <p:sp>
        <p:nvSpPr>
          <p:cNvPr id="46" name="AutoShape 13"/>
          <p:cNvSpPr>
            <a:spLocks noChangeArrowheads="1"/>
          </p:cNvSpPr>
          <p:nvPr/>
        </p:nvSpPr>
        <p:spPr bwMode="auto">
          <a:xfrm>
            <a:off x="3635840" y="2854474"/>
            <a:ext cx="1872000" cy="540000"/>
          </a:xfrm>
          <a:prstGeom prst="parallelogram">
            <a:avLst>
              <a:gd name="adj" fmla="val 50833"/>
            </a:avLst>
          </a:prstGeom>
          <a:solidFill>
            <a:srgbClr val="FFFFFF">
              <a:alpha val="70000"/>
            </a:srgbClr>
          </a:solidFill>
          <a:ln w="19050">
            <a:solidFill>
              <a:srgbClr val="BCD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457200" eaLnBrk="0" fontAlgn="auto" hangingPunct="0">
              <a:spcBef>
                <a:spcPts val="0"/>
              </a:spcBef>
              <a:spcAft>
                <a:spcPts val="0"/>
              </a:spcAft>
            </a:pPr>
            <a:r>
              <a:rPr lang="en-GB" altLang="en-US" sz="1600" dirty="0" smtClean="0">
                <a:solidFill>
                  <a:prstClr val="black"/>
                </a:solidFill>
                <a:latin typeface="Frutiger 45 Light"/>
                <a:cs typeface="Arial" pitchFamily="34" charset="0"/>
              </a:rPr>
              <a:t>Read</a:t>
            </a:r>
            <a:br>
              <a:rPr lang="en-GB" altLang="en-US" sz="1600" dirty="0" smtClean="0">
                <a:solidFill>
                  <a:prstClr val="black"/>
                </a:solidFill>
                <a:latin typeface="Frutiger 45 Light"/>
                <a:cs typeface="Arial" pitchFamily="34" charset="0"/>
              </a:rPr>
            </a:br>
            <a:r>
              <a:rPr lang="en-GB" altLang="en-US" sz="1600" b="1" dirty="0" smtClean="0">
                <a:solidFill>
                  <a:prstClr val="black"/>
                </a:solidFill>
                <a:latin typeface="Frutiger 45 Light"/>
                <a:cs typeface="Arial" pitchFamily="34" charset="0"/>
              </a:rPr>
              <a:t>Background</a:t>
            </a:r>
            <a:r>
              <a:rPr lang="en-GB" altLang="en-US" sz="1600" dirty="0" smtClean="0">
                <a:solidFill>
                  <a:prstClr val="black"/>
                </a:solidFill>
                <a:latin typeface="Frutiger 45 Light"/>
                <a:cs typeface="Arial" pitchFamily="34" charset="0"/>
              </a:rPr>
              <a:t> file  </a:t>
            </a:r>
            <a:endParaRPr lang="en-GB" altLang="en-US" sz="1600" dirty="0">
              <a:solidFill>
                <a:prstClr val="black"/>
              </a:solidFill>
              <a:latin typeface="Frutiger 45 Light"/>
              <a:cs typeface="Arial" pitchFamily="34" charset="0"/>
            </a:endParaRPr>
          </a:p>
        </p:txBody>
      </p:sp>
      <p:sp>
        <p:nvSpPr>
          <p:cNvPr id="47" name="Rectangle 14"/>
          <p:cNvSpPr>
            <a:spLocks noChangeArrowheads="1"/>
          </p:cNvSpPr>
          <p:nvPr/>
        </p:nvSpPr>
        <p:spPr bwMode="auto">
          <a:xfrm>
            <a:off x="3635840" y="3538191"/>
            <a:ext cx="1872000" cy="540000"/>
          </a:xfrm>
          <a:prstGeom prst="parallelogram">
            <a:avLst>
              <a:gd name="adj" fmla="val 48989"/>
            </a:avLst>
          </a:prstGeom>
          <a:solidFill>
            <a:srgbClr val="FFFFFF">
              <a:alpha val="70000"/>
            </a:srgbClr>
          </a:solidFill>
          <a:ln w="19050">
            <a:solidFill>
              <a:srgbClr val="BCD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457200" eaLnBrk="0" fontAlgn="auto" hangingPunct="0">
              <a:spcBef>
                <a:spcPts val="0"/>
              </a:spcBef>
              <a:spcAft>
                <a:spcPts val="0"/>
              </a:spcAft>
            </a:pPr>
            <a:r>
              <a:rPr lang="en-GB" altLang="en-US" sz="1400" dirty="0" smtClean="0">
                <a:solidFill>
                  <a:prstClr val="black"/>
                </a:solidFill>
                <a:latin typeface="Frutiger 45 Light"/>
                <a:cs typeface="Arial" pitchFamily="34" charset="0"/>
              </a:rPr>
              <a:t>   </a:t>
            </a:r>
            <a:r>
              <a:rPr lang="en-GB" altLang="en-US" sz="1600" dirty="0" smtClean="0">
                <a:solidFill>
                  <a:prstClr val="black"/>
                </a:solidFill>
                <a:latin typeface="Frutiger 45 Light"/>
                <a:cs typeface="Arial" pitchFamily="34" charset="0"/>
              </a:rPr>
              <a:t>Call </a:t>
            </a:r>
            <a:r>
              <a:rPr lang="en-GB" altLang="en-US" sz="1600" b="1" dirty="0" smtClean="0">
                <a:solidFill>
                  <a:prstClr val="black"/>
                </a:solidFill>
                <a:latin typeface="Frutiger 45 Light"/>
                <a:cs typeface="Arial" pitchFamily="34" charset="0"/>
              </a:rPr>
              <a:t>optimization</a:t>
            </a:r>
          </a:p>
          <a:p>
            <a:pPr algn="ctr" defTabSz="457200" eaLnBrk="0" fontAlgn="auto" hangingPunct="0">
              <a:spcBef>
                <a:spcPts val="0"/>
              </a:spcBef>
              <a:spcAft>
                <a:spcPts val="0"/>
              </a:spcAft>
            </a:pPr>
            <a:r>
              <a:rPr lang="en-GB" altLang="en-US" sz="1600" dirty="0" smtClean="0">
                <a:solidFill>
                  <a:prstClr val="black"/>
                </a:solidFill>
                <a:latin typeface="Frutiger 45 Light"/>
                <a:cs typeface="Arial" pitchFamily="34" charset="0"/>
              </a:rPr>
              <a:t>routine</a:t>
            </a:r>
            <a:endParaRPr lang="en-GB" altLang="en-US" sz="1600" dirty="0">
              <a:solidFill>
                <a:prstClr val="black"/>
              </a:solidFill>
              <a:latin typeface="Frutiger 45 Light"/>
              <a:cs typeface="Arial" pitchFamily="34" charset="0"/>
            </a:endParaRPr>
          </a:p>
        </p:txBody>
      </p:sp>
      <p:sp>
        <p:nvSpPr>
          <p:cNvPr id="48" name="Rectangle 15"/>
          <p:cNvSpPr>
            <a:spLocks noChangeArrowheads="1"/>
          </p:cNvSpPr>
          <p:nvPr/>
        </p:nvSpPr>
        <p:spPr bwMode="auto">
          <a:xfrm>
            <a:off x="3761840" y="4221908"/>
            <a:ext cx="1620000" cy="540000"/>
          </a:xfrm>
          <a:prstGeom prst="rect">
            <a:avLst/>
          </a:prstGeom>
          <a:solidFill>
            <a:srgbClr val="FFFFFF">
              <a:alpha val="70000"/>
            </a:srgbClr>
          </a:solidFill>
          <a:ln w="19050">
            <a:solidFill>
              <a:srgbClr val="BCD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457200" eaLnBrk="0" fontAlgn="auto" hangingPunct="0">
              <a:spcBef>
                <a:spcPts val="0"/>
              </a:spcBef>
              <a:spcAft>
                <a:spcPts val="0"/>
              </a:spcAft>
            </a:pPr>
            <a:r>
              <a:rPr lang="en-GB" altLang="en-US" sz="1600" dirty="0">
                <a:solidFill>
                  <a:prstClr val="black"/>
                </a:solidFill>
                <a:latin typeface="Frutiger 45 Light"/>
                <a:cs typeface="Arial" pitchFamily="34" charset="0"/>
              </a:rPr>
              <a:t>Get  </a:t>
            </a:r>
            <a:r>
              <a:rPr lang="en-GB" altLang="en-US" sz="1600" b="1" dirty="0">
                <a:solidFill>
                  <a:prstClr val="black"/>
                </a:solidFill>
                <a:latin typeface="Frutiger 45 Light"/>
                <a:cs typeface="Arial" pitchFamily="34" charset="0"/>
              </a:rPr>
              <a:t>calculated </a:t>
            </a:r>
          </a:p>
          <a:p>
            <a:pPr algn="ctr" defTabSz="457200" eaLnBrk="0" fontAlgn="auto" hangingPunct="0">
              <a:spcBef>
                <a:spcPts val="0"/>
              </a:spcBef>
              <a:spcAft>
                <a:spcPts val="0"/>
              </a:spcAft>
            </a:pPr>
            <a:r>
              <a:rPr lang="en-GB" altLang="en-US" sz="1600" b="1" dirty="0">
                <a:solidFill>
                  <a:prstClr val="black"/>
                </a:solidFill>
                <a:latin typeface="Frutiger 45 Light"/>
                <a:cs typeface="Arial" pitchFamily="34" charset="0"/>
              </a:rPr>
              <a:t>intensities</a:t>
            </a:r>
          </a:p>
        </p:txBody>
      </p:sp>
      <p:sp>
        <p:nvSpPr>
          <p:cNvPr id="49" name="Rectangle 16"/>
          <p:cNvSpPr>
            <a:spLocks noChangeArrowheads="1"/>
          </p:cNvSpPr>
          <p:nvPr/>
        </p:nvSpPr>
        <p:spPr bwMode="auto">
          <a:xfrm>
            <a:off x="3761840" y="4905625"/>
            <a:ext cx="1620000" cy="540000"/>
          </a:xfrm>
          <a:prstGeom prst="rect">
            <a:avLst/>
          </a:prstGeom>
          <a:solidFill>
            <a:srgbClr val="FFFFFF">
              <a:alpha val="70000"/>
            </a:srgbClr>
          </a:solidFill>
          <a:ln w="19050">
            <a:solidFill>
              <a:srgbClr val="BCD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457200" eaLnBrk="0" fontAlgn="auto" hangingPunct="0">
              <a:spcBef>
                <a:spcPts val="0"/>
              </a:spcBef>
              <a:spcAft>
                <a:spcPts val="0"/>
              </a:spcAft>
            </a:pPr>
            <a:r>
              <a:rPr lang="en-GB" altLang="en-US" sz="1600" dirty="0">
                <a:solidFill>
                  <a:prstClr val="black"/>
                </a:solidFill>
                <a:latin typeface="Frutiger 45 Light"/>
                <a:cs typeface="Arial" pitchFamily="34" charset="0"/>
              </a:rPr>
              <a:t>Get  </a:t>
            </a:r>
            <a:r>
              <a:rPr lang="en-GB" altLang="en-US" sz="1600" b="1" dirty="0">
                <a:solidFill>
                  <a:prstClr val="black"/>
                </a:solidFill>
                <a:latin typeface="Frutiger 45 Light"/>
                <a:cs typeface="Arial" pitchFamily="34" charset="0"/>
              </a:rPr>
              <a:t>agreement</a:t>
            </a:r>
          </a:p>
          <a:p>
            <a:pPr algn="ctr" defTabSz="457200" eaLnBrk="0" fontAlgn="auto" hangingPunct="0">
              <a:spcBef>
                <a:spcPts val="0"/>
              </a:spcBef>
              <a:spcAft>
                <a:spcPts val="0"/>
              </a:spcAft>
            </a:pPr>
            <a:r>
              <a:rPr lang="en-GB" altLang="en-US" sz="1600" b="1" dirty="0" smtClean="0">
                <a:solidFill>
                  <a:prstClr val="black"/>
                </a:solidFill>
                <a:latin typeface="Frutiger 45 Light"/>
                <a:cs typeface="Arial" pitchFamily="34" charset="0"/>
              </a:rPr>
              <a:t>factors</a:t>
            </a:r>
            <a:endParaRPr lang="en-GB" altLang="en-US" sz="1600" b="1" dirty="0">
              <a:solidFill>
                <a:prstClr val="black"/>
              </a:solidFill>
              <a:latin typeface="Frutiger 45 Light"/>
              <a:cs typeface="Arial" pitchFamily="34" charset="0"/>
            </a:endParaRPr>
          </a:p>
        </p:txBody>
      </p:sp>
      <p:sp>
        <p:nvSpPr>
          <p:cNvPr id="50" name="Rectangle 17"/>
          <p:cNvSpPr>
            <a:spLocks noChangeArrowheads="1"/>
          </p:cNvSpPr>
          <p:nvPr/>
        </p:nvSpPr>
        <p:spPr bwMode="auto">
          <a:xfrm>
            <a:off x="6660400" y="5769344"/>
            <a:ext cx="1728024" cy="683992"/>
          </a:xfrm>
          <a:prstGeom prst="rect">
            <a:avLst/>
          </a:prstGeom>
          <a:solidFill>
            <a:srgbClr val="FFFFFF">
              <a:alpha val="70000"/>
            </a:srgbClr>
          </a:solidFill>
          <a:ln w="19050">
            <a:solidFill>
              <a:srgbClr val="BCD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457200" eaLnBrk="0" fontAlgn="auto" hangingPunct="0">
              <a:spcBef>
                <a:spcPts val="0"/>
              </a:spcBef>
              <a:spcAft>
                <a:spcPts val="0"/>
              </a:spcAft>
            </a:pPr>
            <a:r>
              <a:rPr lang="en-GB" altLang="en-US" sz="1600" dirty="0">
                <a:solidFill>
                  <a:prstClr val="black"/>
                </a:solidFill>
                <a:latin typeface="Frutiger 45 Light"/>
                <a:cs typeface="Arial" pitchFamily="34" charset="0"/>
              </a:rPr>
              <a:t>Get </a:t>
            </a:r>
            <a:r>
              <a:rPr lang="en-GB" altLang="en-US" sz="1600" b="1" dirty="0" smtClean="0">
                <a:solidFill>
                  <a:prstClr val="black"/>
                </a:solidFill>
                <a:latin typeface="Frutiger 45 Light"/>
                <a:cs typeface="Arial" pitchFamily="34" charset="0"/>
              </a:rPr>
              <a:t>new </a:t>
            </a:r>
            <a:br>
              <a:rPr lang="en-GB" altLang="en-US" sz="1600" b="1" dirty="0" smtClean="0">
                <a:solidFill>
                  <a:prstClr val="black"/>
                </a:solidFill>
                <a:latin typeface="Frutiger 45 Light"/>
                <a:cs typeface="Arial" pitchFamily="34" charset="0"/>
              </a:rPr>
            </a:br>
            <a:r>
              <a:rPr lang="en-GB" altLang="en-US" sz="1600" b="1" dirty="0" smtClean="0">
                <a:solidFill>
                  <a:prstClr val="black"/>
                </a:solidFill>
                <a:latin typeface="Frutiger 45 Light"/>
                <a:cs typeface="Arial" pitchFamily="34" charset="0"/>
              </a:rPr>
              <a:t>parameter values</a:t>
            </a:r>
            <a:endParaRPr lang="en-GB" altLang="en-US" sz="1600" b="1" dirty="0">
              <a:solidFill>
                <a:prstClr val="black"/>
              </a:solidFill>
              <a:latin typeface="Frutiger 45 Light"/>
              <a:cs typeface="Arial" pitchFamily="34" charset="0"/>
            </a:endParaRPr>
          </a:p>
        </p:txBody>
      </p:sp>
      <p:sp>
        <p:nvSpPr>
          <p:cNvPr id="51" name="Text Box 19"/>
          <p:cNvSpPr txBox="1">
            <a:spLocks noChangeAspect="1" noChangeArrowheads="1"/>
          </p:cNvSpPr>
          <p:nvPr/>
        </p:nvSpPr>
        <p:spPr bwMode="auto">
          <a:xfrm>
            <a:off x="2699792" y="5754742"/>
            <a:ext cx="676275"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7E6E7E"/>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457200" eaLnBrk="0" fontAlgn="auto" hangingPunct="0">
              <a:spcBef>
                <a:spcPts val="0"/>
              </a:spcBef>
              <a:spcAft>
                <a:spcPts val="0"/>
              </a:spcAft>
            </a:pPr>
            <a:r>
              <a:rPr lang="en-GB" altLang="en-US" sz="1600" b="1" dirty="0">
                <a:effectLst>
                  <a:outerShdw blurRad="38100" dist="38100" dir="2700000" algn="tl">
                    <a:srgbClr val="C0C0C0"/>
                  </a:outerShdw>
                </a:effectLst>
                <a:latin typeface="Frutiger 45 Light"/>
                <a:cs typeface="Arial" pitchFamily="34" charset="0"/>
              </a:rPr>
              <a:t>Yes</a:t>
            </a:r>
          </a:p>
        </p:txBody>
      </p:sp>
      <p:sp>
        <p:nvSpPr>
          <p:cNvPr id="52" name="AutoShape 20"/>
          <p:cNvSpPr>
            <a:spLocks noChangeArrowheads="1"/>
          </p:cNvSpPr>
          <p:nvPr/>
        </p:nvSpPr>
        <p:spPr bwMode="auto">
          <a:xfrm>
            <a:off x="1223818" y="5787344"/>
            <a:ext cx="1476000" cy="540000"/>
          </a:xfrm>
          <a:prstGeom prst="parallelogram">
            <a:avLst>
              <a:gd name="adj" fmla="val 41038"/>
            </a:avLst>
          </a:prstGeom>
          <a:solidFill>
            <a:srgbClr val="FFFFFF">
              <a:alpha val="70000"/>
            </a:srgbClr>
          </a:solidFill>
          <a:ln w="19050">
            <a:solidFill>
              <a:srgbClr val="BCD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457200" eaLnBrk="0" fontAlgn="auto" hangingPunct="0">
              <a:spcBef>
                <a:spcPts val="0"/>
              </a:spcBef>
              <a:spcAft>
                <a:spcPts val="0"/>
              </a:spcAft>
            </a:pPr>
            <a:r>
              <a:rPr lang="en-GB" altLang="en-US" sz="1600" dirty="0">
                <a:solidFill>
                  <a:prstClr val="black"/>
                </a:solidFill>
                <a:latin typeface="Frutiger 45 Light"/>
                <a:cs typeface="Arial" pitchFamily="34" charset="0"/>
              </a:rPr>
              <a:t>Write</a:t>
            </a:r>
          </a:p>
          <a:p>
            <a:pPr algn="ctr" defTabSz="457200" eaLnBrk="0" fontAlgn="auto" hangingPunct="0">
              <a:spcBef>
                <a:spcPts val="0"/>
              </a:spcBef>
              <a:spcAft>
                <a:spcPts val="0"/>
              </a:spcAft>
            </a:pPr>
            <a:r>
              <a:rPr lang="en-GB" altLang="en-US" sz="1600" b="1" dirty="0" smtClean="0">
                <a:solidFill>
                  <a:prstClr val="black"/>
                </a:solidFill>
                <a:latin typeface="Frutiger 45 Light"/>
                <a:cs typeface="Arial" pitchFamily="34" charset="0"/>
              </a:rPr>
              <a:t>Output </a:t>
            </a:r>
            <a:r>
              <a:rPr lang="en-GB" altLang="en-US" sz="1600" dirty="0">
                <a:solidFill>
                  <a:prstClr val="black"/>
                </a:solidFill>
                <a:latin typeface="Frutiger 45 Light"/>
                <a:cs typeface="Arial" pitchFamily="34" charset="0"/>
              </a:rPr>
              <a:t>file</a:t>
            </a:r>
          </a:p>
        </p:txBody>
      </p:sp>
      <p:sp>
        <p:nvSpPr>
          <p:cNvPr id="53" name="AutoShape 21"/>
          <p:cNvSpPr>
            <a:spLocks noChangeArrowheads="1"/>
          </p:cNvSpPr>
          <p:nvPr/>
        </p:nvSpPr>
        <p:spPr bwMode="auto">
          <a:xfrm>
            <a:off x="323528" y="5912088"/>
            <a:ext cx="576262" cy="290512"/>
          </a:xfrm>
          <a:prstGeom prst="roundRect">
            <a:avLst>
              <a:gd name="adj" fmla="val 16667"/>
            </a:avLst>
          </a:prstGeom>
          <a:solidFill>
            <a:srgbClr val="FFFFFF">
              <a:alpha val="70000"/>
            </a:srgbClr>
          </a:solidFill>
          <a:ln w="19050">
            <a:solidFill>
              <a:srgbClr val="BCD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457200" eaLnBrk="0" fontAlgn="auto" hangingPunct="0">
              <a:spcBef>
                <a:spcPts val="0"/>
              </a:spcBef>
              <a:spcAft>
                <a:spcPts val="0"/>
              </a:spcAft>
            </a:pPr>
            <a:r>
              <a:rPr lang="en-GB" altLang="en-US" sz="1400" b="1" dirty="0">
                <a:solidFill>
                  <a:srgbClr val="D33409"/>
                </a:solidFill>
                <a:effectLst>
                  <a:outerShdw blurRad="38100" dist="38100" dir="2700000" algn="tl">
                    <a:srgbClr val="C0C0C0"/>
                  </a:outerShdw>
                </a:effectLst>
                <a:latin typeface="Frutiger 45 Light"/>
                <a:cs typeface="Arial" pitchFamily="34" charset="0"/>
              </a:rPr>
              <a:t>END</a:t>
            </a:r>
          </a:p>
        </p:txBody>
      </p:sp>
      <p:cxnSp>
        <p:nvCxnSpPr>
          <p:cNvPr id="54" name="AutoShape 22"/>
          <p:cNvCxnSpPr>
            <a:cxnSpLocks noChangeShapeType="1"/>
            <a:stCxn id="45" idx="2"/>
            <a:endCxn id="43" idx="0"/>
          </p:cNvCxnSpPr>
          <p:nvPr/>
        </p:nvCxnSpPr>
        <p:spPr bwMode="auto">
          <a:xfrm>
            <a:off x="4571840" y="2027040"/>
            <a:ext cx="0" cy="143717"/>
          </a:xfrm>
          <a:prstGeom prst="straightConnector1">
            <a:avLst/>
          </a:prstGeom>
          <a:noFill/>
          <a:ln w="19050">
            <a:solidFill>
              <a:srgbClr val="BCD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5" name="AutoShape 23"/>
          <p:cNvCxnSpPr>
            <a:cxnSpLocks noChangeShapeType="1"/>
            <a:stCxn id="42" idx="2"/>
            <a:endCxn id="44" idx="0"/>
          </p:cNvCxnSpPr>
          <p:nvPr/>
        </p:nvCxnSpPr>
        <p:spPr bwMode="auto">
          <a:xfrm>
            <a:off x="4571840" y="479606"/>
            <a:ext cx="0" cy="143717"/>
          </a:xfrm>
          <a:prstGeom prst="straightConnector1">
            <a:avLst/>
          </a:prstGeom>
          <a:noFill/>
          <a:ln w="19050">
            <a:solidFill>
              <a:srgbClr val="BCD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6" name="AutoShape 24"/>
          <p:cNvCxnSpPr>
            <a:cxnSpLocks noChangeShapeType="1"/>
            <a:stCxn id="44" idx="4"/>
            <a:endCxn id="45" idx="0"/>
          </p:cNvCxnSpPr>
          <p:nvPr/>
        </p:nvCxnSpPr>
        <p:spPr bwMode="auto">
          <a:xfrm>
            <a:off x="4571840" y="1163323"/>
            <a:ext cx="0" cy="143717"/>
          </a:xfrm>
          <a:prstGeom prst="straightConnector1">
            <a:avLst/>
          </a:prstGeom>
          <a:noFill/>
          <a:ln w="19050">
            <a:solidFill>
              <a:srgbClr val="BCD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7" name="AutoShape 25"/>
          <p:cNvCxnSpPr>
            <a:cxnSpLocks noChangeShapeType="1"/>
            <a:stCxn id="43" idx="4"/>
            <a:endCxn id="46" idx="0"/>
          </p:cNvCxnSpPr>
          <p:nvPr/>
        </p:nvCxnSpPr>
        <p:spPr bwMode="auto">
          <a:xfrm>
            <a:off x="4571840" y="2710757"/>
            <a:ext cx="0" cy="143717"/>
          </a:xfrm>
          <a:prstGeom prst="straightConnector1">
            <a:avLst/>
          </a:prstGeom>
          <a:noFill/>
          <a:ln w="19050">
            <a:solidFill>
              <a:srgbClr val="BCD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8" name="AutoShape 26"/>
          <p:cNvCxnSpPr>
            <a:cxnSpLocks noChangeShapeType="1"/>
            <a:stCxn id="46" idx="4"/>
            <a:endCxn id="47" idx="0"/>
          </p:cNvCxnSpPr>
          <p:nvPr/>
        </p:nvCxnSpPr>
        <p:spPr bwMode="auto">
          <a:xfrm>
            <a:off x="4571840" y="3394474"/>
            <a:ext cx="0" cy="143717"/>
          </a:xfrm>
          <a:prstGeom prst="straightConnector1">
            <a:avLst/>
          </a:prstGeom>
          <a:noFill/>
          <a:ln w="19050">
            <a:solidFill>
              <a:srgbClr val="BCD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 name="AutoShape 27"/>
          <p:cNvCxnSpPr>
            <a:cxnSpLocks noChangeShapeType="1"/>
            <a:stCxn id="47" idx="4"/>
            <a:endCxn id="48" idx="0"/>
          </p:cNvCxnSpPr>
          <p:nvPr/>
        </p:nvCxnSpPr>
        <p:spPr bwMode="auto">
          <a:xfrm>
            <a:off x="4571840" y="4078191"/>
            <a:ext cx="0" cy="143717"/>
          </a:xfrm>
          <a:prstGeom prst="straightConnector1">
            <a:avLst/>
          </a:prstGeom>
          <a:noFill/>
          <a:ln w="19050">
            <a:solidFill>
              <a:srgbClr val="BCD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0" name="AutoShape 28"/>
          <p:cNvCxnSpPr>
            <a:cxnSpLocks noChangeShapeType="1"/>
            <a:stCxn id="48" idx="2"/>
            <a:endCxn id="49" idx="0"/>
          </p:cNvCxnSpPr>
          <p:nvPr/>
        </p:nvCxnSpPr>
        <p:spPr bwMode="auto">
          <a:xfrm>
            <a:off x="4571840" y="4761908"/>
            <a:ext cx="0" cy="143717"/>
          </a:xfrm>
          <a:prstGeom prst="straightConnector1">
            <a:avLst/>
          </a:prstGeom>
          <a:noFill/>
          <a:ln w="19050">
            <a:solidFill>
              <a:srgbClr val="BCD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 name="AutoShape 29"/>
          <p:cNvCxnSpPr>
            <a:cxnSpLocks noChangeShapeType="1"/>
            <a:stCxn id="49" idx="2"/>
          </p:cNvCxnSpPr>
          <p:nvPr/>
        </p:nvCxnSpPr>
        <p:spPr bwMode="auto">
          <a:xfrm>
            <a:off x="4571840" y="5445625"/>
            <a:ext cx="0" cy="143719"/>
          </a:xfrm>
          <a:prstGeom prst="straightConnector1">
            <a:avLst/>
          </a:prstGeom>
          <a:noFill/>
          <a:ln w="19050">
            <a:solidFill>
              <a:srgbClr val="BCD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AutoShape 30"/>
          <p:cNvCxnSpPr>
            <a:cxnSpLocks noChangeShapeType="1"/>
            <a:stCxn id="75" idx="1"/>
            <a:endCxn id="52" idx="2"/>
          </p:cNvCxnSpPr>
          <p:nvPr/>
        </p:nvCxnSpPr>
        <p:spPr bwMode="auto">
          <a:xfrm flipH="1" flipV="1">
            <a:off x="2589015" y="6057344"/>
            <a:ext cx="448914" cy="125819"/>
          </a:xfrm>
          <a:prstGeom prst="straightConnector1">
            <a:avLst/>
          </a:prstGeom>
          <a:noFill/>
          <a:ln w="19050">
            <a:solidFill>
              <a:srgbClr val="BCD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3" name="AutoShape 31"/>
          <p:cNvCxnSpPr>
            <a:cxnSpLocks noChangeShapeType="1"/>
            <a:stCxn id="52" idx="5"/>
            <a:endCxn id="53" idx="3"/>
          </p:cNvCxnSpPr>
          <p:nvPr/>
        </p:nvCxnSpPr>
        <p:spPr bwMode="auto">
          <a:xfrm flipH="1">
            <a:off x="899790" y="6057344"/>
            <a:ext cx="434831" cy="0"/>
          </a:xfrm>
          <a:prstGeom prst="straightConnector1">
            <a:avLst/>
          </a:prstGeom>
          <a:noFill/>
          <a:ln w="19050">
            <a:solidFill>
              <a:srgbClr val="BCD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4" name="Text Box 33"/>
          <p:cNvSpPr txBox="1">
            <a:spLocks noChangeAspect="1" noChangeArrowheads="1"/>
          </p:cNvSpPr>
          <p:nvPr/>
        </p:nvSpPr>
        <p:spPr bwMode="auto">
          <a:xfrm>
            <a:off x="5436096" y="611977"/>
            <a:ext cx="2534668" cy="6155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7E6E7E"/>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457200" eaLnBrk="0" fontAlgn="auto" hangingPunct="0">
              <a:spcBef>
                <a:spcPts val="0"/>
              </a:spcBef>
              <a:spcAft>
                <a:spcPts val="0"/>
              </a:spcAft>
            </a:pPr>
            <a:r>
              <a:rPr lang="en-GB" altLang="en-US" sz="1400" i="1" dirty="0">
                <a:solidFill>
                  <a:srgbClr val="006174"/>
                </a:solidFill>
                <a:latin typeface="Frutiger 45 Light"/>
                <a:cs typeface="Arial" pitchFamily="34" charset="0"/>
              </a:rPr>
              <a:t>Layer description, </a:t>
            </a:r>
          </a:p>
          <a:p>
            <a:pPr defTabSz="457200" eaLnBrk="0" fontAlgn="auto" hangingPunct="0">
              <a:spcBef>
                <a:spcPts val="0"/>
              </a:spcBef>
              <a:spcAft>
                <a:spcPts val="0"/>
              </a:spcAft>
            </a:pPr>
            <a:r>
              <a:rPr lang="en-GB" altLang="en-US" sz="2000" i="1" dirty="0" err="1">
                <a:latin typeface="Frutiger 45 Light"/>
                <a:cs typeface="Arial" pitchFamily="34" charset="0"/>
              </a:rPr>
              <a:t>refinable</a:t>
            </a:r>
            <a:r>
              <a:rPr lang="en-GB" altLang="en-US" sz="2000" i="1" dirty="0">
                <a:latin typeface="Frutiger 45 Light"/>
                <a:cs typeface="Arial" pitchFamily="34" charset="0"/>
              </a:rPr>
              <a:t> parameters</a:t>
            </a:r>
          </a:p>
        </p:txBody>
      </p:sp>
      <p:cxnSp>
        <p:nvCxnSpPr>
          <p:cNvPr id="65" name="AutoShape 34"/>
          <p:cNvCxnSpPr>
            <a:cxnSpLocks noChangeShapeType="1"/>
            <a:stCxn id="50" idx="0"/>
            <a:endCxn id="47" idx="2"/>
          </p:cNvCxnSpPr>
          <p:nvPr/>
        </p:nvCxnSpPr>
        <p:spPr bwMode="auto">
          <a:xfrm rot="16200000" flipV="1">
            <a:off x="5469415" y="3714347"/>
            <a:ext cx="1961153" cy="2148842"/>
          </a:xfrm>
          <a:prstGeom prst="bentConnector2">
            <a:avLst/>
          </a:prstGeom>
          <a:noFill/>
          <a:ln w="19050">
            <a:solidFill>
              <a:srgbClr val="BCD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6" name="Text Box 36"/>
          <p:cNvSpPr txBox="1">
            <a:spLocks noChangeAspect="1" noChangeArrowheads="1"/>
          </p:cNvSpPr>
          <p:nvPr/>
        </p:nvSpPr>
        <p:spPr bwMode="auto">
          <a:xfrm>
            <a:off x="6012160" y="5749567"/>
            <a:ext cx="676275"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7E6E7E"/>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457200" eaLnBrk="0" fontAlgn="auto" hangingPunct="0">
              <a:spcBef>
                <a:spcPts val="0"/>
              </a:spcBef>
              <a:spcAft>
                <a:spcPts val="0"/>
              </a:spcAft>
            </a:pPr>
            <a:r>
              <a:rPr lang="en-GB" altLang="en-US" sz="1600" b="1" dirty="0">
                <a:effectLst>
                  <a:outerShdw blurRad="38100" dist="38100" dir="2700000" algn="tl">
                    <a:srgbClr val="C0C0C0"/>
                  </a:outerShdw>
                </a:effectLst>
                <a:latin typeface="Frutiger 45 Light"/>
                <a:cs typeface="Arial" pitchFamily="34" charset="0"/>
              </a:rPr>
              <a:t>No</a:t>
            </a:r>
          </a:p>
        </p:txBody>
      </p:sp>
      <p:sp>
        <p:nvSpPr>
          <p:cNvPr id="67" name="Rectangle 43"/>
          <p:cNvSpPr>
            <a:spLocks noChangeArrowheads="1"/>
          </p:cNvSpPr>
          <p:nvPr/>
        </p:nvSpPr>
        <p:spPr bwMode="auto">
          <a:xfrm>
            <a:off x="1151818" y="4329160"/>
            <a:ext cx="1620000" cy="540000"/>
          </a:xfrm>
          <a:prstGeom prst="rect">
            <a:avLst/>
          </a:prstGeom>
          <a:solidFill>
            <a:srgbClr val="FFFFFF">
              <a:alpha val="70000"/>
            </a:srgbClr>
          </a:solidFill>
          <a:ln w="19050">
            <a:solidFill>
              <a:srgbClr val="BCD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457200" eaLnBrk="0" fontAlgn="auto" hangingPunct="0">
              <a:spcBef>
                <a:spcPts val="0"/>
              </a:spcBef>
              <a:spcAft>
                <a:spcPts val="0"/>
              </a:spcAft>
            </a:pPr>
            <a:r>
              <a:rPr lang="en-GB" altLang="en-US" sz="1600" dirty="0">
                <a:solidFill>
                  <a:prstClr val="black"/>
                </a:solidFill>
                <a:latin typeface="Frutiger 45 Light"/>
                <a:cs typeface="Arial" pitchFamily="34" charset="0"/>
              </a:rPr>
              <a:t>Get  </a:t>
            </a:r>
            <a:r>
              <a:rPr lang="en-GB" altLang="en-US" sz="1600" b="1" dirty="0">
                <a:solidFill>
                  <a:prstClr val="black"/>
                </a:solidFill>
                <a:latin typeface="Frutiger 45 Light"/>
                <a:cs typeface="Arial" pitchFamily="34" charset="0"/>
              </a:rPr>
              <a:t>calculated </a:t>
            </a:r>
          </a:p>
          <a:p>
            <a:pPr algn="ctr" defTabSz="457200" eaLnBrk="0" fontAlgn="auto" hangingPunct="0">
              <a:spcBef>
                <a:spcPts val="0"/>
              </a:spcBef>
              <a:spcAft>
                <a:spcPts val="0"/>
              </a:spcAft>
            </a:pPr>
            <a:r>
              <a:rPr lang="en-GB" altLang="en-US" sz="1600" b="1" dirty="0">
                <a:solidFill>
                  <a:prstClr val="black"/>
                </a:solidFill>
                <a:latin typeface="Frutiger 45 Light"/>
                <a:cs typeface="Arial" pitchFamily="34" charset="0"/>
              </a:rPr>
              <a:t>intensities</a:t>
            </a:r>
          </a:p>
        </p:txBody>
      </p:sp>
      <p:cxnSp>
        <p:nvCxnSpPr>
          <p:cNvPr id="68" name="AutoShape 45"/>
          <p:cNvCxnSpPr>
            <a:cxnSpLocks noChangeShapeType="1"/>
            <a:stCxn id="67" idx="2"/>
            <a:endCxn id="52" idx="0"/>
          </p:cNvCxnSpPr>
          <p:nvPr/>
        </p:nvCxnSpPr>
        <p:spPr bwMode="auto">
          <a:xfrm>
            <a:off x="1961818" y="4869160"/>
            <a:ext cx="0" cy="918184"/>
          </a:xfrm>
          <a:prstGeom prst="straightConnector1">
            <a:avLst/>
          </a:prstGeom>
          <a:noFill/>
          <a:ln w="19050">
            <a:solidFill>
              <a:srgbClr val="BCD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9" name="TextBox 39"/>
          <p:cNvSpPr txBox="1"/>
          <p:nvPr/>
        </p:nvSpPr>
        <p:spPr>
          <a:xfrm>
            <a:off x="5531738" y="2780928"/>
            <a:ext cx="3504758" cy="707886"/>
          </a:xfrm>
          <a:prstGeom prst="rect">
            <a:avLst/>
          </a:prstGeom>
          <a:noFill/>
        </p:spPr>
        <p:txBody>
          <a:bodyPr wrap="square" rtlCol="0">
            <a:spAutoFit/>
          </a:bodyPr>
          <a:lstStyle/>
          <a:p>
            <a:pPr defTabSz="457200" fontAlgn="auto">
              <a:spcBef>
                <a:spcPts val="0"/>
              </a:spcBef>
              <a:spcAft>
                <a:spcPts val="0"/>
              </a:spcAft>
            </a:pPr>
            <a:r>
              <a:rPr lang="es-ES" sz="2000" i="1" dirty="0" err="1" smtClean="0">
                <a:latin typeface="Frutiger 45 Light"/>
              </a:rPr>
              <a:t>Several</a:t>
            </a:r>
            <a:r>
              <a:rPr lang="es-ES" sz="2000" i="1" dirty="0" smtClean="0">
                <a:latin typeface="Frutiger 45 Light"/>
              </a:rPr>
              <a:t> </a:t>
            </a:r>
            <a:r>
              <a:rPr lang="es-ES" sz="2000" i="1" dirty="0" err="1" smtClean="0">
                <a:latin typeface="Frutiger 45 Light"/>
              </a:rPr>
              <a:t>background</a:t>
            </a:r>
            <a:r>
              <a:rPr lang="es-ES" sz="2000" i="1" dirty="0" smtClean="0">
                <a:latin typeface="Frutiger 45 Light"/>
              </a:rPr>
              <a:t> </a:t>
            </a:r>
            <a:r>
              <a:rPr lang="es-ES" sz="2000" i="1" dirty="0" err="1" smtClean="0">
                <a:latin typeface="Frutiger 45 Light"/>
              </a:rPr>
              <a:t>types</a:t>
            </a:r>
            <a:r>
              <a:rPr lang="es-ES" sz="2000" i="1" dirty="0" smtClean="0">
                <a:latin typeface="Frutiger 45 Light"/>
              </a:rPr>
              <a:t/>
            </a:r>
            <a:br>
              <a:rPr lang="es-ES" sz="2000" i="1" dirty="0" smtClean="0">
                <a:latin typeface="Frutiger 45 Light"/>
              </a:rPr>
            </a:br>
            <a:r>
              <a:rPr lang="es-ES" sz="2000" i="1" dirty="0" smtClean="0">
                <a:latin typeface="Frutiger 45 Light"/>
              </a:rPr>
              <a:t>+  </a:t>
            </a:r>
            <a:r>
              <a:rPr lang="es-ES" sz="2000" i="1" dirty="0" err="1" smtClean="0">
                <a:latin typeface="Frutiger 45 Light"/>
              </a:rPr>
              <a:t>account</a:t>
            </a:r>
            <a:r>
              <a:rPr lang="es-ES" sz="2000" i="1" dirty="0" smtClean="0">
                <a:latin typeface="Frutiger 45 Light"/>
              </a:rPr>
              <a:t>  </a:t>
            </a:r>
            <a:r>
              <a:rPr lang="es-ES" sz="2000" i="1" dirty="0" err="1" smtClean="0">
                <a:latin typeface="Frutiger 45 Light"/>
              </a:rPr>
              <a:t>for</a:t>
            </a:r>
            <a:r>
              <a:rPr lang="es-ES" sz="2000" i="1" dirty="0" smtClean="0">
                <a:latin typeface="Frutiger 45 Light"/>
              </a:rPr>
              <a:t> 2</a:t>
            </a:r>
            <a:r>
              <a:rPr lang="es-ES" sz="2000" i="1" baseline="30000" dirty="0" smtClean="0">
                <a:latin typeface="Frutiger 45 Light"/>
              </a:rPr>
              <a:t>ary</a:t>
            </a:r>
            <a:r>
              <a:rPr lang="es-ES" sz="2000" i="1" dirty="0" smtClean="0">
                <a:latin typeface="Frutiger 45 Light"/>
              </a:rPr>
              <a:t> </a:t>
            </a:r>
            <a:r>
              <a:rPr lang="es-ES" sz="2000" i="1" dirty="0" err="1" smtClean="0">
                <a:latin typeface="Frutiger 45 Light"/>
              </a:rPr>
              <a:t>phases</a:t>
            </a:r>
            <a:endParaRPr lang="en-GB" sz="2000" i="1" dirty="0">
              <a:latin typeface="Frutiger 45 Light"/>
            </a:endParaRPr>
          </a:p>
        </p:txBody>
      </p:sp>
      <p:cxnSp>
        <p:nvCxnSpPr>
          <p:cNvPr id="70" name="AutoShape 34"/>
          <p:cNvCxnSpPr>
            <a:cxnSpLocks noChangeShapeType="1"/>
            <a:stCxn id="45" idx="1"/>
            <a:endCxn id="67" idx="0"/>
          </p:cNvCxnSpPr>
          <p:nvPr/>
        </p:nvCxnSpPr>
        <p:spPr bwMode="auto">
          <a:xfrm rot="10800000" flipV="1">
            <a:off x="1961818" y="1667040"/>
            <a:ext cx="1710022" cy="2662120"/>
          </a:xfrm>
          <a:prstGeom prst="bentConnector2">
            <a:avLst/>
          </a:prstGeom>
          <a:noFill/>
          <a:ln w="19050">
            <a:solidFill>
              <a:srgbClr val="BCD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1" name="62 Rectángulo"/>
          <p:cNvSpPr/>
          <p:nvPr/>
        </p:nvSpPr>
        <p:spPr>
          <a:xfrm>
            <a:off x="2047160" y="1367992"/>
            <a:ext cx="1693092" cy="338554"/>
          </a:xfrm>
          <a:prstGeom prst="rect">
            <a:avLst/>
          </a:prstGeom>
        </p:spPr>
        <p:txBody>
          <a:bodyPr wrap="none">
            <a:spAutoFit/>
          </a:bodyPr>
          <a:lstStyle/>
          <a:p>
            <a:pPr algn="ctr" defTabSz="457200" fontAlgn="auto">
              <a:spcBef>
                <a:spcPts val="0"/>
              </a:spcBef>
              <a:spcAft>
                <a:spcPts val="0"/>
              </a:spcAft>
            </a:pPr>
            <a:r>
              <a:rPr lang="en-GB" altLang="en-US" sz="1600" b="1" dirty="0" smtClean="0">
                <a:solidFill>
                  <a:srgbClr val="FFFF00"/>
                </a:solidFill>
                <a:effectLst>
                  <a:outerShdw blurRad="38100" dist="38100" dir="2700000" algn="tl">
                    <a:srgbClr val="C0C0C0"/>
                  </a:outerShdw>
                </a:effectLst>
                <a:latin typeface="Frutiger 45 Light"/>
                <a:cs typeface="Arial" pitchFamily="34" charset="0"/>
              </a:rPr>
              <a:t>No </a:t>
            </a:r>
            <a:r>
              <a:rPr lang="en-GB" sz="1600" b="1" dirty="0" smtClean="0">
                <a:solidFill>
                  <a:srgbClr val="FFFF00"/>
                </a:solidFill>
                <a:effectLst>
                  <a:outerShdw blurRad="38100" dist="38100" dir="2700000" algn="tl">
                    <a:srgbClr val="C0C0C0"/>
                  </a:outerShdw>
                </a:effectLst>
                <a:latin typeface="Frutiger 45 Light"/>
                <a:cs typeface="Arial" pitchFamily="34" charset="0"/>
              </a:rPr>
              <a:t>(Simulation</a:t>
            </a:r>
            <a:r>
              <a:rPr lang="en-GB" sz="1400" b="1" dirty="0" smtClean="0">
                <a:solidFill>
                  <a:srgbClr val="D33409"/>
                </a:solidFill>
                <a:effectLst>
                  <a:outerShdw blurRad="38100" dist="38100" dir="2700000" algn="tl">
                    <a:srgbClr val="C0C0C0"/>
                  </a:outerShdw>
                </a:effectLst>
                <a:latin typeface="Frutiger 45 Light"/>
                <a:cs typeface="Arial" pitchFamily="34" charset="0"/>
              </a:rPr>
              <a:t>)</a:t>
            </a:r>
            <a:endParaRPr lang="en-US" sz="1400" b="1" dirty="0">
              <a:solidFill>
                <a:prstClr val="black"/>
              </a:solidFill>
              <a:latin typeface="Frutiger 45 Light"/>
            </a:endParaRPr>
          </a:p>
        </p:txBody>
      </p:sp>
      <p:sp>
        <p:nvSpPr>
          <p:cNvPr id="72" name="Text Box 35"/>
          <p:cNvSpPr txBox="1">
            <a:spLocks noChangeAspect="1" noChangeArrowheads="1"/>
          </p:cNvSpPr>
          <p:nvPr/>
        </p:nvSpPr>
        <p:spPr bwMode="auto">
          <a:xfrm>
            <a:off x="3995936" y="1866310"/>
            <a:ext cx="676275"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7E6E7E"/>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457200" eaLnBrk="0" fontAlgn="auto" hangingPunct="0">
              <a:spcBef>
                <a:spcPts val="0"/>
              </a:spcBef>
              <a:spcAft>
                <a:spcPts val="0"/>
              </a:spcAft>
            </a:pPr>
            <a:r>
              <a:rPr lang="en-GB" altLang="en-US" sz="1400" b="1" dirty="0">
                <a:solidFill>
                  <a:srgbClr val="FFFF00"/>
                </a:solidFill>
                <a:effectLst>
                  <a:outerShdw blurRad="38100" dist="38100" dir="2700000" algn="tl">
                    <a:srgbClr val="C0C0C0"/>
                  </a:outerShdw>
                </a:effectLst>
                <a:latin typeface="Frutiger 45 Light"/>
                <a:cs typeface="Arial" pitchFamily="34" charset="0"/>
              </a:rPr>
              <a:t>Yes</a:t>
            </a:r>
          </a:p>
        </p:txBody>
      </p:sp>
      <p:cxnSp>
        <p:nvCxnSpPr>
          <p:cNvPr id="73" name="AutoShape 30"/>
          <p:cNvCxnSpPr>
            <a:cxnSpLocks noChangeShapeType="1"/>
            <a:stCxn id="75" idx="3"/>
            <a:endCxn id="50" idx="1"/>
          </p:cNvCxnSpPr>
          <p:nvPr/>
        </p:nvCxnSpPr>
        <p:spPr bwMode="auto">
          <a:xfrm flipV="1">
            <a:off x="6156176" y="6111340"/>
            <a:ext cx="504224" cy="71823"/>
          </a:xfrm>
          <a:prstGeom prst="straightConnector1">
            <a:avLst/>
          </a:prstGeom>
          <a:noFill/>
          <a:ln w="19050">
            <a:solidFill>
              <a:srgbClr val="BCD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5" name="AutoShape 18"/>
          <p:cNvSpPr>
            <a:spLocks noChangeArrowheads="1"/>
          </p:cNvSpPr>
          <p:nvPr/>
        </p:nvSpPr>
        <p:spPr bwMode="auto">
          <a:xfrm>
            <a:off x="3037929" y="5584617"/>
            <a:ext cx="3118247" cy="1197092"/>
          </a:xfrm>
          <a:prstGeom prst="diamond">
            <a:avLst/>
          </a:prstGeom>
          <a:solidFill>
            <a:srgbClr val="FFFFFF">
              <a:alpha val="70000"/>
            </a:srgbClr>
          </a:solidFill>
          <a:ln w="19050">
            <a:solidFill>
              <a:srgbClr val="BCD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GB" altLang="en-US" sz="1600" b="1" baseline="0" dirty="0" smtClean="0">
                <a:solidFill>
                  <a:schemeClr val="bg2">
                    <a:lumMod val="75000"/>
                  </a:schemeClr>
                </a:solidFill>
                <a:latin typeface="Frutiger 45 Light"/>
                <a:cs typeface="Arial" pitchFamily="34" charset="0"/>
              </a:rPr>
              <a:t>Max</a:t>
            </a:r>
            <a:r>
              <a:rPr lang="en-GB" altLang="en-US" sz="1600" b="1" dirty="0" smtClean="0">
                <a:solidFill>
                  <a:schemeClr val="bg2">
                    <a:lumMod val="75000"/>
                  </a:schemeClr>
                </a:solidFill>
                <a:latin typeface="Frutiger 45 Light"/>
                <a:cs typeface="Arial" pitchFamily="34" charset="0"/>
              </a:rPr>
              <a:t> calc. </a:t>
            </a:r>
            <a:r>
              <a:rPr lang="en-GB" altLang="en-US" sz="1600" b="1" baseline="0" dirty="0" smtClean="0">
                <a:solidFill>
                  <a:schemeClr val="bg2">
                    <a:lumMod val="75000"/>
                  </a:schemeClr>
                </a:solidFill>
                <a:latin typeface="Frutiger 45 Light"/>
                <a:cs typeface="Arial" pitchFamily="34" charset="0"/>
              </a:rPr>
              <a:t>Functions,</a:t>
            </a:r>
            <a:br>
              <a:rPr lang="en-GB" altLang="en-US" sz="1600" b="1" baseline="0" dirty="0" smtClean="0">
                <a:solidFill>
                  <a:schemeClr val="bg2">
                    <a:lumMod val="75000"/>
                  </a:schemeClr>
                </a:solidFill>
                <a:latin typeface="Frutiger 45 Light"/>
                <a:cs typeface="Arial" pitchFamily="34" charset="0"/>
              </a:rPr>
            </a:br>
            <a:r>
              <a:rPr lang="en-GB" altLang="en-US" sz="1600" b="1" baseline="0" dirty="0" smtClean="0">
                <a:solidFill>
                  <a:schemeClr val="bg2">
                    <a:lumMod val="75000"/>
                  </a:schemeClr>
                </a:solidFill>
                <a:latin typeface="Frutiger 45 Light"/>
                <a:cs typeface="Arial" pitchFamily="34" charset="0"/>
              </a:rPr>
              <a:t> </a:t>
            </a:r>
            <a:r>
              <a:rPr lang="en-GB" altLang="en-US" sz="1600" b="1" dirty="0" smtClean="0">
                <a:solidFill>
                  <a:schemeClr val="bg2">
                    <a:lumMod val="75000"/>
                  </a:schemeClr>
                </a:solidFill>
                <a:latin typeface="Frutiger 45 Light"/>
                <a:cs typeface="Arial" pitchFamily="34" charset="0"/>
              </a:rPr>
              <a:t>Convergence </a:t>
            </a:r>
            <a:r>
              <a:rPr lang="en-GB" altLang="en-US" sz="1600" b="1" baseline="0" dirty="0" smtClean="0">
                <a:solidFill>
                  <a:schemeClr val="bg2">
                    <a:lumMod val="75000"/>
                  </a:schemeClr>
                </a:solidFill>
                <a:latin typeface="Frutiger 45 Light"/>
                <a:cs typeface="Arial" pitchFamily="34" charset="0"/>
              </a:rPr>
              <a:t>criterion ?</a:t>
            </a:r>
            <a:endParaRPr lang="en-GB" altLang="en-US" sz="1600" b="1" baseline="0" dirty="0">
              <a:solidFill>
                <a:schemeClr val="bg2">
                  <a:lumMod val="75000"/>
                </a:schemeClr>
              </a:solidFill>
              <a:latin typeface="Frutiger 45 Light"/>
              <a:cs typeface="Arial" pitchFamily="34" charset="0"/>
            </a:endParaRPr>
          </a:p>
        </p:txBody>
      </p:sp>
    </p:spTree>
    <p:extLst>
      <p:ext uri="{BB962C8B-B14F-4D97-AF65-F5344CB8AC3E}">
        <p14:creationId xmlns:p14="http://schemas.microsoft.com/office/powerpoint/2010/main" val="463329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69"/>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5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7"/>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5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8"/>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60"/>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9"/>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6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75"/>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62"/>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1"/>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73"/>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66"/>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50"/>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animBg="1"/>
      <p:bldP spid="43" grpId="0" animBg="1"/>
      <p:bldP spid="44" grpId="0" animBg="1"/>
      <p:bldP spid="45" grpId="0" animBg="1"/>
      <p:bldP spid="46" grpId="0" animBg="1"/>
      <p:bldP spid="47" grpId="0" animBg="1"/>
      <p:bldP spid="48" grpId="0" animBg="1"/>
      <p:bldP spid="49" grpId="0" animBg="1"/>
      <p:bldP spid="50" grpId="0" animBg="1"/>
      <p:bldP spid="51" grpId="0"/>
      <p:bldP spid="52" grpId="0" animBg="1"/>
      <p:bldP spid="53" grpId="0" animBg="1"/>
      <p:bldP spid="64" grpId="0"/>
      <p:bldP spid="66" grpId="0"/>
      <p:bldP spid="67" grpId="0" animBg="1"/>
      <p:bldP spid="69" grpId="0"/>
      <p:bldP spid="71" grpId="0"/>
      <p:bldP spid="72" grpId="0"/>
      <p:bldP spid="75"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443A4C22-F1C2-42D0-BA64-8200DF9B6DC7}" type="slidenum">
              <a:rPr lang="en-US" b="1" smtClean="0">
                <a:solidFill>
                  <a:schemeClr val="bg1"/>
                </a:solidFill>
              </a:rPr>
              <a:pPr algn="l" fontAlgn="base">
                <a:spcBef>
                  <a:spcPct val="0"/>
                </a:spcBef>
                <a:spcAft>
                  <a:spcPct val="0"/>
                </a:spcAft>
                <a:defRPr/>
              </a:pPr>
              <a:t>67</a:t>
            </a:fld>
            <a:endParaRPr lang="en-US" b="1" dirty="0" smtClean="0">
              <a:solidFill>
                <a:schemeClr val="bg1"/>
              </a:solidFill>
            </a:endParaRPr>
          </a:p>
        </p:txBody>
      </p:sp>
      <p:sp>
        <p:nvSpPr>
          <p:cNvPr id="7" name="Date Placeholder 6"/>
          <p:cNvSpPr>
            <a:spLocks noGrp="1"/>
          </p:cNvSpPr>
          <p:nvPr>
            <p:ph type="dt" sz="quarter" idx="10"/>
          </p:nvPr>
        </p:nvSpPr>
        <p:spPr/>
        <p:txBody>
          <a:bodyPr/>
          <a:lstStyle/>
          <a:p>
            <a:pPr>
              <a:defRPr/>
            </a:pPr>
            <a:fld id="{5AB3B85C-571C-4CDF-87BC-8C79493C156E}" type="datetime1">
              <a:rPr lang="en-GB"/>
              <a:pPr>
                <a:defRPr/>
              </a:pPr>
              <a:t>01/10/2015</a:t>
            </a:fld>
            <a:endParaRPr lang="en-US" dirty="0"/>
          </a:p>
        </p:txBody>
      </p:sp>
      <p:sp>
        <p:nvSpPr>
          <p:cNvPr id="3" name="Rectangle 2"/>
          <p:cNvSpPr/>
          <p:nvPr/>
        </p:nvSpPr>
        <p:spPr>
          <a:xfrm>
            <a:off x="251520" y="-27384"/>
            <a:ext cx="8711952" cy="6986528"/>
          </a:xfrm>
          <a:prstGeom prst="rect">
            <a:avLst/>
          </a:prstGeom>
          <a:solidFill>
            <a:schemeClr val="bg2">
              <a:lumMod val="50000"/>
            </a:schemeClr>
          </a:solidFill>
        </p:spPr>
        <p:txBody>
          <a:bodyPr wrap="square">
            <a:spAutoFit/>
          </a:bodyPr>
          <a:lstStyle/>
          <a:p>
            <a:r>
              <a:rPr lang="en-US" sz="1400" b="1" dirty="0">
                <a:latin typeface="Courier New" panose="02070309020205020404" pitchFamily="49" charset="0"/>
                <a:cs typeface="Courier New" panose="02070309020205020404" pitchFamily="49" charset="0"/>
              </a:rPr>
              <a:t>C:\CrysFML\Program_Examples\Faults\Examples\MnO2&gt;faults MnO2a.flts</a:t>
            </a:r>
          </a:p>
          <a:p>
            <a:r>
              <a:rPr lang="en-US" sz="1400" b="1" dirty="0">
                <a:latin typeface="Courier New" panose="02070309020205020404" pitchFamily="49" charset="0"/>
                <a:cs typeface="Courier New" panose="02070309020205020404" pitchFamily="49" charset="0"/>
              </a:rPr>
              <a:t> ______________________________________________________</a:t>
            </a:r>
          </a:p>
          <a:p>
            <a:r>
              <a:rPr lang="en-US" sz="1400" b="1" dirty="0">
                <a:latin typeface="Courier New" panose="02070309020205020404" pitchFamily="49" charset="0"/>
                <a:cs typeface="Courier New" panose="02070309020205020404" pitchFamily="49" charset="0"/>
              </a:rPr>
              <a:t> ______________________________________________________</a:t>
            </a:r>
          </a:p>
          <a:p>
            <a:r>
              <a:rPr lang="en-US" sz="1400" b="1" dirty="0">
                <a:latin typeface="Courier New" panose="02070309020205020404" pitchFamily="49" charset="0"/>
                <a:cs typeface="Courier New" panose="02070309020205020404" pitchFamily="49" charset="0"/>
              </a:rPr>
              <a:t>               _______ FAULTS 2014 _______</a:t>
            </a:r>
          </a:p>
          <a:p>
            <a:r>
              <a:rPr lang="en-US" sz="1400" b="1" dirty="0">
                <a:latin typeface="Courier New" panose="02070309020205020404" pitchFamily="49" charset="0"/>
                <a:cs typeface="Courier New" panose="02070309020205020404" pitchFamily="49" charset="0"/>
              </a:rPr>
              <a:t> ______________________________________________________</a:t>
            </a:r>
          </a:p>
          <a:p>
            <a:r>
              <a:rPr lang="en-US" sz="1400" b="1" dirty="0">
                <a:latin typeface="Courier New" panose="02070309020205020404" pitchFamily="49" charset="0"/>
                <a:cs typeface="Courier New" panose="02070309020205020404" pitchFamily="49" charset="0"/>
              </a:rPr>
              <a:t> ______________________________________________________</a:t>
            </a:r>
          </a:p>
          <a:p>
            <a:endParaRPr lang="en-US" sz="1400" b="1" dirty="0">
              <a:latin typeface="Courier New" panose="02070309020205020404" pitchFamily="49" charset="0"/>
              <a:cs typeface="Courier New" panose="02070309020205020404" pitchFamily="49" charset="0"/>
            </a:endParaRPr>
          </a:p>
          <a:p>
            <a:r>
              <a:rPr lang="en-US" sz="1400" b="1" dirty="0">
                <a:latin typeface="Courier New" panose="02070309020205020404" pitchFamily="49" charset="0"/>
                <a:cs typeface="Courier New" panose="02070309020205020404" pitchFamily="49" charset="0"/>
              </a:rPr>
              <a:t>        A computer program based in </a:t>
            </a:r>
            <a:r>
              <a:rPr lang="en-US" sz="1400" b="1" dirty="0" err="1">
                <a:latin typeface="Courier New" panose="02070309020205020404" pitchFamily="49" charset="0"/>
                <a:cs typeface="Courier New" panose="02070309020205020404" pitchFamily="49" charset="0"/>
              </a:rPr>
              <a:t>DIFFax</a:t>
            </a:r>
            <a:r>
              <a:rPr lang="en-US" sz="1400" b="1" dirty="0">
                <a:latin typeface="Courier New" panose="02070309020205020404" pitchFamily="49" charset="0"/>
                <a:cs typeface="Courier New" panose="02070309020205020404" pitchFamily="49" charset="0"/>
              </a:rPr>
              <a:t> for</a:t>
            </a:r>
          </a:p>
          <a:p>
            <a:r>
              <a:rPr lang="en-US" sz="1400" b="1" dirty="0">
                <a:latin typeface="Courier New" panose="02070309020205020404" pitchFamily="49" charset="0"/>
                <a:cs typeface="Courier New" panose="02070309020205020404" pitchFamily="49" charset="0"/>
              </a:rPr>
              <a:t>          refining faulted layered structures</a:t>
            </a:r>
          </a:p>
          <a:p>
            <a:endParaRPr lang="en-US" sz="1400" b="1" dirty="0">
              <a:latin typeface="Courier New" panose="02070309020205020404" pitchFamily="49" charset="0"/>
              <a:cs typeface="Courier New" panose="02070309020205020404" pitchFamily="49" charset="0"/>
            </a:endParaRPr>
          </a:p>
          <a:p>
            <a:r>
              <a:rPr lang="en-US" sz="1400" b="1" dirty="0">
                <a:latin typeface="Courier New" panose="02070309020205020404" pitchFamily="49" charset="0"/>
                <a:cs typeface="Courier New" panose="02070309020205020404" pitchFamily="49" charset="0"/>
              </a:rPr>
              <a:t>     Authors: </a:t>
            </a:r>
            <a:r>
              <a:rPr lang="en-US" sz="1400" b="1" dirty="0" err="1">
                <a:latin typeface="Courier New" panose="02070309020205020404" pitchFamily="49" charset="0"/>
                <a:cs typeface="Courier New" panose="02070309020205020404" pitchFamily="49" charset="0"/>
              </a:rPr>
              <a:t>M.Casas</a:t>
            </a:r>
            <a:r>
              <a:rPr lang="en-US" sz="1400" b="1" dirty="0">
                <a:latin typeface="Courier New" panose="02070309020205020404" pitchFamily="49" charset="0"/>
                <a:cs typeface="Courier New" panose="02070309020205020404" pitchFamily="49" charset="0"/>
              </a:rPr>
              <a:t>-Cabanas       (CIC </a:t>
            </a:r>
            <a:r>
              <a:rPr lang="en-US" sz="1400" b="1" dirty="0" err="1">
                <a:latin typeface="Courier New" panose="02070309020205020404" pitchFamily="49" charset="0"/>
                <a:cs typeface="Courier New" panose="02070309020205020404" pitchFamily="49" charset="0"/>
              </a:rPr>
              <a:t>energiGUNE</a:t>
            </a:r>
            <a:r>
              <a:rPr lang="en-US" sz="1400" b="1" dirty="0">
                <a:latin typeface="Courier New" panose="02070309020205020404" pitchFamily="49" charset="0"/>
                <a:cs typeface="Courier New" panose="02070309020205020404" pitchFamily="49" charset="0"/>
              </a:rPr>
              <a:t>)</a:t>
            </a:r>
          </a:p>
          <a:p>
            <a:r>
              <a:rPr lang="en-US" sz="1400" b="1" dirty="0">
                <a:latin typeface="Courier New" panose="02070309020205020404" pitchFamily="49" charset="0"/>
                <a:cs typeface="Courier New" panose="02070309020205020404" pitchFamily="49" charset="0"/>
              </a:rPr>
              <a:t>              J. </a:t>
            </a:r>
            <a:r>
              <a:rPr lang="en-US" sz="1400" b="1" dirty="0" err="1">
                <a:latin typeface="Courier New" panose="02070309020205020404" pitchFamily="49" charset="0"/>
                <a:cs typeface="Courier New" panose="02070309020205020404" pitchFamily="49" charset="0"/>
              </a:rPr>
              <a:t>Rikarte</a:t>
            </a:r>
            <a:r>
              <a:rPr lang="en-US" sz="1400" b="1" dirty="0">
                <a:latin typeface="Courier New" panose="02070309020205020404" pitchFamily="49" charset="0"/>
                <a:cs typeface="Courier New" panose="02070309020205020404" pitchFamily="49" charset="0"/>
              </a:rPr>
              <a:t>            (CIC </a:t>
            </a:r>
            <a:r>
              <a:rPr lang="en-US" sz="1400" b="1" dirty="0" err="1">
                <a:latin typeface="Courier New" panose="02070309020205020404" pitchFamily="49" charset="0"/>
                <a:cs typeface="Courier New" panose="02070309020205020404" pitchFamily="49" charset="0"/>
              </a:rPr>
              <a:t>energiGUNE</a:t>
            </a:r>
            <a:r>
              <a:rPr lang="en-US" sz="1400" b="1" dirty="0">
                <a:latin typeface="Courier New" panose="02070309020205020404" pitchFamily="49" charset="0"/>
                <a:cs typeface="Courier New" panose="02070309020205020404" pitchFamily="49" charset="0"/>
              </a:rPr>
              <a:t>)</a:t>
            </a:r>
          </a:p>
          <a:p>
            <a:r>
              <a:rPr lang="en-US" sz="1400" b="1" dirty="0">
                <a:latin typeface="Courier New" panose="02070309020205020404" pitchFamily="49" charset="0"/>
                <a:cs typeface="Courier New" panose="02070309020205020404" pitchFamily="49" charset="0"/>
              </a:rPr>
              <a:t>              M. Reynaud            (CIC </a:t>
            </a:r>
            <a:r>
              <a:rPr lang="en-US" sz="1400" b="1" dirty="0" err="1">
                <a:latin typeface="Courier New" panose="02070309020205020404" pitchFamily="49" charset="0"/>
                <a:cs typeface="Courier New" panose="02070309020205020404" pitchFamily="49" charset="0"/>
              </a:rPr>
              <a:t>energiGUNE</a:t>
            </a:r>
            <a:r>
              <a:rPr lang="en-US" sz="1400" b="1" dirty="0">
                <a:latin typeface="Courier New" panose="02070309020205020404" pitchFamily="49" charset="0"/>
                <a:cs typeface="Courier New" panose="02070309020205020404" pitchFamily="49" charset="0"/>
              </a:rPr>
              <a:t>)</a:t>
            </a:r>
          </a:p>
          <a:p>
            <a:r>
              <a:rPr lang="en-US" sz="1400" b="1" dirty="0">
                <a:latin typeface="Courier New" panose="02070309020205020404" pitchFamily="49" charset="0"/>
                <a:cs typeface="Courier New" panose="02070309020205020404" pitchFamily="49" charset="0"/>
              </a:rPr>
              <a:t>              </a:t>
            </a:r>
            <a:r>
              <a:rPr lang="en-US" sz="1400" b="1" dirty="0" err="1">
                <a:latin typeface="Courier New" panose="02070309020205020404" pitchFamily="49" charset="0"/>
                <a:cs typeface="Courier New" panose="02070309020205020404" pitchFamily="49" charset="0"/>
              </a:rPr>
              <a:t>J.Rodriguez</a:t>
            </a:r>
            <a:r>
              <a:rPr lang="en-US" sz="1400" b="1" dirty="0">
                <a:latin typeface="Courier New" panose="02070309020205020404" pitchFamily="49" charset="0"/>
                <a:cs typeface="Courier New" panose="02070309020205020404" pitchFamily="49" charset="0"/>
              </a:rPr>
              <a:t>-Carvajal  (ILL)</a:t>
            </a:r>
          </a:p>
          <a:p>
            <a:endParaRPr lang="en-US" sz="1400" b="1" dirty="0">
              <a:latin typeface="Courier New" panose="02070309020205020404" pitchFamily="49" charset="0"/>
              <a:cs typeface="Courier New" panose="02070309020205020404" pitchFamily="49" charset="0"/>
            </a:endParaRPr>
          </a:p>
          <a:p>
            <a:r>
              <a:rPr lang="en-US" sz="1400" b="1" dirty="0">
                <a:latin typeface="Courier New" panose="02070309020205020404" pitchFamily="49" charset="0"/>
                <a:cs typeface="Courier New" panose="02070309020205020404" pitchFamily="49" charset="0"/>
              </a:rPr>
              <a:t>                   [version: Nov. 2014]</a:t>
            </a:r>
          </a:p>
          <a:p>
            <a:r>
              <a:rPr lang="en-US" sz="1400" b="1" dirty="0">
                <a:latin typeface="Courier New" panose="02070309020205020404" pitchFamily="49" charset="0"/>
                <a:cs typeface="Courier New" panose="02070309020205020404" pitchFamily="49" charset="0"/>
              </a:rPr>
              <a:t> ______________________________________________________</a:t>
            </a:r>
          </a:p>
          <a:p>
            <a:endParaRPr lang="en-US" sz="1400" b="1" dirty="0">
              <a:latin typeface="Courier New" panose="02070309020205020404" pitchFamily="49" charset="0"/>
              <a:cs typeface="Courier New" panose="02070309020205020404" pitchFamily="49" charset="0"/>
            </a:endParaRPr>
          </a:p>
          <a:p>
            <a:endParaRPr lang="en-US" sz="1400" b="1" dirty="0">
              <a:latin typeface="Courier New" panose="02070309020205020404" pitchFamily="49" charset="0"/>
              <a:cs typeface="Courier New" panose="02070309020205020404" pitchFamily="49" charset="0"/>
            </a:endParaRPr>
          </a:p>
          <a:p>
            <a:r>
              <a:rPr lang="en-US" sz="1400" b="1" dirty="0">
                <a:latin typeface="Courier New" panose="02070309020205020404" pitchFamily="49" charset="0"/>
                <a:cs typeface="Courier New" panose="02070309020205020404" pitchFamily="49" charset="0"/>
              </a:rPr>
              <a:t> =&gt; Structure input file read in</a:t>
            </a:r>
          </a:p>
          <a:p>
            <a:r>
              <a:rPr lang="en-US" sz="1400" b="1" dirty="0">
                <a:latin typeface="Courier New" panose="02070309020205020404" pitchFamily="49" charset="0"/>
                <a:cs typeface="Courier New" panose="02070309020205020404" pitchFamily="49" charset="0"/>
              </a:rPr>
              <a:t> =&gt; Reading scattering factor </a:t>
            </a:r>
            <a:r>
              <a:rPr lang="en-US" sz="1400" b="1" dirty="0" err="1">
                <a:latin typeface="Courier New" panose="02070309020205020404" pitchFamily="49" charset="0"/>
                <a:cs typeface="Courier New" panose="02070309020205020404" pitchFamily="49" charset="0"/>
              </a:rPr>
              <a:t>datafile'c</a:t>
            </a:r>
            <a:r>
              <a:rPr lang="en-US" sz="1400" b="1" dirty="0">
                <a:latin typeface="Courier New" panose="02070309020205020404" pitchFamily="49" charset="0"/>
                <a:cs typeface="Courier New" panose="02070309020205020404" pitchFamily="49" charset="0"/>
              </a:rPr>
              <a:t>:\</a:t>
            </a:r>
            <a:r>
              <a:rPr lang="en-US" sz="1400" b="1" dirty="0" err="1">
                <a:latin typeface="Courier New" panose="02070309020205020404" pitchFamily="49" charset="0"/>
                <a:cs typeface="Courier New" panose="02070309020205020404" pitchFamily="49" charset="0"/>
              </a:rPr>
              <a:t>FullProf_Suite</a:t>
            </a:r>
            <a:r>
              <a:rPr lang="en-US" sz="1400" b="1" dirty="0">
                <a:latin typeface="Courier New" panose="02070309020205020404" pitchFamily="49" charset="0"/>
                <a:cs typeface="Courier New" panose="02070309020205020404" pitchFamily="49" charset="0"/>
              </a:rPr>
              <a:t>\</a:t>
            </a:r>
            <a:r>
              <a:rPr lang="en-US" sz="1400" b="1" dirty="0" err="1">
                <a:latin typeface="Courier New" panose="02070309020205020404" pitchFamily="49" charset="0"/>
                <a:cs typeface="Courier New" panose="02070309020205020404" pitchFamily="49" charset="0"/>
              </a:rPr>
              <a:t>data.sfc</a:t>
            </a:r>
            <a:r>
              <a:rPr lang="en-US" sz="1400" b="1" dirty="0">
                <a:latin typeface="Courier New" panose="02070309020205020404" pitchFamily="49" charset="0"/>
                <a:cs typeface="Courier New" panose="02070309020205020404" pitchFamily="49" charset="0"/>
              </a:rPr>
              <a:t>'. . .</a:t>
            </a:r>
          </a:p>
          <a:p>
            <a:r>
              <a:rPr lang="en-US" sz="1400" b="1" dirty="0">
                <a:latin typeface="Courier New" panose="02070309020205020404" pitchFamily="49" charset="0"/>
                <a:cs typeface="Courier New" panose="02070309020205020404" pitchFamily="49" charset="0"/>
              </a:rPr>
              <a:t> =&gt; Scattering factor data read in.</a:t>
            </a:r>
          </a:p>
          <a:p>
            <a:r>
              <a:rPr lang="en-US" sz="1400" b="1" dirty="0">
                <a:latin typeface="Courier New" panose="02070309020205020404" pitchFamily="49" charset="0"/>
                <a:cs typeface="Courier New" panose="02070309020205020404" pitchFamily="49" charset="0"/>
              </a:rPr>
              <a:t> =&gt; Reading Pattern file=MnO2TRONOX10h.dat</a:t>
            </a:r>
          </a:p>
          <a:p>
            <a:r>
              <a:rPr lang="en-US" sz="1400" b="1" dirty="0">
                <a:latin typeface="Courier New" panose="02070309020205020404" pitchFamily="49" charset="0"/>
                <a:cs typeface="Courier New" panose="02070309020205020404" pitchFamily="49" charset="0"/>
              </a:rPr>
              <a:t> =&gt; Reading Background file=15.BGR</a:t>
            </a:r>
          </a:p>
          <a:p>
            <a:r>
              <a:rPr lang="en-US" sz="1400" b="1" dirty="0">
                <a:latin typeface="Courier New" panose="02070309020205020404" pitchFamily="49" charset="0"/>
                <a:cs typeface="Courier New" panose="02070309020205020404" pitchFamily="49" charset="0"/>
              </a:rPr>
              <a:t> =&gt; The diffraction data fits the point group symmetry -1'</a:t>
            </a:r>
          </a:p>
          <a:p>
            <a:r>
              <a:rPr lang="en-US" sz="1400" b="1" dirty="0">
                <a:latin typeface="Courier New" panose="02070309020205020404" pitchFamily="49" charset="0"/>
                <a:cs typeface="Courier New" panose="02070309020205020404" pitchFamily="49" charset="0"/>
              </a:rPr>
              <a:t>    with a tolerance better than one part in a million.</a:t>
            </a:r>
          </a:p>
          <a:p>
            <a:r>
              <a:rPr lang="en-US" sz="1400" b="1" dirty="0">
                <a:latin typeface="Courier New" panose="02070309020205020404" pitchFamily="49" charset="0"/>
                <a:cs typeface="Courier New" panose="02070309020205020404" pitchFamily="49" charset="0"/>
              </a:rPr>
              <a:t> =&gt; Layers are to be treated as having infinite lateral width.</a:t>
            </a:r>
          </a:p>
          <a:p>
            <a:r>
              <a:rPr lang="en-US" sz="1400" b="1" dirty="0">
                <a:latin typeface="Courier New" panose="02070309020205020404" pitchFamily="49" charset="0"/>
                <a:cs typeface="Courier New" panose="02070309020205020404" pitchFamily="49" charset="0"/>
              </a:rPr>
              <a:t> =&gt; Checking for conflicts in atomic positions . . .</a:t>
            </a:r>
          </a:p>
          <a:p>
            <a:r>
              <a:rPr lang="en-US" sz="1400" b="1" dirty="0">
                <a:latin typeface="Courier New" panose="02070309020205020404" pitchFamily="49" charset="0"/>
                <a:cs typeface="Courier New" panose="02070309020205020404" pitchFamily="49" charset="0"/>
              </a:rPr>
              <a:t> =&gt; No overlap of atoms has been detected</a:t>
            </a:r>
          </a:p>
          <a:p>
            <a:r>
              <a:rPr lang="en-US" sz="1400" b="1" dirty="0" smtClean="0">
                <a:latin typeface="Courier New" panose="02070309020205020404" pitchFamily="49" charset="0"/>
                <a:cs typeface="Courier New" panose="02070309020205020404" pitchFamily="49" charset="0"/>
              </a:rPr>
              <a:t> =&gt; Start LMQ refinement</a:t>
            </a:r>
          </a:p>
          <a:p>
            <a:r>
              <a:rPr lang="en-US" sz="1400" b="1" dirty="0" smtClean="0">
                <a:latin typeface="Courier New" panose="02070309020205020404" pitchFamily="49" charset="0"/>
                <a:cs typeface="Courier New" panose="02070309020205020404" pitchFamily="49" charset="0"/>
              </a:rPr>
              <a:t> =&gt; Iteration    0   R-Factor =      6.34967   Chi2 =      4.30545</a:t>
            </a:r>
          </a:p>
          <a:p>
            <a:r>
              <a:rPr lang="en-US" sz="1400" b="1" dirty="0" smtClean="0">
                <a:latin typeface="Courier New" panose="02070309020205020404" pitchFamily="49" charset="0"/>
                <a:cs typeface="Courier New" panose="02070309020205020404" pitchFamily="49" charset="0"/>
              </a:rPr>
              <a:t> =&gt; Iteration    1   R-Factor =      6.07990   Chi2 =      4.01391</a:t>
            </a:r>
          </a:p>
        </p:txBody>
      </p:sp>
    </p:spTree>
    <p:extLst>
      <p:ext uri="{BB962C8B-B14F-4D97-AF65-F5344CB8AC3E}">
        <p14:creationId xmlns:p14="http://schemas.microsoft.com/office/powerpoint/2010/main" val="57268540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443A4C22-F1C2-42D0-BA64-8200DF9B6DC7}" type="slidenum">
              <a:rPr lang="en-US" b="1" smtClean="0">
                <a:solidFill>
                  <a:schemeClr val="bg1"/>
                </a:solidFill>
              </a:rPr>
              <a:pPr algn="l" fontAlgn="base">
                <a:spcBef>
                  <a:spcPct val="0"/>
                </a:spcBef>
                <a:spcAft>
                  <a:spcPct val="0"/>
                </a:spcAft>
                <a:defRPr/>
              </a:pPr>
              <a:t>68</a:t>
            </a:fld>
            <a:endParaRPr lang="en-US" b="1" dirty="0" smtClean="0">
              <a:solidFill>
                <a:schemeClr val="bg1"/>
              </a:solidFill>
            </a:endParaRPr>
          </a:p>
        </p:txBody>
      </p:sp>
      <p:sp>
        <p:nvSpPr>
          <p:cNvPr id="7" name="Date Placeholder 6"/>
          <p:cNvSpPr>
            <a:spLocks noGrp="1"/>
          </p:cNvSpPr>
          <p:nvPr>
            <p:ph type="dt" sz="quarter" idx="10"/>
          </p:nvPr>
        </p:nvSpPr>
        <p:spPr/>
        <p:txBody>
          <a:bodyPr/>
          <a:lstStyle/>
          <a:p>
            <a:pPr>
              <a:defRPr/>
            </a:pPr>
            <a:fld id="{5AB3B85C-571C-4CDF-87BC-8C79493C156E}" type="datetime1">
              <a:rPr lang="en-GB"/>
              <a:pPr>
                <a:defRPr/>
              </a:pPr>
              <a:t>01/10/2015</a:t>
            </a:fld>
            <a:endParaRPr lang="en-US" dirty="0"/>
          </a:p>
        </p:txBody>
      </p:sp>
      <p:sp>
        <p:nvSpPr>
          <p:cNvPr id="3" name="Rectangle 2"/>
          <p:cNvSpPr/>
          <p:nvPr/>
        </p:nvSpPr>
        <p:spPr>
          <a:xfrm>
            <a:off x="0" y="4283"/>
            <a:ext cx="9144000" cy="7201972"/>
          </a:xfrm>
          <a:prstGeom prst="rect">
            <a:avLst/>
          </a:prstGeom>
          <a:solidFill>
            <a:schemeClr val="bg2">
              <a:lumMod val="50000"/>
            </a:schemeClr>
          </a:solidFill>
        </p:spPr>
        <p:txBody>
          <a:bodyPr wrap="square">
            <a:spAutoFit/>
          </a:bodyPr>
          <a:lstStyle/>
          <a:p>
            <a:endParaRPr lang="en-US" sz="1400" dirty="0" smtClean="0">
              <a:latin typeface="Courier New" panose="02070309020205020404" pitchFamily="49" charset="0"/>
              <a:cs typeface="Courier New" panose="02070309020205020404" pitchFamily="49" charset="0"/>
            </a:endParaRPr>
          </a:p>
          <a:p>
            <a:r>
              <a:rPr lang="en-US" sz="1400" dirty="0" smtClean="0">
                <a:latin typeface="Courier New" panose="02070309020205020404" pitchFamily="49" charset="0"/>
                <a:cs typeface="Courier New" panose="02070309020205020404" pitchFamily="49" charset="0"/>
              </a:rPr>
              <a:t>     Authors: </a:t>
            </a:r>
            <a:r>
              <a:rPr lang="en-US" sz="1400" dirty="0" err="1" smtClean="0">
                <a:latin typeface="Courier New" panose="02070309020205020404" pitchFamily="49" charset="0"/>
                <a:cs typeface="Courier New" panose="02070309020205020404" pitchFamily="49" charset="0"/>
              </a:rPr>
              <a:t>M.Casas</a:t>
            </a:r>
            <a:r>
              <a:rPr lang="en-US" sz="1400" dirty="0" smtClean="0">
                <a:latin typeface="Courier New" panose="02070309020205020404" pitchFamily="49" charset="0"/>
                <a:cs typeface="Courier New" panose="02070309020205020404" pitchFamily="49" charset="0"/>
              </a:rPr>
              <a:t>-Cabanas       (CIC </a:t>
            </a:r>
            <a:r>
              <a:rPr lang="en-US" sz="1400" dirty="0" err="1" smtClean="0">
                <a:latin typeface="Courier New" panose="02070309020205020404" pitchFamily="49" charset="0"/>
                <a:cs typeface="Courier New" panose="02070309020205020404" pitchFamily="49" charset="0"/>
              </a:rPr>
              <a:t>energiGUNE</a:t>
            </a:r>
            <a:r>
              <a:rPr lang="en-US" sz="1400" dirty="0" smtClean="0">
                <a:latin typeface="Courier New" panose="02070309020205020404" pitchFamily="49" charset="0"/>
                <a:cs typeface="Courier New" panose="02070309020205020404" pitchFamily="49" charset="0"/>
              </a:rPr>
              <a:t>)</a:t>
            </a:r>
          </a:p>
          <a:p>
            <a:r>
              <a:rPr lang="en-US" sz="1400" dirty="0" smtClean="0">
                <a:latin typeface="Courier New" panose="02070309020205020404" pitchFamily="49" charset="0"/>
                <a:cs typeface="Courier New" panose="02070309020205020404" pitchFamily="49" charset="0"/>
              </a:rPr>
              <a:t>              J. </a:t>
            </a:r>
            <a:r>
              <a:rPr lang="en-US" sz="1400" dirty="0" err="1" smtClean="0">
                <a:latin typeface="Courier New" panose="02070309020205020404" pitchFamily="49" charset="0"/>
                <a:cs typeface="Courier New" panose="02070309020205020404" pitchFamily="49" charset="0"/>
              </a:rPr>
              <a:t>Rikarte</a:t>
            </a:r>
            <a:r>
              <a:rPr lang="en-US" sz="1400" dirty="0" smtClean="0">
                <a:latin typeface="Courier New" panose="02070309020205020404" pitchFamily="49" charset="0"/>
                <a:cs typeface="Courier New" panose="02070309020205020404" pitchFamily="49" charset="0"/>
              </a:rPr>
              <a:t>            (CIC </a:t>
            </a:r>
            <a:r>
              <a:rPr lang="en-US" sz="1400" dirty="0" err="1" smtClean="0">
                <a:latin typeface="Courier New" panose="02070309020205020404" pitchFamily="49" charset="0"/>
                <a:cs typeface="Courier New" panose="02070309020205020404" pitchFamily="49" charset="0"/>
              </a:rPr>
              <a:t>energiGUNE</a:t>
            </a:r>
            <a:r>
              <a:rPr lang="en-US" sz="1400" dirty="0" smtClean="0">
                <a:latin typeface="Courier New" panose="02070309020205020404" pitchFamily="49" charset="0"/>
                <a:cs typeface="Courier New" panose="02070309020205020404" pitchFamily="49" charset="0"/>
              </a:rPr>
              <a:t>)</a:t>
            </a:r>
          </a:p>
          <a:p>
            <a:r>
              <a:rPr lang="en-US" sz="1400" dirty="0" smtClean="0">
                <a:latin typeface="Courier New" panose="02070309020205020404" pitchFamily="49" charset="0"/>
                <a:cs typeface="Courier New" panose="02070309020205020404" pitchFamily="49" charset="0"/>
              </a:rPr>
              <a:t>              M. Reynaud            (CIC </a:t>
            </a:r>
            <a:r>
              <a:rPr lang="en-US" sz="1400" dirty="0" err="1" smtClean="0">
                <a:latin typeface="Courier New" panose="02070309020205020404" pitchFamily="49" charset="0"/>
                <a:cs typeface="Courier New" panose="02070309020205020404" pitchFamily="49" charset="0"/>
              </a:rPr>
              <a:t>energiGUNE</a:t>
            </a:r>
            <a:r>
              <a:rPr lang="en-US" sz="1400" dirty="0" smtClean="0">
                <a:latin typeface="Courier New" panose="02070309020205020404" pitchFamily="49" charset="0"/>
                <a:cs typeface="Courier New" panose="02070309020205020404" pitchFamily="49" charset="0"/>
              </a:rPr>
              <a:t>)</a:t>
            </a:r>
          </a:p>
          <a:p>
            <a:r>
              <a:rPr lang="en-US" sz="1400" dirty="0" smtClean="0">
                <a:latin typeface="Courier New" panose="02070309020205020404" pitchFamily="49" charset="0"/>
                <a:cs typeface="Courier New" panose="02070309020205020404" pitchFamily="49" charset="0"/>
              </a:rPr>
              <a:t>              </a:t>
            </a:r>
            <a:r>
              <a:rPr lang="en-US" sz="1400" dirty="0" err="1" smtClean="0">
                <a:latin typeface="Courier New" panose="02070309020205020404" pitchFamily="49" charset="0"/>
                <a:cs typeface="Courier New" panose="02070309020205020404" pitchFamily="49" charset="0"/>
              </a:rPr>
              <a:t>J.Rodriguez</a:t>
            </a:r>
            <a:r>
              <a:rPr lang="en-US" sz="1400" dirty="0" smtClean="0">
                <a:latin typeface="Courier New" panose="02070309020205020404" pitchFamily="49" charset="0"/>
                <a:cs typeface="Courier New" panose="02070309020205020404" pitchFamily="49" charset="0"/>
              </a:rPr>
              <a:t>-Carvajal  (ILL)</a:t>
            </a:r>
          </a:p>
          <a:p>
            <a:endParaRPr lang="en-US" sz="1400" dirty="0" smtClean="0">
              <a:latin typeface="Courier New" panose="02070309020205020404" pitchFamily="49" charset="0"/>
              <a:cs typeface="Courier New" panose="02070309020205020404" pitchFamily="49" charset="0"/>
            </a:endParaRPr>
          </a:p>
          <a:p>
            <a:r>
              <a:rPr lang="en-US" sz="1400" dirty="0" smtClean="0">
                <a:latin typeface="Courier New" panose="02070309020205020404" pitchFamily="49" charset="0"/>
                <a:cs typeface="Courier New" panose="02070309020205020404" pitchFamily="49" charset="0"/>
              </a:rPr>
              <a:t>                   [version: Nov. 2014]</a:t>
            </a:r>
          </a:p>
          <a:p>
            <a:r>
              <a:rPr lang="en-US" sz="1400" dirty="0" smtClean="0">
                <a:latin typeface="Courier New" panose="02070309020205020404" pitchFamily="49" charset="0"/>
                <a:cs typeface="Courier New" panose="02070309020205020404" pitchFamily="49" charset="0"/>
              </a:rPr>
              <a:t> ______________________________________________________</a:t>
            </a:r>
          </a:p>
          <a:p>
            <a:endParaRPr lang="en-US" sz="1400" dirty="0" smtClean="0">
              <a:latin typeface="Courier New" panose="02070309020205020404" pitchFamily="49" charset="0"/>
              <a:cs typeface="Courier New" panose="02070309020205020404" pitchFamily="49" charset="0"/>
            </a:endParaRPr>
          </a:p>
          <a:p>
            <a:endParaRPr lang="en-US" sz="1400" dirty="0">
              <a:latin typeface="Courier New" panose="02070309020205020404" pitchFamily="49" charset="0"/>
              <a:cs typeface="Courier New" panose="02070309020205020404" pitchFamily="49" charset="0"/>
            </a:endParaRPr>
          </a:p>
          <a:p>
            <a:r>
              <a:rPr lang="en-US" sz="1400" dirty="0">
                <a:latin typeface="Courier New" panose="02070309020205020404" pitchFamily="49" charset="0"/>
                <a:cs typeface="Courier New" panose="02070309020205020404" pitchFamily="49" charset="0"/>
              </a:rPr>
              <a:t> =&gt; Structure input file read in</a:t>
            </a:r>
          </a:p>
          <a:p>
            <a:r>
              <a:rPr lang="en-US" sz="1400" dirty="0">
                <a:latin typeface="Courier New" panose="02070309020205020404" pitchFamily="49" charset="0"/>
                <a:cs typeface="Courier New" panose="02070309020205020404" pitchFamily="49" charset="0"/>
              </a:rPr>
              <a:t> =&gt; Reading scattering factor </a:t>
            </a:r>
            <a:r>
              <a:rPr lang="en-US" sz="1400" dirty="0" err="1">
                <a:latin typeface="Courier New" panose="02070309020205020404" pitchFamily="49" charset="0"/>
                <a:cs typeface="Courier New" panose="02070309020205020404" pitchFamily="49" charset="0"/>
              </a:rPr>
              <a:t>datafile'c</a:t>
            </a:r>
            <a:r>
              <a:rPr lang="en-US" sz="1400" dirty="0">
                <a:latin typeface="Courier New" panose="02070309020205020404" pitchFamily="49" charset="0"/>
                <a:cs typeface="Courier New" panose="02070309020205020404" pitchFamily="49" charset="0"/>
              </a:rPr>
              <a:t>:\</a:t>
            </a:r>
            <a:r>
              <a:rPr lang="en-US" sz="1400" dirty="0" err="1">
                <a:latin typeface="Courier New" panose="02070309020205020404" pitchFamily="49" charset="0"/>
                <a:cs typeface="Courier New" panose="02070309020205020404" pitchFamily="49" charset="0"/>
              </a:rPr>
              <a:t>FullProf_Suite</a:t>
            </a:r>
            <a:r>
              <a:rPr lang="en-US" sz="1400" dirty="0">
                <a:latin typeface="Courier New" panose="02070309020205020404" pitchFamily="49" charset="0"/>
                <a:cs typeface="Courier New" panose="02070309020205020404" pitchFamily="49" charset="0"/>
              </a:rPr>
              <a:t>\</a:t>
            </a:r>
            <a:r>
              <a:rPr lang="en-US" sz="1400" dirty="0" err="1">
                <a:latin typeface="Courier New" panose="02070309020205020404" pitchFamily="49" charset="0"/>
                <a:cs typeface="Courier New" panose="02070309020205020404" pitchFamily="49" charset="0"/>
              </a:rPr>
              <a:t>data.sfc</a:t>
            </a:r>
            <a:r>
              <a:rPr lang="en-US" sz="1400" dirty="0">
                <a:latin typeface="Courier New" panose="02070309020205020404" pitchFamily="49" charset="0"/>
                <a:cs typeface="Courier New" panose="02070309020205020404" pitchFamily="49" charset="0"/>
              </a:rPr>
              <a:t>'. . .</a:t>
            </a:r>
          </a:p>
          <a:p>
            <a:r>
              <a:rPr lang="en-US" sz="1400" dirty="0">
                <a:latin typeface="Courier New" panose="02070309020205020404" pitchFamily="49" charset="0"/>
                <a:cs typeface="Courier New" panose="02070309020205020404" pitchFamily="49" charset="0"/>
              </a:rPr>
              <a:t> =&gt; Scattering factor data read in.</a:t>
            </a:r>
          </a:p>
          <a:p>
            <a:r>
              <a:rPr lang="en-US" sz="1400" dirty="0">
                <a:latin typeface="Courier New" panose="02070309020205020404" pitchFamily="49" charset="0"/>
                <a:cs typeface="Courier New" panose="02070309020205020404" pitchFamily="49" charset="0"/>
              </a:rPr>
              <a:t> =&gt; Reading Pattern file=MnO2TRONOX10h.dat</a:t>
            </a:r>
          </a:p>
          <a:p>
            <a:r>
              <a:rPr lang="en-US" sz="1400" dirty="0">
                <a:latin typeface="Courier New" panose="02070309020205020404" pitchFamily="49" charset="0"/>
                <a:cs typeface="Courier New" panose="02070309020205020404" pitchFamily="49" charset="0"/>
              </a:rPr>
              <a:t> =&gt; Reading Background file=15.BGR</a:t>
            </a:r>
          </a:p>
          <a:p>
            <a:r>
              <a:rPr lang="en-US" sz="1400" dirty="0">
                <a:latin typeface="Courier New" panose="02070309020205020404" pitchFamily="49" charset="0"/>
                <a:cs typeface="Courier New" panose="02070309020205020404" pitchFamily="49" charset="0"/>
              </a:rPr>
              <a:t> =&gt; The diffraction data fits the point group symmetry -1'</a:t>
            </a:r>
          </a:p>
          <a:p>
            <a:r>
              <a:rPr lang="en-US" sz="1400" dirty="0">
                <a:latin typeface="Courier New" panose="02070309020205020404" pitchFamily="49" charset="0"/>
                <a:cs typeface="Courier New" panose="02070309020205020404" pitchFamily="49" charset="0"/>
              </a:rPr>
              <a:t>    with a tolerance better than one part in a million.</a:t>
            </a:r>
          </a:p>
          <a:p>
            <a:r>
              <a:rPr lang="en-US" sz="1400" dirty="0">
                <a:latin typeface="Courier New" panose="02070309020205020404" pitchFamily="49" charset="0"/>
                <a:cs typeface="Courier New" panose="02070309020205020404" pitchFamily="49" charset="0"/>
              </a:rPr>
              <a:t> =&gt; Layers are to be treated as having infinite lateral width.</a:t>
            </a:r>
          </a:p>
          <a:p>
            <a:r>
              <a:rPr lang="en-US" sz="1400" dirty="0">
                <a:latin typeface="Courier New" panose="02070309020205020404" pitchFamily="49" charset="0"/>
                <a:cs typeface="Courier New" panose="02070309020205020404" pitchFamily="49" charset="0"/>
              </a:rPr>
              <a:t> =&gt; Checking for conflicts in atomic positions . . .</a:t>
            </a:r>
          </a:p>
          <a:p>
            <a:r>
              <a:rPr lang="en-US" sz="1400" dirty="0">
                <a:latin typeface="Courier New" panose="02070309020205020404" pitchFamily="49" charset="0"/>
                <a:cs typeface="Courier New" panose="02070309020205020404" pitchFamily="49" charset="0"/>
              </a:rPr>
              <a:t> =&gt; No overlap of atoms has been detected</a:t>
            </a:r>
          </a:p>
          <a:p>
            <a:r>
              <a:rPr lang="en-US" sz="1400" dirty="0">
                <a:latin typeface="Courier New" panose="02070309020205020404" pitchFamily="49" charset="0"/>
                <a:cs typeface="Courier New" panose="02070309020205020404" pitchFamily="49" charset="0"/>
              </a:rPr>
              <a:t> =&gt; Start LMQ refinement</a:t>
            </a:r>
          </a:p>
          <a:p>
            <a:r>
              <a:rPr lang="en-US" sz="1400" dirty="0">
                <a:latin typeface="Courier New" panose="02070309020205020404" pitchFamily="49" charset="0"/>
                <a:cs typeface="Courier New" panose="02070309020205020404" pitchFamily="49" charset="0"/>
              </a:rPr>
              <a:t> =&gt; Iteration    0   R-Factor =      6.34967   Chi2 =      4.30545</a:t>
            </a:r>
          </a:p>
          <a:p>
            <a:r>
              <a:rPr lang="en-US" sz="1400" dirty="0">
                <a:latin typeface="Courier New" panose="02070309020205020404" pitchFamily="49" charset="0"/>
                <a:cs typeface="Courier New" panose="02070309020205020404" pitchFamily="49" charset="0"/>
              </a:rPr>
              <a:t> =&gt; Iteration    1   R-Factor =      6.07990   Chi2 =      4.01391</a:t>
            </a:r>
          </a:p>
          <a:p>
            <a:r>
              <a:rPr lang="en-US" sz="1400" dirty="0">
                <a:latin typeface="Courier New" panose="02070309020205020404" pitchFamily="49" charset="0"/>
                <a:cs typeface="Courier New" panose="02070309020205020404" pitchFamily="49" charset="0"/>
              </a:rPr>
              <a:t> =&gt; Iteration    2   R-Factor =      6.05873   Chi2 =      3.86513</a:t>
            </a:r>
          </a:p>
          <a:p>
            <a:r>
              <a:rPr lang="en-US" sz="1400" dirty="0">
                <a:latin typeface="Courier New" panose="02070309020205020404" pitchFamily="49" charset="0"/>
                <a:cs typeface="Courier New" panose="02070309020205020404" pitchFamily="49" charset="0"/>
              </a:rPr>
              <a:t> =&gt; Iteration    3   R-Factor =      6.05694   Chi2 =      3.86511</a:t>
            </a:r>
          </a:p>
          <a:p>
            <a:r>
              <a:rPr lang="en-US" sz="1400" dirty="0">
                <a:latin typeface="Courier New" panose="02070309020205020404" pitchFamily="49" charset="0"/>
                <a:cs typeface="Courier New" panose="02070309020205020404" pitchFamily="49" charset="0"/>
              </a:rPr>
              <a:t> =&gt; Iteration    4   R-Factor =      6.01317   Chi2 =      </a:t>
            </a:r>
            <a:r>
              <a:rPr lang="en-US" sz="1400" dirty="0" smtClean="0">
                <a:latin typeface="Courier New" panose="02070309020205020404" pitchFamily="49" charset="0"/>
                <a:cs typeface="Courier New" panose="02070309020205020404" pitchFamily="49" charset="0"/>
              </a:rPr>
              <a:t>3.81383</a:t>
            </a:r>
            <a:endParaRPr lang="en-US" sz="1400" dirty="0">
              <a:latin typeface="Courier New" panose="02070309020205020404" pitchFamily="49" charset="0"/>
              <a:cs typeface="Courier New" panose="02070309020205020404" pitchFamily="49" charset="0"/>
            </a:endParaRPr>
          </a:p>
          <a:p>
            <a:r>
              <a:rPr lang="en-US" sz="1400" dirty="0">
                <a:latin typeface="Courier New" panose="02070309020205020404" pitchFamily="49" charset="0"/>
                <a:cs typeface="Courier New" panose="02070309020205020404" pitchFamily="49" charset="0"/>
              </a:rPr>
              <a:t> . . . . . . . . . . . . . . . . . . . . . . . . . . . . . . . . . </a:t>
            </a:r>
            <a:r>
              <a:rPr lang="en-US" sz="1400" dirty="0" smtClean="0">
                <a:latin typeface="Courier New" panose="02070309020205020404" pitchFamily="49" charset="0"/>
                <a:cs typeface="Courier New" panose="02070309020205020404" pitchFamily="49" charset="0"/>
              </a:rPr>
              <a:t>.</a:t>
            </a:r>
            <a:endParaRPr lang="en-US" sz="1400" dirty="0">
              <a:latin typeface="Courier New" panose="02070309020205020404" pitchFamily="49" charset="0"/>
              <a:cs typeface="Courier New" panose="02070309020205020404" pitchFamily="49" charset="0"/>
            </a:endParaRPr>
          </a:p>
          <a:p>
            <a:r>
              <a:rPr lang="en-US" sz="1400" dirty="0">
                <a:latin typeface="Courier New" panose="02070309020205020404" pitchFamily="49" charset="0"/>
                <a:cs typeface="Courier New" panose="02070309020205020404" pitchFamily="49" charset="0"/>
              </a:rPr>
              <a:t> =&gt; Final value of Chi2:    3.8138</a:t>
            </a:r>
          </a:p>
          <a:p>
            <a:r>
              <a:rPr lang="en-US" sz="1400" dirty="0">
                <a:latin typeface="Courier New" panose="02070309020205020404" pitchFamily="49" charset="0"/>
                <a:cs typeface="Courier New" panose="02070309020205020404" pitchFamily="49" charset="0"/>
              </a:rPr>
              <a:t> =&gt; Initial Chi2:     4.30545     Convergence </a:t>
            </a:r>
            <a:r>
              <a:rPr lang="en-US" sz="1400" dirty="0" smtClean="0">
                <a:latin typeface="Courier New" panose="02070309020205020404" pitchFamily="49" charset="0"/>
                <a:cs typeface="Courier New" panose="02070309020205020404" pitchFamily="49" charset="0"/>
              </a:rPr>
              <a:t>reached</a:t>
            </a:r>
          </a:p>
          <a:p>
            <a:r>
              <a:rPr lang="en-US" sz="1400" dirty="0" smtClean="0">
                <a:latin typeface="Courier New" panose="02070309020205020404" pitchFamily="49" charset="0"/>
                <a:cs typeface="Courier New" panose="02070309020205020404" pitchFamily="49" charset="0"/>
              </a:rPr>
              <a:t> </a:t>
            </a:r>
            <a:r>
              <a:rPr lang="en-US" sz="1400" dirty="0">
                <a:latin typeface="Courier New" panose="02070309020205020404" pitchFamily="49" charset="0"/>
                <a:cs typeface="Courier New" panose="02070309020205020404" pitchFamily="49" charset="0"/>
              </a:rPr>
              <a:t>=&gt; FAULTS ended normally....</a:t>
            </a:r>
          </a:p>
          <a:p>
            <a:r>
              <a:rPr lang="en-US" sz="1400" dirty="0">
                <a:latin typeface="Courier New" panose="02070309020205020404" pitchFamily="49" charset="0"/>
                <a:cs typeface="Courier New" panose="02070309020205020404" pitchFamily="49" charset="0"/>
              </a:rPr>
              <a:t> =&gt; Total CPU-time:    8 minutes and   6.8011 seconds</a:t>
            </a:r>
          </a:p>
          <a:p>
            <a:endParaRPr lang="en-US" sz="1400" dirty="0">
              <a:latin typeface="Courier New" panose="02070309020205020404" pitchFamily="49" charset="0"/>
              <a:cs typeface="Courier New" panose="02070309020205020404" pitchFamily="49" charset="0"/>
            </a:endParaRPr>
          </a:p>
          <a:p>
            <a:r>
              <a:rPr lang="en-US" sz="1400" dirty="0">
                <a:latin typeface="Courier New" panose="02070309020205020404" pitchFamily="49" charset="0"/>
                <a:cs typeface="Courier New" panose="02070309020205020404" pitchFamily="49" charset="0"/>
              </a:rPr>
              <a:t>C:\CrysFML\Program_Examples\Faults\Examples\MnO2&gt;</a:t>
            </a:r>
          </a:p>
        </p:txBody>
      </p:sp>
    </p:spTree>
    <p:extLst>
      <p:ext uri="{BB962C8B-B14F-4D97-AF65-F5344CB8AC3E}">
        <p14:creationId xmlns:p14="http://schemas.microsoft.com/office/powerpoint/2010/main" val="245107672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443A4C22-F1C2-42D0-BA64-8200DF9B6DC7}" type="slidenum">
              <a:rPr lang="en-US" b="1" smtClean="0">
                <a:solidFill>
                  <a:schemeClr val="bg1"/>
                </a:solidFill>
              </a:rPr>
              <a:pPr algn="l" fontAlgn="base">
                <a:spcBef>
                  <a:spcPct val="0"/>
                </a:spcBef>
                <a:spcAft>
                  <a:spcPct val="0"/>
                </a:spcAft>
                <a:defRPr/>
              </a:pPr>
              <a:t>69</a:t>
            </a:fld>
            <a:endParaRPr lang="en-US" b="1" dirty="0" smtClean="0">
              <a:solidFill>
                <a:schemeClr val="bg1"/>
              </a:solidFill>
            </a:endParaRPr>
          </a:p>
        </p:txBody>
      </p:sp>
      <p:sp>
        <p:nvSpPr>
          <p:cNvPr id="7" name="Date Placeholder 6"/>
          <p:cNvSpPr>
            <a:spLocks noGrp="1"/>
          </p:cNvSpPr>
          <p:nvPr>
            <p:ph type="dt" sz="quarter" idx="10"/>
          </p:nvPr>
        </p:nvSpPr>
        <p:spPr/>
        <p:txBody>
          <a:bodyPr/>
          <a:lstStyle/>
          <a:p>
            <a:pPr>
              <a:defRPr/>
            </a:pPr>
            <a:fld id="{5AB3B85C-571C-4CDF-87BC-8C79493C156E}" type="datetime1">
              <a:rPr lang="en-GB"/>
              <a:pPr>
                <a:defRPr/>
              </a:pPr>
              <a:t>01/10/2015</a:t>
            </a:fld>
            <a:endParaRPr lang="en-US" dirty="0"/>
          </a:p>
        </p:txBody>
      </p:sp>
      <p:sp>
        <p:nvSpPr>
          <p:cNvPr id="5" name="Rectangle 10"/>
          <p:cNvSpPr>
            <a:spLocks noChangeArrowheads="1"/>
          </p:cNvSpPr>
          <p:nvPr/>
        </p:nvSpPr>
        <p:spPr bwMode="auto">
          <a:xfrm>
            <a:off x="3410537" y="659449"/>
            <a:ext cx="1216612" cy="461665"/>
          </a:xfrm>
          <a:prstGeom prst="rect">
            <a:avLst/>
          </a:prstGeom>
          <a:noFill/>
          <a:ln w="9525">
            <a:noFill/>
            <a:miter lim="800000"/>
            <a:headEnd/>
            <a:tailEnd/>
          </a:ln>
        </p:spPr>
        <p:txBody>
          <a:bodyPr wrap="square">
            <a:prstTxWarp prst="textNoShape">
              <a:avLst/>
            </a:prstTxWarp>
            <a:spAutoFit/>
          </a:bodyPr>
          <a:lstStyle/>
          <a:p>
            <a:r>
              <a:rPr lang="en-IE" sz="2400" b="1" dirty="0" smtClean="0">
                <a:latin typeface="L Frutiger Light"/>
              </a:rPr>
              <a:t>MnO</a:t>
            </a:r>
            <a:r>
              <a:rPr lang="en-IE" sz="2400" b="1" baseline="-25000" dirty="0" smtClean="0">
                <a:latin typeface="L Frutiger Light"/>
              </a:rPr>
              <a:t>2</a:t>
            </a:r>
            <a:endParaRPr lang="en-IE" sz="2400" b="1" baseline="-25000" dirty="0">
              <a:latin typeface="L Frutiger Light"/>
            </a:endParaRPr>
          </a:p>
        </p:txBody>
      </p:sp>
      <p:sp>
        <p:nvSpPr>
          <p:cNvPr id="6" name="Rectangle 5"/>
          <p:cNvSpPr/>
          <p:nvPr/>
        </p:nvSpPr>
        <p:spPr>
          <a:xfrm>
            <a:off x="395536" y="1619508"/>
            <a:ext cx="2392001" cy="461665"/>
          </a:xfrm>
          <a:prstGeom prst="rect">
            <a:avLst/>
          </a:prstGeom>
        </p:spPr>
        <p:txBody>
          <a:bodyPr wrap="none">
            <a:spAutoFit/>
          </a:bodyPr>
          <a:lstStyle/>
          <a:p>
            <a:r>
              <a:rPr lang="en-US" sz="2400" b="1" dirty="0" smtClean="0">
                <a:latin typeface="L Frutiger Light"/>
              </a:rPr>
              <a:t>Intergrowth of</a:t>
            </a:r>
            <a:r>
              <a:rPr lang="en-US" b="1" dirty="0" smtClean="0">
                <a:solidFill>
                  <a:schemeClr val="bg2">
                    <a:lumMod val="75000"/>
                  </a:schemeClr>
                </a:solidFill>
                <a:latin typeface="L Frutiger Light"/>
              </a:rPr>
              <a:t> </a:t>
            </a:r>
            <a:endParaRPr lang="en-US" b="1" dirty="0" smtClean="0">
              <a:latin typeface="L Frutiger Light"/>
            </a:endParaRPr>
          </a:p>
        </p:txBody>
      </p:sp>
      <p:sp>
        <p:nvSpPr>
          <p:cNvPr id="8" name="Rectangle 7"/>
          <p:cNvSpPr/>
          <p:nvPr/>
        </p:nvSpPr>
        <p:spPr>
          <a:xfrm>
            <a:off x="1115616" y="1095127"/>
            <a:ext cx="6120680" cy="461665"/>
          </a:xfrm>
          <a:prstGeom prst="rect">
            <a:avLst/>
          </a:prstGeom>
        </p:spPr>
        <p:txBody>
          <a:bodyPr wrap="square">
            <a:spAutoFit/>
          </a:bodyPr>
          <a:lstStyle/>
          <a:p>
            <a:r>
              <a:rPr lang="en-US" sz="2400" i="1" dirty="0" smtClean="0">
                <a:latin typeface="L Frutiger Light"/>
              </a:rPr>
              <a:t>Electrode material for alkaline battery</a:t>
            </a:r>
            <a:endParaRPr lang="en-US" sz="2400" i="1" dirty="0">
              <a:latin typeface="L Frutiger Light"/>
            </a:endParaRPr>
          </a:p>
        </p:txBody>
      </p:sp>
      <p:sp>
        <p:nvSpPr>
          <p:cNvPr id="9" name="Rectangle 8"/>
          <p:cNvSpPr/>
          <p:nvPr/>
        </p:nvSpPr>
        <p:spPr>
          <a:xfrm>
            <a:off x="740425" y="4160113"/>
            <a:ext cx="3275256" cy="400110"/>
          </a:xfrm>
          <a:prstGeom prst="rect">
            <a:avLst/>
          </a:prstGeom>
        </p:spPr>
        <p:txBody>
          <a:bodyPr wrap="none">
            <a:spAutoFit/>
          </a:bodyPr>
          <a:lstStyle/>
          <a:p>
            <a:r>
              <a:rPr lang="en-US" sz="2000" b="1" dirty="0" smtClean="0">
                <a:latin typeface="L Frutiger Light"/>
              </a:rPr>
              <a:t>and </a:t>
            </a:r>
            <a:r>
              <a:rPr lang="en-US" sz="2000" b="1" i="1" dirty="0" err="1" smtClean="0">
                <a:latin typeface="L Frutiger Light"/>
              </a:rPr>
              <a:t>Ramsdellite</a:t>
            </a:r>
            <a:r>
              <a:rPr lang="en-US" sz="2000" b="1" dirty="0" smtClean="0">
                <a:latin typeface="L Frutiger Light"/>
              </a:rPr>
              <a:t> domains</a:t>
            </a:r>
            <a:endParaRPr lang="en-US" sz="2000" dirty="0"/>
          </a:p>
        </p:txBody>
      </p:sp>
      <p:sp>
        <p:nvSpPr>
          <p:cNvPr id="10" name="Rectangle 9"/>
          <p:cNvSpPr/>
          <p:nvPr/>
        </p:nvSpPr>
        <p:spPr>
          <a:xfrm>
            <a:off x="740425" y="2132856"/>
            <a:ext cx="2613216" cy="400110"/>
          </a:xfrm>
          <a:prstGeom prst="rect">
            <a:avLst/>
          </a:prstGeom>
        </p:spPr>
        <p:txBody>
          <a:bodyPr wrap="none">
            <a:spAutoFit/>
          </a:bodyPr>
          <a:lstStyle/>
          <a:p>
            <a:r>
              <a:rPr lang="en-US" sz="2000" b="1" i="1" dirty="0" err="1" smtClean="0">
                <a:latin typeface="L Frutiger Light"/>
              </a:rPr>
              <a:t>Pyrolusite</a:t>
            </a:r>
            <a:r>
              <a:rPr lang="en-US" sz="2000" b="1" dirty="0" smtClean="0">
                <a:latin typeface="L Frutiger Light"/>
              </a:rPr>
              <a:t> domains</a:t>
            </a:r>
            <a:r>
              <a:rPr lang="en-US" b="1" dirty="0" smtClean="0">
                <a:latin typeface="L Frutiger Light"/>
              </a:rPr>
              <a:t> </a:t>
            </a:r>
            <a:endParaRPr lang="en-US" dirty="0"/>
          </a:p>
        </p:txBody>
      </p:sp>
      <p:sp>
        <p:nvSpPr>
          <p:cNvPr id="11" name="Right Brace 1"/>
          <p:cNvSpPr/>
          <p:nvPr/>
        </p:nvSpPr>
        <p:spPr>
          <a:xfrm>
            <a:off x="5410548" y="2132856"/>
            <a:ext cx="313580" cy="4032448"/>
          </a:xfrm>
          <a:prstGeom prst="rightBrace">
            <a:avLst/>
          </a:prstGeom>
          <a:ln>
            <a:solidFill>
              <a:schemeClr val="bg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latin typeface="Frutiger 45 Light"/>
            </a:endParaRPr>
          </a:p>
        </p:txBody>
      </p:sp>
      <p:pic>
        <p:nvPicPr>
          <p:cNvPr id="12" name="Picture 3" descr="E:\CIC\Projects\Layered\FAULTS\Paper\Figures\01-structures-rams-and-pyro\12-structures-pyro-1.tif"/>
          <p:cNvPicPr>
            <a:picLocks noChangeAspect="1" noChangeArrowheads="1"/>
          </p:cNvPicPr>
          <p:nvPr/>
        </p:nvPicPr>
        <p:blipFill>
          <a:blip r:embed="rId3" cstate="print"/>
          <a:srcRect/>
          <a:stretch>
            <a:fillRect/>
          </a:stretch>
        </p:blipFill>
        <p:spPr bwMode="auto">
          <a:xfrm>
            <a:off x="429982" y="2564904"/>
            <a:ext cx="1849841" cy="1431551"/>
          </a:xfrm>
          <a:prstGeom prst="rect">
            <a:avLst/>
          </a:prstGeom>
          <a:noFill/>
        </p:spPr>
      </p:pic>
      <p:pic>
        <p:nvPicPr>
          <p:cNvPr id="13" name="Picture 4" descr="E:\CIC\Projects\Layered\FAULTS\Paper\Figures\01-structures-rams-and-pyro\12-structures-pyro-2.tif"/>
          <p:cNvPicPr>
            <a:picLocks noChangeAspect="1" noChangeArrowheads="1"/>
          </p:cNvPicPr>
          <p:nvPr/>
        </p:nvPicPr>
        <p:blipFill>
          <a:blip r:embed="rId4" cstate="print"/>
          <a:srcRect/>
          <a:stretch>
            <a:fillRect/>
          </a:stretch>
        </p:blipFill>
        <p:spPr bwMode="auto">
          <a:xfrm>
            <a:off x="3233206" y="2686731"/>
            <a:ext cx="1698834" cy="1182389"/>
          </a:xfrm>
          <a:prstGeom prst="rect">
            <a:avLst/>
          </a:prstGeom>
          <a:noFill/>
        </p:spPr>
      </p:pic>
      <p:pic>
        <p:nvPicPr>
          <p:cNvPr id="14" name="Picture 2" descr="E:\CIC\Projects\Layered\FAULTS\Paper\Figures\01-structures-rams-and-pyro\12-structures-rams-2.tif"/>
          <p:cNvPicPr>
            <a:picLocks noChangeAspect="1" noChangeArrowheads="1"/>
          </p:cNvPicPr>
          <p:nvPr/>
        </p:nvPicPr>
        <p:blipFill>
          <a:blip r:embed="rId5" cstate="print"/>
          <a:srcRect/>
          <a:stretch>
            <a:fillRect/>
          </a:stretch>
        </p:blipFill>
        <p:spPr bwMode="auto">
          <a:xfrm>
            <a:off x="2699792" y="4766761"/>
            <a:ext cx="2638102" cy="1171819"/>
          </a:xfrm>
          <a:prstGeom prst="rect">
            <a:avLst/>
          </a:prstGeom>
          <a:noFill/>
        </p:spPr>
      </p:pic>
      <p:pic>
        <p:nvPicPr>
          <p:cNvPr id="15" name="Picture 5" descr="E:\CIC\Projects\Layered\FAULTS\Paper\Figures\01-structures-rams-and-pyro\12-structures-rams-1.tif"/>
          <p:cNvPicPr>
            <a:picLocks noChangeAspect="1" noChangeArrowheads="1"/>
          </p:cNvPicPr>
          <p:nvPr/>
        </p:nvPicPr>
        <p:blipFill>
          <a:blip r:embed="rId6" cstate="print"/>
          <a:srcRect/>
          <a:stretch>
            <a:fillRect/>
          </a:stretch>
        </p:blipFill>
        <p:spPr bwMode="auto">
          <a:xfrm>
            <a:off x="-39008" y="4540091"/>
            <a:ext cx="2666792" cy="1635411"/>
          </a:xfrm>
          <a:prstGeom prst="rect">
            <a:avLst/>
          </a:prstGeom>
          <a:noFill/>
        </p:spPr>
      </p:pic>
      <p:pic>
        <p:nvPicPr>
          <p:cNvPr id="16" name="Picture 6" descr="E:\CIC\Projects\Layered\FAULTS\Paper\Figures\01-structures-rams-and-pyro\05-hypothetical-stacking-b-xcf.tif"/>
          <p:cNvPicPr>
            <a:picLocks noChangeAspect="1" noChangeArrowheads="1"/>
          </p:cNvPicPr>
          <p:nvPr/>
        </p:nvPicPr>
        <p:blipFill>
          <a:blip r:embed="rId7" cstate="print"/>
          <a:srcRect/>
          <a:stretch>
            <a:fillRect/>
          </a:stretch>
        </p:blipFill>
        <p:spPr bwMode="auto">
          <a:xfrm>
            <a:off x="5906130" y="2740455"/>
            <a:ext cx="2986350" cy="1231870"/>
          </a:xfrm>
          <a:prstGeom prst="rect">
            <a:avLst/>
          </a:prstGeom>
          <a:noFill/>
        </p:spPr>
      </p:pic>
      <p:pic>
        <p:nvPicPr>
          <p:cNvPr id="17" name="Picture 7" descr="E:\CIC\Projects\Layered\FAULTS\Paper\Figures\01-structures-rams-and-pyro\05-hypothetical-stacking-a-xcf.tif"/>
          <p:cNvPicPr>
            <a:picLocks noChangeAspect="1" noChangeArrowheads="1"/>
          </p:cNvPicPr>
          <p:nvPr/>
        </p:nvPicPr>
        <p:blipFill>
          <a:blip r:embed="rId8" cstate="print"/>
          <a:srcRect/>
          <a:stretch>
            <a:fillRect/>
          </a:stretch>
        </p:blipFill>
        <p:spPr bwMode="auto">
          <a:xfrm>
            <a:off x="5869619" y="4160114"/>
            <a:ext cx="2999183" cy="1471010"/>
          </a:xfrm>
          <a:prstGeom prst="rect">
            <a:avLst/>
          </a:prstGeom>
          <a:noFill/>
        </p:spPr>
      </p:pic>
      <p:sp>
        <p:nvSpPr>
          <p:cNvPr id="18" name="Text Box 2"/>
          <p:cNvSpPr txBox="1">
            <a:spLocks noChangeArrowheads="1"/>
          </p:cNvSpPr>
          <p:nvPr/>
        </p:nvSpPr>
        <p:spPr bwMode="auto">
          <a:xfrm>
            <a:off x="250825" y="0"/>
            <a:ext cx="8358188" cy="595313"/>
          </a:xfrm>
          <a:prstGeom prst="rect">
            <a:avLst/>
          </a:prstGeom>
          <a:noFill/>
          <a:ln w="9525">
            <a:noFill/>
            <a:miter lim="800000"/>
            <a:headEnd/>
            <a:tailEnd/>
          </a:ln>
        </p:spPr>
        <p:txBody>
          <a:bodyPr lIns="0" rIns="0" bIns="0" anchor="b"/>
          <a:lstStyle/>
          <a:p>
            <a:pPr eaLnBrk="0" hangingPunct="0">
              <a:spcBef>
                <a:spcPct val="50000"/>
              </a:spcBef>
              <a:defRPr/>
            </a:pPr>
            <a:r>
              <a:rPr lang="en-GB" sz="3600" b="1" dirty="0" smtClean="0">
                <a:solidFill>
                  <a:srgbClr val="FFFF00"/>
                </a:solidFill>
                <a:latin typeface="+mj-lt"/>
                <a:ea typeface="+mj-ea"/>
                <a:cs typeface="+mj-cs"/>
              </a:rPr>
              <a:t>Example of refinement with FAULTS</a:t>
            </a:r>
            <a:endParaRPr lang="en-GB" sz="3600" b="1" baseline="-25000" dirty="0">
              <a:solidFill>
                <a:srgbClr val="FFFF00"/>
              </a:solidFill>
              <a:latin typeface="+mj-lt"/>
              <a:ea typeface="+mj-ea"/>
              <a:cs typeface="+mj-cs"/>
            </a:endParaRPr>
          </a:p>
        </p:txBody>
      </p:sp>
    </p:spTree>
    <p:extLst>
      <p:ext uri="{BB962C8B-B14F-4D97-AF65-F5344CB8AC3E}">
        <p14:creationId xmlns:p14="http://schemas.microsoft.com/office/powerpoint/2010/main" val="2204819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443A4C22-F1C2-42D0-BA64-8200DF9B6DC7}" type="slidenum">
              <a:rPr lang="en-US" b="1" smtClean="0">
                <a:solidFill>
                  <a:schemeClr val="bg1"/>
                </a:solidFill>
              </a:rPr>
              <a:pPr algn="l" fontAlgn="base">
                <a:spcBef>
                  <a:spcPct val="0"/>
                </a:spcBef>
                <a:spcAft>
                  <a:spcPct val="0"/>
                </a:spcAft>
                <a:defRPr/>
              </a:pPr>
              <a:t>70</a:t>
            </a:fld>
            <a:endParaRPr lang="en-US" b="1" dirty="0" smtClean="0">
              <a:solidFill>
                <a:schemeClr val="bg1"/>
              </a:solidFill>
            </a:endParaRPr>
          </a:p>
        </p:txBody>
      </p:sp>
      <p:sp>
        <p:nvSpPr>
          <p:cNvPr id="7" name="Date Placeholder 6"/>
          <p:cNvSpPr>
            <a:spLocks noGrp="1"/>
          </p:cNvSpPr>
          <p:nvPr>
            <p:ph type="dt" sz="quarter" idx="10"/>
          </p:nvPr>
        </p:nvSpPr>
        <p:spPr/>
        <p:txBody>
          <a:bodyPr/>
          <a:lstStyle/>
          <a:p>
            <a:pPr>
              <a:defRPr/>
            </a:pPr>
            <a:fld id="{5AB3B85C-571C-4CDF-87BC-8C79493C156E}" type="datetime1">
              <a:rPr lang="en-GB"/>
              <a:pPr>
                <a:defRPr/>
              </a:pPr>
              <a:t>01/10/2015</a:t>
            </a:fld>
            <a:endParaRPr lang="en-US" dirty="0"/>
          </a:p>
        </p:txBody>
      </p:sp>
      <p:sp>
        <p:nvSpPr>
          <p:cNvPr id="5" name="Rectangle 10"/>
          <p:cNvSpPr>
            <a:spLocks noChangeArrowheads="1"/>
          </p:cNvSpPr>
          <p:nvPr/>
        </p:nvSpPr>
        <p:spPr bwMode="auto">
          <a:xfrm>
            <a:off x="3410537" y="659449"/>
            <a:ext cx="1216612" cy="461665"/>
          </a:xfrm>
          <a:prstGeom prst="rect">
            <a:avLst/>
          </a:prstGeom>
          <a:noFill/>
          <a:ln w="9525">
            <a:noFill/>
            <a:miter lim="800000"/>
            <a:headEnd/>
            <a:tailEnd/>
          </a:ln>
        </p:spPr>
        <p:txBody>
          <a:bodyPr wrap="square">
            <a:prstTxWarp prst="textNoShape">
              <a:avLst/>
            </a:prstTxWarp>
            <a:spAutoFit/>
          </a:bodyPr>
          <a:lstStyle/>
          <a:p>
            <a:r>
              <a:rPr lang="en-IE" sz="2400" b="1" dirty="0" smtClean="0">
                <a:latin typeface="L Frutiger Light"/>
              </a:rPr>
              <a:t>MnO</a:t>
            </a:r>
            <a:r>
              <a:rPr lang="en-IE" sz="2400" b="1" baseline="-25000" dirty="0" smtClean="0">
                <a:latin typeface="L Frutiger Light"/>
              </a:rPr>
              <a:t>2</a:t>
            </a:r>
            <a:endParaRPr lang="en-IE" sz="2400" b="1" baseline="-25000" dirty="0">
              <a:latin typeface="L Frutiger Light"/>
            </a:endParaRPr>
          </a:p>
        </p:txBody>
      </p:sp>
      <p:sp>
        <p:nvSpPr>
          <p:cNvPr id="18" name="Text Box 2"/>
          <p:cNvSpPr txBox="1">
            <a:spLocks noChangeArrowheads="1"/>
          </p:cNvSpPr>
          <p:nvPr/>
        </p:nvSpPr>
        <p:spPr bwMode="auto">
          <a:xfrm>
            <a:off x="250825" y="0"/>
            <a:ext cx="8358188" cy="595313"/>
          </a:xfrm>
          <a:prstGeom prst="rect">
            <a:avLst/>
          </a:prstGeom>
          <a:noFill/>
          <a:ln w="9525">
            <a:noFill/>
            <a:miter lim="800000"/>
            <a:headEnd/>
            <a:tailEnd/>
          </a:ln>
        </p:spPr>
        <p:txBody>
          <a:bodyPr lIns="0" rIns="0" bIns="0" anchor="b"/>
          <a:lstStyle/>
          <a:p>
            <a:pPr eaLnBrk="0" hangingPunct="0">
              <a:spcBef>
                <a:spcPct val="50000"/>
              </a:spcBef>
              <a:defRPr/>
            </a:pPr>
            <a:r>
              <a:rPr lang="en-GB" sz="3600" b="1" dirty="0" smtClean="0">
                <a:solidFill>
                  <a:srgbClr val="FFFF00"/>
                </a:solidFill>
                <a:latin typeface="+mj-lt"/>
                <a:ea typeface="+mj-ea"/>
                <a:cs typeface="+mj-cs"/>
              </a:rPr>
              <a:t>Example of refinement with FAULTS</a:t>
            </a:r>
            <a:endParaRPr lang="en-GB" sz="3600" b="1" baseline="-25000" dirty="0">
              <a:solidFill>
                <a:srgbClr val="FFFF00"/>
              </a:solidFill>
              <a:latin typeface="+mj-lt"/>
              <a:ea typeface="+mj-ea"/>
              <a:cs typeface="+mj-cs"/>
            </a:endParaRPr>
          </a:p>
        </p:txBody>
      </p:sp>
      <p:sp>
        <p:nvSpPr>
          <p:cNvPr id="19" name="TextBox 12"/>
          <p:cNvSpPr txBox="1"/>
          <p:nvPr/>
        </p:nvSpPr>
        <p:spPr>
          <a:xfrm>
            <a:off x="4586511" y="1208946"/>
            <a:ext cx="4575291" cy="707886"/>
          </a:xfrm>
          <a:prstGeom prst="rect">
            <a:avLst/>
          </a:prstGeom>
          <a:noFill/>
        </p:spPr>
        <p:txBody>
          <a:bodyPr wrap="none" rtlCol="0">
            <a:spAutoFit/>
          </a:bodyPr>
          <a:lstStyle/>
          <a:p>
            <a:pPr>
              <a:buFont typeface="Wingdings"/>
              <a:buChar char="à"/>
            </a:pPr>
            <a:r>
              <a:rPr lang="es-ES" sz="2000" b="1" dirty="0" smtClean="0">
                <a:latin typeface="L Frutiger Light"/>
                <a:sym typeface="Wingdings" pitchFamily="2" charset="2"/>
              </a:rPr>
              <a:t> </a:t>
            </a:r>
            <a:r>
              <a:rPr lang="es-ES" sz="2000" b="1" dirty="0" err="1" smtClean="0">
                <a:latin typeface="L Frutiger Light"/>
                <a:sym typeface="Wingdings" pitchFamily="2" charset="2"/>
              </a:rPr>
              <a:t>Preliminary</a:t>
            </a:r>
            <a:r>
              <a:rPr lang="es-ES" sz="2000" b="1" dirty="0" smtClean="0">
                <a:latin typeface="L Frutiger Light"/>
                <a:sym typeface="Wingdings" pitchFamily="2" charset="2"/>
              </a:rPr>
              <a:t> </a:t>
            </a:r>
            <a:r>
              <a:rPr lang="es-ES" sz="2000" b="1" dirty="0" err="1" smtClean="0">
                <a:latin typeface="L Frutiger Light"/>
                <a:sym typeface="Wingdings" pitchFamily="2" charset="2"/>
              </a:rPr>
              <a:t>results</a:t>
            </a:r>
            <a:r>
              <a:rPr lang="es-ES" sz="2000" b="1" dirty="0" smtClean="0">
                <a:latin typeface="L Frutiger Light"/>
                <a:sym typeface="Wingdings" pitchFamily="2" charset="2"/>
              </a:rPr>
              <a:t> of </a:t>
            </a:r>
            <a:r>
              <a:rPr lang="es-ES" sz="2000" b="1" dirty="0" err="1" smtClean="0">
                <a:latin typeface="L Frutiger Light"/>
                <a:sym typeface="Wingdings" pitchFamily="2" charset="2"/>
              </a:rPr>
              <a:t>r</a:t>
            </a:r>
            <a:r>
              <a:rPr lang="es-ES" sz="2000" b="1" dirty="0" err="1" smtClean="0">
                <a:latin typeface="L Frutiger Light"/>
              </a:rPr>
              <a:t>efinement</a:t>
            </a:r>
            <a:r>
              <a:rPr lang="es-ES" sz="2000" b="1" dirty="0" smtClean="0">
                <a:latin typeface="L Frutiger Light"/>
              </a:rPr>
              <a:t> </a:t>
            </a:r>
          </a:p>
          <a:p>
            <a:r>
              <a:rPr lang="es-ES" sz="2000" b="1" dirty="0" smtClean="0">
                <a:latin typeface="L Frutiger Light"/>
              </a:rPr>
              <a:t>	</a:t>
            </a:r>
            <a:r>
              <a:rPr lang="es-ES" sz="2000" b="1" dirty="0" err="1" smtClean="0">
                <a:latin typeface="L Frutiger Light"/>
              </a:rPr>
              <a:t>using</a:t>
            </a:r>
            <a:r>
              <a:rPr lang="es-ES" sz="2000" b="1" dirty="0" smtClean="0">
                <a:latin typeface="L Frutiger Light"/>
              </a:rPr>
              <a:t> FAULTS</a:t>
            </a:r>
            <a:endParaRPr lang="en-GB" sz="2000" b="1" dirty="0">
              <a:latin typeface="L Frutiger Light"/>
            </a:endParaRPr>
          </a:p>
        </p:txBody>
      </p:sp>
      <p:sp>
        <p:nvSpPr>
          <p:cNvPr id="20" name="TextBox 12"/>
          <p:cNvSpPr txBox="1"/>
          <p:nvPr/>
        </p:nvSpPr>
        <p:spPr>
          <a:xfrm>
            <a:off x="107503" y="1514981"/>
            <a:ext cx="4548040" cy="400110"/>
          </a:xfrm>
          <a:prstGeom prst="rect">
            <a:avLst/>
          </a:prstGeom>
          <a:noFill/>
        </p:spPr>
        <p:txBody>
          <a:bodyPr wrap="none" rtlCol="0">
            <a:spAutoFit/>
          </a:bodyPr>
          <a:lstStyle/>
          <a:p>
            <a:r>
              <a:rPr lang="es-ES" b="1" dirty="0" smtClean="0">
                <a:latin typeface="L Frutiger Light"/>
                <a:sym typeface="Wingdings" pitchFamily="2" charset="2"/>
              </a:rPr>
              <a:t> </a:t>
            </a:r>
            <a:r>
              <a:rPr lang="es-ES" sz="2000" b="1" dirty="0" err="1" smtClean="0">
                <a:latin typeface="L Frutiger Light"/>
              </a:rPr>
              <a:t>Conventional</a:t>
            </a:r>
            <a:r>
              <a:rPr lang="es-ES" sz="2000" b="1" dirty="0" smtClean="0">
                <a:latin typeface="L Frutiger Light"/>
              </a:rPr>
              <a:t> Rietveld </a:t>
            </a:r>
            <a:r>
              <a:rPr lang="es-ES" sz="2000" b="1" dirty="0" err="1" smtClean="0">
                <a:latin typeface="L Frutiger Light"/>
              </a:rPr>
              <a:t>refinement</a:t>
            </a:r>
            <a:endParaRPr lang="en-GB" sz="2000" b="1" dirty="0">
              <a:latin typeface="L Frutiger Light"/>
            </a:endParaRPr>
          </a:p>
        </p:txBody>
      </p:sp>
      <p:pic>
        <p:nvPicPr>
          <p:cNvPr id="21" name="Picture 2"/>
          <p:cNvPicPr>
            <a:picLocks noChangeAspect="1" noChangeArrowheads="1"/>
          </p:cNvPicPr>
          <p:nvPr/>
        </p:nvPicPr>
        <p:blipFill>
          <a:blip r:embed="rId3"/>
          <a:srcRect/>
          <a:stretch>
            <a:fillRect/>
          </a:stretch>
        </p:blipFill>
        <p:spPr bwMode="auto">
          <a:xfrm>
            <a:off x="179512" y="1916832"/>
            <a:ext cx="4180954" cy="2437388"/>
          </a:xfrm>
          <a:prstGeom prst="rect">
            <a:avLst/>
          </a:prstGeom>
          <a:noFill/>
          <a:ln w="9525">
            <a:noFill/>
            <a:miter lim="800000"/>
            <a:headEnd/>
            <a:tailEnd/>
          </a:ln>
        </p:spPr>
      </p:pic>
      <p:sp>
        <p:nvSpPr>
          <p:cNvPr id="22" name="Text Box 65"/>
          <p:cNvSpPr txBox="1">
            <a:spLocks noChangeArrowheads="1"/>
          </p:cNvSpPr>
          <p:nvPr/>
        </p:nvSpPr>
        <p:spPr bwMode="auto">
          <a:xfrm>
            <a:off x="4996945" y="4654877"/>
            <a:ext cx="439959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011613">
              <a:defRPr>
                <a:solidFill>
                  <a:schemeClr val="tx1"/>
                </a:solidFill>
                <a:latin typeface="Arial" pitchFamily="34" charset="0"/>
              </a:defRPr>
            </a:lvl1pPr>
            <a:lvl2pPr defTabSz="4011613">
              <a:defRPr>
                <a:solidFill>
                  <a:schemeClr val="tx1"/>
                </a:solidFill>
                <a:latin typeface="Arial" pitchFamily="34" charset="0"/>
              </a:defRPr>
            </a:lvl2pPr>
            <a:lvl3pPr defTabSz="4011613">
              <a:defRPr>
                <a:solidFill>
                  <a:schemeClr val="tx1"/>
                </a:solidFill>
                <a:latin typeface="Arial" pitchFamily="34" charset="0"/>
              </a:defRPr>
            </a:lvl3pPr>
            <a:lvl4pPr defTabSz="4011613">
              <a:defRPr>
                <a:solidFill>
                  <a:schemeClr val="tx1"/>
                </a:solidFill>
                <a:latin typeface="Arial" pitchFamily="34" charset="0"/>
              </a:defRPr>
            </a:lvl4pPr>
            <a:lvl5pPr defTabSz="4011613">
              <a:defRPr>
                <a:solidFill>
                  <a:schemeClr val="tx1"/>
                </a:solidFill>
                <a:latin typeface="Arial" pitchFamily="34" charset="0"/>
              </a:defRPr>
            </a:lvl5pPr>
            <a:lvl6pPr defTabSz="4011613" fontAlgn="base">
              <a:spcBef>
                <a:spcPct val="0"/>
              </a:spcBef>
              <a:spcAft>
                <a:spcPct val="0"/>
              </a:spcAft>
              <a:defRPr>
                <a:solidFill>
                  <a:schemeClr val="tx1"/>
                </a:solidFill>
                <a:latin typeface="Arial" pitchFamily="34" charset="0"/>
              </a:defRPr>
            </a:lvl6pPr>
            <a:lvl7pPr defTabSz="4011613" fontAlgn="base">
              <a:spcBef>
                <a:spcPct val="0"/>
              </a:spcBef>
              <a:spcAft>
                <a:spcPct val="0"/>
              </a:spcAft>
              <a:defRPr>
                <a:solidFill>
                  <a:schemeClr val="tx1"/>
                </a:solidFill>
                <a:latin typeface="Arial" pitchFamily="34" charset="0"/>
              </a:defRPr>
            </a:lvl7pPr>
            <a:lvl8pPr defTabSz="4011613" fontAlgn="base">
              <a:spcBef>
                <a:spcPct val="0"/>
              </a:spcBef>
              <a:spcAft>
                <a:spcPct val="0"/>
              </a:spcAft>
              <a:defRPr>
                <a:solidFill>
                  <a:schemeClr val="tx1"/>
                </a:solidFill>
                <a:latin typeface="Arial" pitchFamily="34" charset="0"/>
              </a:defRPr>
            </a:lvl8pPr>
            <a:lvl9pPr defTabSz="4011613" fontAlgn="base">
              <a:spcBef>
                <a:spcPct val="0"/>
              </a:spcBef>
              <a:spcAft>
                <a:spcPct val="0"/>
              </a:spcAft>
              <a:defRPr>
                <a:solidFill>
                  <a:schemeClr val="tx1"/>
                </a:solidFill>
                <a:latin typeface="Arial" pitchFamily="34" charset="0"/>
              </a:defRPr>
            </a:lvl9pPr>
          </a:lstStyle>
          <a:p>
            <a:r>
              <a:rPr lang="en-GB" altLang="ja-JP" sz="2000" b="1" baseline="0" dirty="0" smtClean="0">
                <a:latin typeface="L Frutiger Light"/>
                <a:ea typeface="MS PGothic" pitchFamily="34" charset="-128"/>
                <a:sym typeface="Wingdings" pitchFamily="2" charset="2"/>
              </a:rPr>
              <a:t></a:t>
            </a:r>
            <a:r>
              <a:rPr lang="en-GB" altLang="ja-JP" sz="2000" b="1" baseline="0" dirty="0" smtClean="0">
                <a:latin typeface="L Frutiger Light"/>
                <a:ea typeface="MS PGothic" pitchFamily="34" charset="-128"/>
              </a:rPr>
              <a:t> 9</a:t>
            </a:r>
            <a:r>
              <a:rPr lang="en-GB" altLang="ja-JP" sz="2000" b="1" dirty="0" smtClean="0">
                <a:latin typeface="L Frutiger Light"/>
                <a:ea typeface="MS PGothic" pitchFamily="34" charset="-128"/>
              </a:rPr>
              <a:t>% of </a:t>
            </a:r>
            <a:r>
              <a:rPr lang="en-GB" altLang="ja-JP" sz="2000" b="1" i="1" dirty="0" err="1" smtClean="0">
                <a:latin typeface="L Frutiger Light"/>
                <a:ea typeface="MS PGothic" pitchFamily="34" charset="-128"/>
              </a:rPr>
              <a:t>Ramsdellite</a:t>
            </a:r>
            <a:r>
              <a:rPr lang="en-GB" altLang="ja-JP" sz="2000" b="1" dirty="0" smtClean="0">
                <a:latin typeface="L Frutiger Light"/>
                <a:ea typeface="MS PGothic" pitchFamily="34" charset="-128"/>
              </a:rPr>
              <a:t> motifs into the </a:t>
            </a:r>
            <a:r>
              <a:rPr lang="en-GB" altLang="ja-JP" sz="2000" b="1" i="1" dirty="0" err="1" smtClean="0">
                <a:latin typeface="L Frutiger Light"/>
                <a:ea typeface="MS PGothic" pitchFamily="34" charset="-128"/>
              </a:rPr>
              <a:t>Pyrolusite</a:t>
            </a:r>
            <a:r>
              <a:rPr lang="en-GB" altLang="ja-JP" sz="2000" b="1" dirty="0" smtClean="0">
                <a:latin typeface="L Frutiger Light"/>
                <a:ea typeface="MS PGothic" pitchFamily="34" charset="-128"/>
              </a:rPr>
              <a:t> structure</a:t>
            </a:r>
            <a:r>
              <a:rPr lang="en-GB" altLang="ja-JP" sz="2000" b="1" baseline="0" dirty="0" smtClean="0">
                <a:latin typeface="L Frutiger Light"/>
                <a:ea typeface="MS PGothic" pitchFamily="34" charset="-128"/>
              </a:rPr>
              <a:t> </a:t>
            </a:r>
            <a:endParaRPr lang="en-GB" altLang="en-US" sz="2000" b="1" baseline="0" dirty="0">
              <a:latin typeface="L Frutiger Light"/>
            </a:endParaRPr>
          </a:p>
        </p:txBody>
      </p:sp>
      <p:pic>
        <p:nvPicPr>
          <p:cNvPr id="23" name="Picture 9"/>
          <p:cNvPicPr>
            <a:picLocks noChangeAspect="1" noChangeArrowheads="1"/>
          </p:cNvPicPr>
          <p:nvPr/>
        </p:nvPicPr>
        <p:blipFill>
          <a:blip r:embed="rId4" cstate="print"/>
          <a:srcRect/>
          <a:stretch>
            <a:fillRect/>
          </a:stretch>
        </p:blipFill>
        <p:spPr bwMode="auto">
          <a:xfrm>
            <a:off x="4820091" y="1916832"/>
            <a:ext cx="4066800" cy="2453988"/>
          </a:xfrm>
          <a:prstGeom prst="rect">
            <a:avLst/>
          </a:prstGeom>
          <a:noFill/>
        </p:spPr>
      </p:pic>
      <p:pic>
        <p:nvPicPr>
          <p:cNvPr id="24" name="Picture 3" descr="E:\CIC\Projects\Layered\FAULTS\MnO2\03-DeWolff_defects\01-inclusion_Rams.tif"/>
          <p:cNvPicPr>
            <a:picLocks noChangeAspect="1" noChangeArrowheads="1"/>
          </p:cNvPicPr>
          <p:nvPr/>
        </p:nvPicPr>
        <p:blipFill>
          <a:blip r:embed="rId5">
            <a:clrChange>
              <a:clrFrom>
                <a:srgbClr val="FFFFFF"/>
              </a:clrFrom>
              <a:clrTo>
                <a:srgbClr val="FFFFFF">
                  <a:alpha val="0"/>
                </a:srgbClr>
              </a:clrTo>
            </a:clrChange>
          </a:blip>
          <a:srcRect l="25276" t="20614" r="28919" b="24263"/>
          <a:stretch>
            <a:fillRect/>
          </a:stretch>
        </p:blipFill>
        <p:spPr bwMode="auto">
          <a:xfrm>
            <a:off x="965982" y="4437112"/>
            <a:ext cx="3389994" cy="1921671"/>
          </a:xfrm>
          <a:prstGeom prst="rect">
            <a:avLst/>
          </a:prstGeom>
          <a:noFill/>
        </p:spPr>
      </p:pic>
      <p:pic>
        <p:nvPicPr>
          <p:cNvPr id="25" name="Picture 4" descr="E:\CIC\Projects\Layered\FAULTS\MnO2\03-DeWolff_defects\01-inclusion_Rams-COMPAS.tif"/>
          <p:cNvPicPr>
            <a:picLocks noChangeAspect="1" noChangeArrowheads="1"/>
          </p:cNvPicPr>
          <p:nvPr/>
        </p:nvPicPr>
        <p:blipFill>
          <a:blip r:embed="rId6">
            <a:clrChange>
              <a:clrFrom>
                <a:srgbClr val="FFFFFF"/>
              </a:clrFrom>
              <a:clrTo>
                <a:srgbClr val="FFFFFF">
                  <a:alpha val="0"/>
                </a:srgbClr>
              </a:clrTo>
            </a:clrChange>
          </a:blip>
          <a:srcRect l="7773" t="60121" r="81687" b="15781"/>
          <a:stretch>
            <a:fillRect/>
          </a:stretch>
        </p:blipFill>
        <p:spPr bwMode="auto">
          <a:xfrm>
            <a:off x="389918" y="5621364"/>
            <a:ext cx="624046" cy="672074"/>
          </a:xfrm>
          <a:prstGeom prst="rect">
            <a:avLst/>
          </a:prstGeom>
          <a:noFill/>
        </p:spPr>
      </p:pic>
    </p:spTree>
    <p:extLst>
      <p:ext uri="{BB962C8B-B14F-4D97-AF65-F5344CB8AC3E}">
        <p14:creationId xmlns:p14="http://schemas.microsoft.com/office/powerpoint/2010/main" val="2442942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6"/>
          <p:cNvSpPr>
            <a:spLocks noChangeArrowheads="1"/>
          </p:cNvSpPr>
          <p:nvPr/>
        </p:nvSpPr>
        <p:spPr bwMode="auto">
          <a:xfrm>
            <a:off x="6417125" y="3592200"/>
            <a:ext cx="448377" cy="276616"/>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latin typeface="L Frutiger Light"/>
            </a:endParaRPr>
          </a:p>
        </p:txBody>
      </p:sp>
      <p:sp>
        <p:nvSpPr>
          <p:cNvPr id="13" name="TextBox 12"/>
          <p:cNvSpPr txBox="1"/>
          <p:nvPr/>
        </p:nvSpPr>
        <p:spPr>
          <a:xfrm>
            <a:off x="4355976" y="2996952"/>
            <a:ext cx="4140877" cy="369332"/>
          </a:xfrm>
          <a:prstGeom prst="rect">
            <a:avLst/>
          </a:prstGeom>
          <a:noFill/>
        </p:spPr>
        <p:txBody>
          <a:bodyPr wrap="none" rtlCol="0">
            <a:spAutoFit/>
          </a:bodyPr>
          <a:lstStyle/>
          <a:p>
            <a:r>
              <a:rPr lang="es-ES" b="1" dirty="0" smtClean="0">
                <a:latin typeface="L Frutiger Light"/>
                <a:sym typeface="Wingdings" pitchFamily="2" charset="2"/>
              </a:rPr>
              <a:t> </a:t>
            </a:r>
            <a:r>
              <a:rPr lang="es-ES" b="1" dirty="0" err="1" smtClean="0">
                <a:latin typeface="L Frutiger Light"/>
              </a:rPr>
              <a:t>Conventional</a:t>
            </a:r>
            <a:r>
              <a:rPr lang="es-ES" b="1" dirty="0" smtClean="0">
                <a:latin typeface="L Frutiger Light"/>
              </a:rPr>
              <a:t> Rietveld </a:t>
            </a:r>
            <a:r>
              <a:rPr lang="es-ES" b="1" dirty="0" err="1" smtClean="0">
                <a:latin typeface="L Frutiger Light"/>
              </a:rPr>
              <a:t>refinement</a:t>
            </a:r>
            <a:endParaRPr lang="en-GB" b="1" dirty="0">
              <a:latin typeface="L Frutiger Light"/>
            </a:endParaRPr>
          </a:p>
        </p:txBody>
      </p:sp>
      <p:sp>
        <p:nvSpPr>
          <p:cNvPr id="12" name="Text Box 31"/>
          <p:cNvSpPr txBox="1">
            <a:spLocks noChangeArrowheads="1"/>
          </p:cNvSpPr>
          <p:nvPr/>
        </p:nvSpPr>
        <p:spPr bwMode="auto">
          <a:xfrm>
            <a:off x="395536" y="3429000"/>
            <a:ext cx="54006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011613">
              <a:defRPr>
                <a:solidFill>
                  <a:schemeClr val="tx1"/>
                </a:solidFill>
                <a:latin typeface="Arial" pitchFamily="34" charset="0"/>
              </a:defRPr>
            </a:lvl1pPr>
            <a:lvl2pPr defTabSz="4011613">
              <a:defRPr>
                <a:solidFill>
                  <a:schemeClr val="tx1"/>
                </a:solidFill>
                <a:latin typeface="Arial" pitchFamily="34" charset="0"/>
              </a:defRPr>
            </a:lvl2pPr>
            <a:lvl3pPr defTabSz="4011613">
              <a:defRPr>
                <a:solidFill>
                  <a:schemeClr val="tx1"/>
                </a:solidFill>
                <a:latin typeface="Arial" pitchFamily="34" charset="0"/>
              </a:defRPr>
            </a:lvl3pPr>
            <a:lvl4pPr defTabSz="4011613">
              <a:defRPr>
                <a:solidFill>
                  <a:schemeClr val="tx1"/>
                </a:solidFill>
                <a:latin typeface="Arial" pitchFamily="34" charset="0"/>
              </a:defRPr>
            </a:lvl4pPr>
            <a:lvl5pPr defTabSz="4011613">
              <a:defRPr>
                <a:solidFill>
                  <a:schemeClr val="tx1"/>
                </a:solidFill>
                <a:latin typeface="Arial" pitchFamily="34" charset="0"/>
              </a:defRPr>
            </a:lvl5pPr>
            <a:lvl6pPr defTabSz="4011613" fontAlgn="base">
              <a:spcBef>
                <a:spcPct val="0"/>
              </a:spcBef>
              <a:spcAft>
                <a:spcPct val="0"/>
              </a:spcAft>
              <a:defRPr>
                <a:solidFill>
                  <a:schemeClr val="tx1"/>
                </a:solidFill>
                <a:latin typeface="Arial" pitchFamily="34" charset="0"/>
              </a:defRPr>
            </a:lvl6pPr>
            <a:lvl7pPr defTabSz="4011613" fontAlgn="base">
              <a:spcBef>
                <a:spcPct val="0"/>
              </a:spcBef>
              <a:spcAft>
                <a:spcPct val="0"/>
              </a:spcAft>
              <a:defRPr>
                <a:solidFill>
                  <a:schemeClr val="tx1"/>
                </a:solidFill>
                <a:latin typeface="Arial" pitchFamily="34" charset="0"/>
              </a:defRPr>
            </a:lvl7pPr>
            <a:lvl8pPr defTabSz="4011613" fontAlgn="base">
              <a:spcBef>
                <a:spcPct val="0"/>
              </a:spcBef>
              <a:spcAft>
                <a:spcPct val="0"/>
              </a:spcAft>
              <a:defRPr>
                <a:solidFill>
                  <a:schemeClr val="tx1"/>
                </a:solidFill>
                <a:latin typeface="Arial" pitchFamily="34" charset="0"/>
              </a:defRPr>
            </a:lvl8pPr>
            <a:lvl9pPr defTabSz="4011613" fontAlgn="base">
              <a:spcBef>
                <a:spcPct val="0"/>
              </a:spcBef>
              <a:spcAft>
                <a:spcPct val="0"/>
              </a:spcAft>
              <a:defRPr>
                <a:solidFill>
                  <a:schemeClr val="tx1"/>
                </a:solidFill>
                <a:latin typeface="Arial" pitchFamily="34" charset="0"/>
              </a:defRPr>
            </a:lvl9pPr>
          </a:lstStyle>
          <a:p>
            <a:r>
              <a:rPr lang="en-GB" altLang="en-US" sz="1600" baseline="0" dirty="0" smtClean="0">
                <a:latin typeface="L Frutiger Light"/>
              </a:rPr>
              <a:t>Isostructural</a:t>
            </a:r>
            <a:r>
              <a:rPr lang="en-GB" altLang="en-US" sz="1600" dirty="0" smtClean="0">
                <a:latin typeface="L Frutiger Light"/>
              </a:rPr>
              <a:t> to Li</a:t>
            </a:r>
            <a:r>
              <a:rPr lang="en-GB" altLang="en-US" sz="1600" baseline="-25000" dirty="0" smtClean="0">
                <a:latin typeface="L Frutiger Light"/>
              </a:rPr>
              <a:t>2</a:t>
            </a:r>
            <a:r>
              <a:rPr lang="en-GB" altLang="en-US" sz="1600" dirty="0" smtClean="0">
                <a:latin typeface="L Frutiger Light"/>
              </a:rPr>
              <a:t>MnO</a:t>
            </a:r>
            <a:r>
              <a:rPr lang="en-GB" altLang="en-US" sz="1600" baseline="-25000" dirty="0" smtClean="0">
                <a:latin typeface="L Frutiger Light"/>
              </a:rPr>
              <a:t>3</a:t>
            </a:r>
          </a:p>
          <a:p>
            <a:r>
              <a:rPr lang="en-GB" altLang="en-US" sz="1600" baseline="0" dirty="0" smtClean="0">
                <a:latin typeface="L Frutiger Light"/>
              </a:rPr>
              <a:t>Monoclinic</a:t>
            </a:r>
            <a:r>
              <a:rPr lang="en-GB" altLang="en-US" sz="1600" dirty="0" smtClean="0">
                <a:latin typeface="L Frutiger Light"/>
              </a:rPr>
              <a:t> </a:t>
            </a:r>
            <a:r>
              <a:rPr lang="en-GB" altLang="en-US" sz="1600" i="1" baseline="0" dirty="0" smtClean="0">
                <a:latin typeface="L Frutiger Light"/>
              </a:rPr>
              <a:t>C</a:t>
            </a:r>
            <a:r>
              <a:rPr lang="en-GB" altLang="en-US" sz="1600" baseline="0" dirty="0" smtClean="0">
                <a:latin typeface="L Frutiger Light"/>
              </a:rPr>
              <a:t>2/</a:t>
            </a:r>
            <a:r>
              <a:rPr lang="en-GB" altLang="en-US" sz="1600" i="1" baseline="0" dirty="0" smtClean="0">
                <a:latin typeface="L Frutiger Light"/>
              </a:rPr>
              <a:t>m</a:t>
            </a:r>
            <a:endParaRPr lang="en-GB" altLang="en-US" sz="1600" i="1" baseline="0" dirty="0">
              <a:latin typeface="L Frutiger Light"/>
            </a:endParaRPr>
          </a:p>
          <a:p>
            <a:r>
              <a:rPr lang="en-GB" altLang="en-US" sz="1600" i="1" baseline="0" dirty="0" smtClean="0">
                <a:latin typeface="L Frutiger Light"/>
              </a:rPr>
              <a:t>a</a:t>
            </a:r>
            <a:r>
              <a:rPr lang="en-GB" altLang="en-US" sz="1600" baseline="0" dirty="0">
                <a:latin typeface="L Frutiger Light"/>
              </a:rPr>
              <a:t>= 5.190(4) Å  </a:t>
            </a:r>
            <a:r>
              <a:rPr lang="en-GB" altLang="en-US" sz="1600" i="1" baseline="0" dirty="0">
                <a:latin typeface="L Frutiger Light"/>
              </a:rPr>
              <a:t>b</a:t>
            </a:r>
            <a:r>
              <a:rPr lang="en-GB" altLang="en-US" sz="1600" baseline="0" dirty="0">
                <a:latin typeface="L Frutiger Light"/>
              </a:rPr>
              <a:t>= 8.983(2) Å </a:t>
            </a:r>
            <a:r>
              <a:rPr lang="en-GB" altLang="en-US" sz="1600" baseline="0" dirty="0" smtClean="0">
                <a:latin typeface="L Frutiger Light"/>
              </a:rPr>
              <a:t/>
            </a:r>
            <a:br>
              <a:rPr lang="en-GB" altLang="en-US" sz="1600" baseline="0" dirty="0" smtClean="0">
                <a:latin typeface="L Frutiger Light"/>
              </a:rPr>
            </a:br>
            <a:r>
              <a:rPr lang="en-GB" altLang="en-US" sz="1600" i="1" baseline="0" dirty="0" smtClean="0">
                <a:latin typeface="L Frutiger Light"/>
              </a:rPr>
              <a:t>c</a:t>
            </a:r>
            <a:r>
              <a:rPr lang="en-GB" altLang="en-US" sz="1600" baseline="0" dirty="0">
                <a:latin typeface="L Frutiger Light"/>
              </a:rPr>
              <a:t>= 5.112(3</a:t>
            </a:r>
            <a:r>
              <a:rPr lang="en-GB" altLang="en-US" sz="1600" dirty="0" smtClean="0">
                <a:latin typeface="L Frutiger Light"/>
              </a:rPr>
              <a:t>) Å  </a:t>
            </a:r>
            <a:r>
              <a:rPr lang="en-GB" altLang="en-US" sz="1600" i="1" baseline="0" dirty="0" smtClean="0">
                <a:latin typeface="L Frutiger Light"/>
                <a:sym typeface="Symbol" pitchFamily="18" charset="2"/>
              </a:rPr>
              <a:t></a:t>
            </a:r>
            <a:r>
              <a:rPr lang="en-GB" altLang="en-US" sz="1600" baseline="0" dirty="0" smtClean="0">
                <a:latin typeface="L Frutiger Light"/>
              </a:rPr>
              <a:t>= 109.9(1)º</a:t>
            </a:r>
            <a:endParaRPr lang="en-GB" altLang="en-US" sz="1600" baseline="0" dirty="0">
              <a:latin typeface="L Frutiger Light"/>
              <a:cs typeface="Arial" pitchFamily="34" charset="0"/>
            </a:endParaRPr>
          </a:p>
        </p:txBody>
      </p:sp>
      <p:sp>
        <p:nvSpPr>
          <p:cNvPr id="19" name="TextBox 18"/>
          <p:cNvSpPr txBox="1"/>
          <p:nvPr/>
        </p:nvSpPr>
        <p:spPr>
          <a:xfrm>
            <a:off x="395536" y="2996952"/>
            <a:ext cx="1774845" cy="369332"/>
          </a:xfrm>
          <a:prstGeom prst="rect">
            <a:avLst/>
          </a:prstGeom>
          <a:noFill/>
        </p:spPr>
        <p:txBody>
          <a:bodyPr wrap="none" rtlCol="0">
            <a:spAutoFit/>
          </a:bodyPr>
          <a:lstStyle/>
          <a:p>
            <a:r>
              <a:rPr lang="es-ES" b="1" dirty="0" smtClean="0">
                <a:latin typeface="L Frutiger Light"/>
              </a:rPr>
              <a:t>Ideal </a:t>
            </a:r>
            <a:r>
              <a:rPr lang="es-ES" b="1" dirty="0" err="1" smtClean="0">
                <a:latin typeface="L Frutiger Light"/>
              </a:rPr>
              <a:t>structure</a:t>
            </a:r>
            <a:endParaRPr lang="en-GB" b="1" dirty="0">
              <a:latin typeface="L Frutiger Light"/>
            </a:endParaRPr>
          </a:p>
        </p:txBody>
      </p:sp>
      <p:sp>
        <p:nvSpPr>
          <p:cNvPr id="24" name="Rectangle 10"/>
          <p:cNvSpPr>
            <a:spLocks noChangeArrowheads="1"/>
          </p:cNvSpPr>
          <p:nvPr/>
        </p:nvSpPr>
        <p:spPr bwMode="auto">
          <a:xfrm>
            <a:off x="755576" y="620688"/>
            <a:ext cx="8153400" cy="461665"/>
          </a:xfrm>
          <a:prstGeom prst="rect">
            <a:avLst/>
          </a:prstGeom>
          <a:noFill/>
          <a:ln w="9525">
            <a:noFill/>
            <a:miter lim="800000"/>
            <a:headEnd/>
            <a:tailEnd/>
          </a:ln>
        </p:spPr>
        <p:txBody>
          <a:bodyPr>
            <a:prstTxWarp prst="textNoShape">
              <a:avLst/>
            </a:prstTxWarp>
            <a:spAutoFit/>
          </a:bodyPr>
          <a:lstStyle/>
          <a:p>
            <a:r>
              <a:rPr lang="en-IE" sz="2400" b="1" dirty="0" smtClean="0">
                <a:latin typeface="L Frutiger Light"/>
              </a:rPr>
              <a:t>Li</a:t>
            </a:r>
            <a:r>
              <a:rPr lang="en-IE" sz="2400" b="1" baseline="-25000" dirty="0" smtClean="0">
                <a:latin typeface="L Frutiger Light"/>
              </a:rPr>
              <a:t>2</a:t>
            </a:r>
            <a:r>
              <a:rPr lang="en-IE" sz="2400" b="1" dirty="0" smtClean="0">
                <a:latin typeface="L Frutiger Light"/>
              </a:rPr>
              <a:t>PtO</a:t>
            </a:r>
            <a:r>
              <a:rPr lang="en-IE" sz="2400" b="1" baseline="-25000" dirty="0" smtClean="0">
                <a:latin typeface="L Frutiger Light"/>
              </a:rPr>
              <a:t>3</a:t>
            </a:r>
            <a:endParaRPr lang="en-IE" sz="2400" b="1" baseline="-25000" dirty="0">
              <a:latin typeface="L Frutiger Light"/>
            </a:endParaRPr>
          </a:p>
        </p:txBody>
      </p:sp>
      <p:sp>
        <p:nvSpPr>
          <p:cNvPr id="25" name="ZoneTexte 24"/>
          <p:cNvSpPr txBox="1"/>
          <p:nvPr/>
        </p:nvSpPr>
        <p:spPr>
          <a:xfrm>
            <a:off x="542112" y="1353542"/>
            <a:ext cx="3885872" cy="1323439"/>
          </a:xfrm>
          <a:prstGeom prst="rect">
            <a:avLst/>
          </a:prstGeom>
          <a:noFill/>
        </p:spPr>
        <p:txBody>
          <a:bodyPr wrap="square" rtlCol="0">
            <a:spAutoFit/>
          </a:bodyPr>
          <a:lstStyle/>
          <a:p>
            <a:r>
              <a:rPr lang="en-US" sz="2000" i="1" dirty="0" smtClean="0"/>
              <a:t>Li-rich layered oxides:</a:t>
            </a:r>
          </a:p>
          <a:p>
            <a:r>
              <a:rPr lang="en-US" sz="2000" i="1" dirty="0" smtClean="0"/>
              <a:t>high energy-density positive electrode materials  for Li-ion batteries</a:t>
            </a:r>
            <a:endParaRPr lang="en-US" sz="2000" i="1" dirty="0"/>
          </a:p>
        </p:txBody>
      </p:sp>
      <p:grpSp>
        <p:nvGrpSpPr>
          <p:cNvPr id="27" name="Groupe 26"/>
          <p:cNvGrpSpPr/>
          <p:nvPr/>
        </p:nvGrpSpPr>
        <p:grpSpPr>
          <a:xfrm>
            <a:off x="251520" y="4761063"/>
            <a:ext cx="4032448" cy="1579277"/>
            <a:chOff x="4442090" y="2444383"/>
            <a:chExt cx="4032448" cy="1579277"/>
          </a:xfrm>
        </p:grpSpPr>
        <p:grpSp>
          <p:nvGrpSpPr>
            <p:cNvPr id="18" name="Group 20"/>
            <p:cNvGrpSpPr/>
            <p:nvPr/>
          </p:nvGrpSpPr>
          <p:grpSpPr>
            <a:xfrm>
              <a:off x="4838635" y="2444383"/>
              <a:ext cx="3635903" cy="1498131"/>
              <a:chOff x="5203638" y="1578936"/>
              <a:chExt cx="3992365" cy="1778540"/>
            </a:xfrm>
          </p:grpSpPr>
          <p:pic>
            <p:nvPicPr>
              <p:cNvPr id="3" name="Picture 38"/>
              <p:cNvPicPr>
                <a:picLocks noChangeAspect="1" noChangeArrowheads="1"/>
              </p:cNvPicPr>
              <p:nvPr/>
            </p:nvPicPr>
            <p:blipFill>
              <a:blip r:embed="rId3" cstate="print">
                <a:extLst>
                  <a:ext uri="{28A0092B-C50C-407E-A947-70E740481C1C}">
                    <a14:useLocalDpi xmlns:a14="http://schemas.microsoft.com/office/drawing/2010/main" val="0"/>
                  </a:ext>
                </a:extLst>
              </a:blip>
              <a:srcRect l="1602" t="22757" r="1602" b="2395"/>
              <a:stretch>
                <a:fillRect/>
              </a:stretch>
            </p:blipFill>
            <p:spPr bwMode="auto">
              <a:xfrm>
                <a:off x="5203638" y="1578936"/>
                <a:ext cx="3357041" cy="1778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8259899" y="2049209"/>
                <a:ext cx="936104" cy="103308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solidFill>
                      <a:schemeClr val="tx1"/>
                    </a:solidFill>
                    <a:latin typeface="L Frutiger Light"/>
                  </a:rPr>
                  <a:t>Li</a:t>
                </a:r>
              </a:p>
              <a:p>
                <a:pPr algn="ctr"/>
                <a:r>
                  <a:rPr lang="es-ES" dirty="0" smtClean="0">
                    <a:solidFill>
                      <a:schemeClr val="tx1"/>
                    </a:solidFill>
                    <a:latin typeface="L Frutiger Light"/>
                  </a:rPr>
                  <a:t>M</a:t>
                </a:r>
              </a:p>
              <a:p>
                <a:pPr algn="ctr"/>
                <a:r>
                  <a:rPr lang="es-ES" dirty="0">
                    <a:solidFill>
                      <a:schemeClr val="tx1"/>
                    </a:solidFill>
                    <a:latin typeface="L Frutiger Light"/>
                  </a:rPr>
                  <a:t>O</a:t>
                </a:r>
                <a:endParaRPr lang="en-GB" dirty="0">
                  <a:solidFill>
                    <a:schemeClr val="tx1"/>
                  </a:solidFill>
                  <a:latin typeface="L Frutiger Light"/>
                </a:endParaRPr>
              </a:p>
            </p:txBody>
          </p:sp>
          <p:sp>
            <p:nvSpPr>
              <p:cNvPr id="8" name="Oval 7"/>
              <p:cNvSpPr/>
              <p:nvPr/>
            </p:nvSpPr>
            <p:spPr>
              <a:xfrm>
                <a:off x="8397947" y="2507449"/>
                <a:ext cx="102109" cy="91503"/>
              </a:xfrm>
              <a:prstGeom prst="ellipse">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L Frutiger Light"/>
                </a:endParaRPr>
              </a:p>
            </p:txBody>
          </p:sp>
          <p:sp>
            <p:nvSpPr>
              <p:cNvPr id="9" name="Oval 8"/>
              <p:cNvSpPr/>
              <p:nvPr/>
            </p:nvSpPr>
            <p:spPr>
              <a:xfrm>
                <a:off x="8397947" y="2171521"/>
                <a:ext cx="102109" cy="91503"/>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L Frutiger Light"/>
                </a:endParaRPr>
              </a:p>
            </p:txBody>
          </p:sp>
          <p:sp>
            <p:nvSpPr>
              <p:cNvPr id="10" name="Oval 9"/>
              <p:cNvSpPr/>
              <p:nvPr/>
            </p:nvSpPr>
            <p:spPr>
              <a:xfrm>
                <a:off x="8397947" y="2849392"/>
                <a:ext cx="102109" cy="91503"/>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L Frutiger Light"/>
                </a:endParaRPr>
              </a:p>
            </p:txBody>
          </p:sp>
        </p:grpSp>
        <p:pic>
          <p:nvPicPr>
            <p:cNvPr id="26" name="Picture 38"/>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710" t="3272" r="79747" b="77853"/>
            <a:stretch>
              <a:fillRect/>
            </a:stretch>
          </p:blipFill>
          <p:spPr bwMode="auto">
            <a:xfrm>
              <a:off x="4442090" y="3356992"/>
              <a:ext cx="921998" cy="666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8" name="Picture 45"/>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13679" t="11351" r="10587" b="4444"/>
          <a:stretch>
            <a:fillRect/>
          </a:stretch>
        </p:blipFill>
        <p:spPr bwMode="auto">
          <a:xfrm>
            <a:off x="4699520" y="3704805"/>
            <a:ext cx="3549313" cy="303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56"/>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1137" t="10509" r="11734" b="11917"/>
          <a:stretch/>
        </p:blipFill>
        <p:spPr bwMode="auto">
          <a:xfrm>
            <a:off x="6211688" y="3402768"/>
            <a:ext cx="2392760" cy="185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7" name="Picture 1"/>
          <p:cNvPicPr>
            <a:picLocks noChangeAspect="1" noChangeArrowheads="1"/>
          </p:cNvPicPr>
          <p:nvPr/>
        </p:nvPicPr>
        <p:blipFill>
          <a:blip r:embed="rId6"/>
          <a:srcRect/>
          <a:stretch>
            <a:fillRect/>
          </a:stretch>
        </p:blipFill>
        <p:spPr bwMode="auto">
          <a:xfrm>
            <a:off x="4499991" y="765883"/>
            <a:ext cx="2694191" cy="2231069"/>
          </a:xfrm>
          <a:prstGeom prst="rect">
            <a:avLst/>
          </a:prstGeom>
          <a:noFill/>
          <a:ln w="9525">
            <a:noFill/>
            <a:miter lim="800000"/>
            <a:headEnd/>
            <a:tailEnd/>
          </a:ln>
        </p:spPr>
      </p:pic>
      <p:sp>
        <p:nvSpPr>
          <p:cNvPr id="29" name="36 Rectángulo"/>
          <p:cNvSpPr/>
          <p:nvPr/>
        </p:nvSpPr>
        <p:spPr>
          <a:xfrm>
            <a:off x="0" y="6597352"/>
            <a:ext cx="9144000" cy="276999"/>
          </a:xfrm>
          <a:prstGeom prst="rect">
            <a:avLst/>
          </a:prstGeom>
        </p:spPr>
        <p:txBody>
          <a:bodyPr wrap="square">
            <a:spAutoFit/>
          </a:bodyPr>
          <a:lstStyle/>
          <a:p>
            <a:r>
              <a:rPr lang="en-US" sz="1200" dirty="0" err="1" smtClean="0">
                <a:latin typeface="L Frutiger Light"/>
              </a:rPr>
              <a:t>Asakura</a:t>
            </a:r>
            <a:r>
              <a:rPr lang="en-US" sz="1200" dirty="0" smtClean="0">
                <a:latin typeface="L Frutiger Light"/>
              </a:rPr>
              <a:t> </a:t>
            </a:r>
            <a:r>
              <a:rPr lang="en-US" sz="1200" i="1" dirty="0" smtClean="0">
                <a:latin typeface="L Frutiger Light"/>
              </a:rPr>
              <a:t>et al. Journal of Power Sources</a:t>
            </a:r>
            <a:r>
              <a:rPr lang="en-US" sz="1200" dirty="0" smtClean="0">
                <a:latin typeface="L Frutiger Light"/>
              </a:rPr>
              <a:t> </a:t>
            </a:r>
            <a:r>
              <a:rPr lang="en-US" sz="1200" b="1" dirty="0" smtClean="0">
                <a:latin typeface="L Frutiger Light"/>
              </a:rPr>
              <a:t>1999</a:t>
            </a:r>
            <a:r>
              <a:rPr lang="en-US" sz="1200" dirty="0" smtClean="0">
                <a:latin typeface="L Frutiger Light"/>
              </a:rPr>
              <a:t>, </a:t>
            </a:r>
            <a:r>
              <a:rPr lang="en-US" sz="1200" i="1" dirty="0" smtClean="0">
                <a:latin typeface="L Frutiger Light"/>
              </a:rPr>
              <a:t>81–82</a:t>
            </a:r>
            <a:r>
              <a:rPr lang="en-US" sz="1200" dirty="0" smtClean="0">
                <a:latin typeface="L Frutiger Light"/>
              </a:rPr>
              <a:t>, 388 ; </a:t>
            </a:r>
            <a:r>
              <a:rPr lang="en-US" sz="1200" dirty="0" err="1" smtClean="0">
                <a:latin typeface="Frutiger 45 Light"/>
              </a:rPr>
              <a:t>Casas</a:t>
            </a:r>
            <a:r>
              <a:rPr lang="en-US" sz="1200" dirty="0" smtClean="0">
                <a:latin typeface="Frutiger 45 Light"/>
              </a:rPr>
              <a:t>-Cabanas </a:t>
            </a:r>
            <a:r>
              <a:rPr lang="en-US" sz="1200" i="1" dirty="0" smtClean="0">
                <a:latin typeface="Frutiger 45 Light"/>
              </a:rPr>
              <a:t>et al.</a:t>
            </a:r>
            <a:r>
              <a:rPr lang="en-US" sz="1200" dirty="0" smtClean="0">
                <a:latin typeface="Frutiger 45 Light"/>
              </a:rPr>
              <a:t> </a:t>
            </a:r>
            <a:r>
              <a:rPr lang="en-US" sz="1200" i="1" dirty="0" smtClean="0">
                <a:latin typeface="Frutiger 45 Light"/>
              </a:rPr>
              <a:t>Journal of Power Sources</a:t>
            </a:r>
            <a:r>
              <a:rPr lang="en-US" sz="1200" dirty="0" smtClean="0">
                <a:latin typeface="Frutiger 45 Light"/>
              </a:rPr>
              <a:t> </a:t>
            </a:r>
            <a:r>
              <a:rPr lang="en-US" sz="1200" b="1" dirty="0" smtClean="0">
                <a:latin typeface="Frutiger 45 Light"/>
              </a:rPr>
              <a:t>2007</a:t>
            </a:r>
            <a:r>
              <a:rPr lang="en-US" sz="1200" dirty="0" smtClean="0">
                <a:latin typeface="Frutiger 45 Light"/>
              </a:rPr>
              <a:t>, </a:t>
            </a:r>
            <a:r>
              <a:rPr lang="en-US" sz="1200" i="1" dirty="0" smtClean="0">
                <a:latin typeface="Frutiger 45 Light"/>
              </a:rPr>
              <a:t>174</a:t>
            </a:r>
            <a:r>
              <a:rPr lang="en-US" sz="1200" dirty="0" smtClean="0">
                <a:latin typeface="Frutiger 45 Light"/>
              </a:rPr>
              <a:t>, 414.</a:t>
            </a:r>
            <a:endParaRPr lang="en-US" sz="1200" dirty="0">
              <a:latin typeface="Frutiger 45 Light"/>
            </a:endParaRPr>
          </a:p>
        </p:txBody>
      </p:sp>
      <p:sp>
        <p:nvSpPr>
          <p:cNvPr id="21" name="Text Box 2"/>
          <p:cNvSpPr txBox="1">
            <a:spLocks noChangeArrowheads="1"/>
          </p:cNvSpPr>
          <p:nvPr/>
        </p:nvSpPr>
        <p:spPr bwMode="auto">
          <a:xfrm>
            <a:off x="250825" y="0"/>
            <a:ext cx="8358188" cy="595313"/>
          </a:xfrm>
          <a:prstGeom prst="rect">
            <a:avLst/>
          </a:prstGeom>
          <a:noFill/>
          <a:ln w="9525">
            <a:noFill/>
            <a:miter lim="800000"/>
            <a:headEnd/>
            <a:tailEnd/>
          </a:ln>
        </p:spPr>
        <p:txBody>
          <a:bodyPr lIns="0" rIns="0" bIns="0" anchor="b"/>
          <a:lstStyle/>
          <a:p>
            <a:pPr eaLnBrk="0" hangingPunct="0">
              <a:spcBef>
                <a:spcPct val="50000"/>
              </a:spcBef>
              <a:defRPr/>
            </a:pPr>
            <a:r>
              <a:rPr lang="en-GB" sz="3600" b="1" dirty="0" smtClean="0">
                <a:solidFill>
                  <a:srgbClr val="FFFF00"/>
                </a:solidFill>
                <a:latin typeface="+mj-lt"/>
                <a:ea typeface="+mj-ea"/>
                <a:cs typeface="+mj-cs"/>
              </a:rPr>
              <a:t>Example of refinement with FAULTS</a:t>
            </a:r>
            <a:endParaRPr lang="en-GB" sz="3600" b="1" baseline="-25000" dirty="0">
              <a:solidFill>
                <a:srgbClr val="FFFF00"/>
              </a:solidFill>
              <a:latin typeface="+mj-lt"/>
              <a:ea typeface="+mj-ea"/>
              <a:cs typeface="+mj-cs"/>
            </a:endParaRPr>
          </a:p>
        </p:txBody>
      </p:sp>
    </p:spTree>
    <p:extLst>
      <p:ext uri="{BB962C8B-B14F-4D97-AF65-F5344CB8AC3E}">
        <p14:creationId xmlns:p14="http://schemas.microsoft.com/office/powerpoint/2010/main" val="3312934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3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p:bldP spid="25" grpId="0"/>
      <p:bldP spid="29"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52 Marcador de número de diapositiva"/>
          <p:cNvSpPr>
            <a:spLocks noGrp="1"/>
          </p:cNvSpPr>
          <p:nvPr>
            <p:ph type="sldNum" sz="quarter" idx="12"/>
          </p:nvPr>
        </p:nvSpPr>
        <p:spPr/>
        <p:txBody>
          <a:bodyPr/>
          <a:lstStyle/>
          <a:p>
            <a:r>
              <a:rPr lang="es-ES_tradnl" smtClean="0">
                <a:latin typeface="L Frutiger Light"/>
              </a:rPr>
              <a:t>Pag. </a:t>
            </a:r>
            <a:fld id="{EA535CCD-DDFB-7D44-9796-CDCE327C31C0}" type="slidenum">
              <a:rPr lang="es-ES_tradnl" smtClean="0">
                <a:latin typeface="L Frutiger Light"/>
              </a:rPr>
              <a:pPr/>
              <a:t>72</a:t>
            </a:fld>
            <a:endParaRPr lang="es-ES_tradnl" dirty="0">
              <a:latin typeface="L Frutiger Light"/>
            </a:endParaRPr>
          </a:p>
        </p:txBody>
      </p:sp>
      <p:sp>
        <p:nvSpPr>
          <p:cNvPr id="5" name="Rectangle 10"/>
          <p:cNvSpPr>
            <a:spLocks noChangeArrowheads="1"/>
          </p:cNvSpPr>
          <p:nvPr/>
        </p:nvSpPr>
        <p:spPr bwMode="auto">
          <a:xfrm>
            <a:off x="755576" y="620688"/>
            <a:ext cx="8153400" cy="461665"/>
          </a:xfrm>
          <a:prstGeom prst="rect">
            <a:avLst/>
          </a:prstGeom>
          <a:noFill/>
          <a:ln w="9525">
            <a:noFill/>
            <a:miter lim="800000"/>
            <a:headEnd/>
            <a:tailEnd/>
          </a:ln>
        </p:spPr>
        <p:txBody>
          <a:bodyPr>
            <a:prstTxWarp prst="textNoShape">
              <a:avLst/>
            </a:prstTxWarp>
            <a:spAutoFit/>
          </a:bodyPr>
          <a:lstStyle/>
          <a:p>
            <a:r>
              <a:rPr lang="en-IE" sz="2400" b="1" dirty="0" smtClean="0">
                <a:latin typeface="L Frutiger Light"/>
              </a:rPr>
              <a:t>Li</a:t>
            </a:r>
            <a:r>
              <a:rPr lang="en-IE" sz="2400" b="1" baseline="-25000" dirty="0" smtClean="0">
                <a:latin typeface="L Frutiger Light"/>
              </a:rPr>
              <a:t>2</a:t>
            </a:r>
            <a:r>
              <a:rPr lang="en-IE" sz="2400" b="1" dirty="0" smtClean="0">
                <a:latin typeface="L Frutiger Light"/>
              </a:rPr>
              <a:t>PtO</a:t>
            </a:r>
            <a:r>
              <a:rPr lang="en-IE" sz="2400" b="1" baseline="-25000" dirty="0" smtClean="0">
                <a:latin typeface="L Frutiger Light"/>
              </a:rPr>
              <a:t>3</a:t>
            </a:r>
            <a:endParaRPr lang="en-IE" sz="2400" b="1" baseline="-25000" dirty="0">
              <a:latin typeface="L Frutiger Light"/>
            </a:endParaRPr>
          </a:p>
        </p:txBody>
      </p:sp>
      <p:pic>
        <p:nvPicPr>
          <p:cNvPr id="7" name="Picture 1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8696" t="5844" r="4348" b="4379"/>
          <a:stretch>
            <a:fillRect/>
          </a:stretch>
        </p:blipFill>
        <p:spPr bwMode="auto">
          <a:xfrm>
            <a:off x="251520" y="3501008"/>
            <a:ext cx="4320480"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17"/>
          <p:cNvPicPr>
            <a:picLocks noChangeAspect="1" noChangeArrowheads="1"/>
          </p:cNvPicPr>
          <p:nvPr/>
        </p:nvPicPr>
        <p:blipFill>
          <a:blip r:embed="rId4" cstate="print">
            <a:extLst>
              <a:ext uri="{28A0092B-C50C-407E-A947-70E740481C1C}">
                <a14:useLocalDpi xmlns:a14="http://schemas.microsoft.com/office/drawing/2010/main" val="0"/>
              </a:ext>
            </a:extLst>
          </a:blip>
          <a:srcRect l="12854" t="7447" r="10185" b="5554"/>
          <a:stretch>
            <a:fillRect/>
          </a:stretch>
        </p:blipFill>
        <p:spPr bwMode="auto">
          <a:xfrm>
            <a:off x="4923533" y="3261120"/>
            <a:ext cx="3835275" cy="3336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65"/>
          <p:cNvSpPr txBox="1">
            <a:spLocks noChangeArrowheads="1"/>
          </p:cNvSpPr>
          <p:nvPr/>
        </p:nvSpPr>
        <p:spPr bwMode="auto">
          <a:xfrm>
            <a:off x="7416080" y="1992903"/>
            <a:ext cx="190844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011613">
              <a:defRPr>
                <a:solidFill>
                  <a:schemeClr val="tx1"/>
                </a:solidFill>
                <a:latin typeface="Arial" pitchFamily="34" charset="0"/>
              </a:defRPr>
            </a:lvl1pPr>
            <a:lvl2pPr defTabSz="4011613">
              <a:defRPr>
                <a:solidFill>
                  <a:schemeClr val="tx1"/>
                </a:solidFill>
                <a:latin typeface="Arial" pitchFamily="34" charset="0"/>
              </a:defRPr>
            </a:lvl2pPr>
            <a:lvl3pPr defTabSz="4011613">
              <a:defRPr>
                <a:solidFill>
                  <a:schemeClr val="tx1"/>
                </a:solidFill>
                <a:latin typeface="Arial" pitchFamily="34" charset="0"/>
              </a:defRPr>
            </a:lvl3pPr>
            <a:lvl4pPr defTabSz="4011613">
              <a:defRPr>
                <a:solidFill>
                  <a:schemeClr val="tx1"/>
                </a:solidFill>
                <a:latin typeface="Arial" pitchFamily="34" charset="0"/>
              </a:defRPr>
            </a:lvl4pPr>
            <a:lvl5pPr defTabSz="4011613">
              <a:defRPr>
                <a:solidFill>
                  <a:schemeClr val="tx1"/>
                </a:solidFill>
                <a:latin typeface="Arial" pitchFamily="34" charset="0"/>
              </a:defRPr>
            </a:lvl5pPr>
            <a:lvl6pPr defTabSz="4011613" fontAlgn="base">
              <a:spcBef>
                <a:spcPct val="0"/>
              </a:spcBef>
              <a:spcAft>
                <a:spcPct val="0"/>
              </a:spcAft>
              <a:defRPr>
                <a:solidFill>
                  <a:schemeClr val="tx1"/>
                </a:solidFill>
                <a:latin typeface="Arial" pitchFamily="34" charset="0"/>
              </a:defRPr>
            </a:lvl6pPr>
            <a:lvl7pPr defTabSz="4011613" fontAlgn="base">
              <a:spcBef>
                <a:spcPct val="0"/>
              </a:spcBef>
              <a:spcAft>
                <a:spcPct val="0"/>
              </a:spcAft>
              <a:defRPr>
                <a:solidFill>
                  <a:schemeClr val="tx1"/>
                </a:solidFill>
                <a:latin typeface="Arial" pitchFamily="34" charset="0"/>
              </a:defRPr>
            </a:lvl7pPr>
            <a:lvl8pPr defTabSz="4011613" fontAlgn="base">
              <a:spcBef>
                <a:spcPct val="0"/>
              </a:spcBef>
              <a:spcAft>
                <a:spcPct val="0"/>
              </a:spcAft>
              <a:defRPr>
                <a:solidFill>
                  <a:schemeClr val="tx1"/>
                </a:solidFill>
                <a:latin typeface="Arial" pitchFamily="34" charset="0"/>
              </a:defRPr>
            </a:lvl8pPr>
            <a:lvl9pPr defTabSz="4011613" fontAlgn="base">
              <a:spcBef>
                <a:spcPct val="0"/>
              </a:spcBef>
              <a:spcAft>
                <a:spcPct val="0"/>
              </a:spcAft>
              <a:defRPr>
                <a:solidFill>
                  <a:schemeClr val="tx1"/>
                </a:solidFill>
                <a:latin typeface="Arial" pitchFamily="34" charset="0"/>
              </a:defRPr>
            </a:lvl9pPr>
          </a:lstStyle>
          <a:p>
            <a:r>
              <a:rPr lang="el-GR" altLang="ja-JP" sz="1600" baseline="0" dirty="0" smtClean="0">
                <a:solidFill>
                  <a:srgbClr val="FFC000"/>
                </a:solidFill>
                <a:latin typeface="L Frutiger Light"/>
                <a:ea typeface="MS PGothic" pitchFamily="34" charset="-128"/>
              </a:rPr>
              <a:t>α</a:t>
            </a:r>
            <a:r>
              <a:rPr lang="fr-FR" altLang="ja-JP" sz="1600" baseline="0" dirty="0" smtClean="0">
                <a:solidFill>
                  <a:srgbClr val="FFC000"/>
                </a:solidFill>
                <a:latin typeface="L Frutiger Light"/>
                <a:ea typeface="MS PGothic" pitchFamily="34" charset="-128"/>
              </a:rPr>
              <a:t>1</a:t>
            </a:r>
            <a:r>
              <a:rPr lang="en-GB" altLang="ja-JP" sz="1600" baseline="0" dirty="0" smtClean="0">
                <a:solidFill>
                  <a:srgbClr val="FFC000"/>
                </a:solidFill>
                <a:latin typeface="L Frutiger Light"/>
                <a:ea typeface="MS Mincho" pitchFamily="49" charset="-128"/>
                <a:cs typeface="Times New Roman" pitchFamily="18" charset="0"/>
              </a:rPr>
              <a:t>     </a:t>
            </a:r>
            <a:r>
              <a:rPr lang="en-GB" altLang="ja-JP" sz="1600" dirty="0">
                <a:solidFill>
                  <a:srgbClr val="000000"/>
                </a:solidFill>
                <a:latin typeface="L Frutiger Light"/>
                <a:ea typeface="MS Mincho" pitchFamily="49" charset="-128"/>
              </a:rPr>
              <a:t>39.5 %</a:t>
            </a:r>
          </a:p>
          <a:p>
            <a:r>
              <a:rPr lang="el-GR" altLang="ja-JP" sz="1600" dirty="0" smtClean="0">
                <a:solidFill>
                  <a:srgbClr val="00B0F0"/>
                </a:solidFill>
                <a:latin typeface="L Frutiger Light"/>
                <a:ea typeface="MS PGothic" pitchFamily="34" charset="-128"/>
              </a:rPr>
              <a:t>α</a:t>
            </a:r>
            <a:r>
              <a:rPr lang="fr-FR" altLang="ja-JP" sz="1600" dirty="0" smtClean="0">
                <a:solidFill>
                  <a:srgbClr val="00B0F0"/>
                </a:solidFill>
                <a:latin typeface="L Frutiger Light"/>
                <a:ea typeface="MS PGothic" pitchFamily="34" charset="-128"/>
              </a:rPr>
              <a:t>2</a:t>
            </a:r>
            <a:r>
              <a:rPr lang="en-GB" altLang="ja-JP" sz="1600" baseline="0" dirty="0" smtClean="0">
                <a:solidFill>
                  <a:srgbClr val="00B0F0"/>
                </a:solidFill>
                <a:latin typeface="L Frutiger Light"/>
                <a:ea typeface="MS Mincho" pitchFamily="49" charset="-128"/>
              </a:rPr>
              <a:t>     </a:t>
            </a:r>
            <a:r>
              <a:rPr lang="en-GB" altLang="ja-JP" sz="1600" baseline="0" dirty="0">
                <a:solidFill>
                  <a:srgbClr val="000000"/>
                </a:solidFill>
                <a:latin typeface="L Frutiger Light"/>
                <a:ea typeface="MS Mincho" pitchFamily="49" charset="-128"/>
              </a:rPr>
              <a:t>30.4 %</a:t>
            </a:r>
            <a:r>
              <a:rPr lang="en-GB" altLang="ja-JP" sz="1600" baseline="0" dirty="0">
                <a:latin typeface="L Frutiger Light"/>
                <a:ea typeface="MS PGothic" pitchFamily="34" charset="-128"/>
              </a:rPr>
              <a:t> </a:t>
            </a:r>
            <a:endParaRPr lang="en-GB" altLang="ja-JP" sz="1600" baseline="0" dirty="0" smtClean="0">
              <a:latin typeface="L Frutiger Light"/>
              <a:ea typeface="MS PGothic" pitchFamily="34" charset="-128"/>
            </a:endParaRPr>
          </a:p>
          <a:p>
            <a:r>
              <a:rPr lang="el-GR" altLang="ja-JP" sz="1600" dirty="0" smtClean="0">
                <a:solidFill>
                  <a:schemeClr val="accent1"/>
                </a:solidFill>
                <a:latin typeface="L Frutiger Light"/>
                <a:ea typeface="MS PGothic" pitchFamily="34" charset="-128"/>
              </a:rPr>
              <a:t>α</a:t>
            </a:r>
            <a:r>
              <a:rPr lang="fr-FR" altLang="ja-JP" sz="1600" dirty="0" smtClean="0">
                <a:solidFill>
                  <a:schemeClr val="accent1"/>
                </a:solidFill>
                <a:latin typeface="L Frutiger Light"/>
                <a:ea typeface="MS PGothic" pitchFamily="34" charset="-128"/>
              </a:rPr>
              <a:t>3  </a:t>
            </a:r>
            <a:r>
              <a:rPr lang="en-GB" altLang="ja-JP" sz="1600" baseline="0" dirty="0" smtClean="0">
                <a:solidFill>
                  <a:schemeClr val="accent1"/>
                </a:solidFill>
                <a:latin typeface="L Frutiger Light"/>
                <a:ea typeface="MS Mincho" pitchFamily="49" charset="-128"/>
              </a:rPr>
              <a:t>   </a:t>
            </a:r>
            <a:r>
              <a:rPr lang="en-GB" altLang="ja-JP" sz="1600" baseline="0" dirty="0">
                <a:solidFill>
                  <a:srgbClr val="000000"/>
                </a:solidFill>
                <a:latin typeface="L Frutiger Light"/>
                <a:ea typeface="MS Mincho" pitchFamily="49" charset="-128"/>
              </a:rPr>
              <a:t>30.1</a:t>
            </a:r>
            <a:r>
              <a:rPr lang="en-GB" altLang="ja-JP" sz="1600" baseline="0" dirty="0" smtClean="0">
                <a:solidFill>
                  <a:srgbClr val="000000"/>
                </a:solidFill>
                <a:latin typeface="L Frutiger Light"/>
                <a:ea typeface="MS Mincho" pitchFamily="49" charset="-128"/>
              </a:rPr>
              <a:t>%</a:t>
            </a:r>
            <a:endParaRPr lang="en-GB" altLang="en-US" sz="1200" baseline="0" dirty="0">
              <a:latin typeface="L Frutiger Light"/>
            </a:endParaRPr>
          </a:p>
        </p:txBody>
      </p:sp>
      <p:pic>
        <p:nvPicPr>
          <p:cNvPr id="11" name="Picture 72"/>
          <p:cNvPicPr>
            <a:picLocks noChangeAspect="1" noChangeArrowheads="1"/>
          </p:cNvPicPr>
          <p:nvPr/>
        </p:nvPicPr>
        <p:blipFill>
          <a:blip r:embed="rId5" cstate="print">
            <a:extLst>
              <a:ext uri="{28A0092B-C50C-407E-A947-70E740481C1C}">
                <a14:useLocalDpi xmlns:a14="http://schemas.microsoft.com/office/drawing/2010/main" val="0"/>
              </a:ext>
            </a:extLst>
          </a:blip>
          <a:srcRect l="10160" t="9977" r="8837" b="9900"/>
          <a:stretch>
            <a:fillRect/>
          </a:stretch>
        </p:blipFill>
        <p:spPr bwMode="auto">
          <a:xfrm>
            <a:off x="6300192" y="3140968"/>
            <a:ext cx="2590800" cy="19716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4427984" y="2060848"/>
            <a:ext cx="2903359" cy="707886"/>
          </a:xfrm>
          <a:prstGeom prst="rect">
            <a:avLst/>
          </a:prstGeom>
          <a:noFill/>
        </p:spPr>
        <p:txBody>
          <a:bodyPr wrap="none" rtlCol="0">
            <a:spAutoFit/>
          </a:bodyPr>
          <a:lstStyle/>
          <a:p>
            <a:r>
              <a:rPr lang="en-US" sz="2000" b="1" i="1" dirty="0" smtClean="0">
                <a:latin typeface="L Frutiger Light"/>
              </a:rPr>
              <a:t>No loss of information</a:t>
            </a:r>
          </a:p>
          <a:p>
            <a:r>
              <a:rPr lang="en-US" sz="2000" b="1" i="1" dirty="0" smtClean="0">
                <a:latin typeface="L Frutiger Light"/>
              </a:rPr>
              <a:t>Full pattern treatment!</a:t>
            </a:r>
            <a:endParaRPr lang="en-US" sz="2000" b="1" i="1" dirty="0">
              <a:latin typeface="L Frutiger Light"/>
            </a:endParaRPr>
          </a:p>
        </p:txBody>
      </p:sp>
      <p:sp>
        <p:nvSpPr>
          <p:cNvPr id="13" name="36 Rectángulo"/>
          <p:cNvSpPr/>
          <p:nvPr/>
        </p:nvSpPr>
        <p:spPr>
          <a:xfrm>
            <a:off x="0" y="6597352"/>
            <a:ext cx="8028384" cy="261610"/>
          </a:xfrm>
          <a:prstGeom prst="rect">
            <a:avLst/>
          </a:prstGeom>
        </p:spPr>
        <p:txBody>
          <a:bodyPr wrap="square">
            <a:spAutoFit/>
          </a:bodyPr>
          <a:lstStyle/>
          <a:p>
            <a:r>
              <a:rPr lang="en-US" sz="1100" dirty="0" err="1" smtClean="0">
                <a:latin typeface="L Frutiger Light"/>
              </a:rPr>
              <a:t>Casas</a:t>
            </a:r>
            <a:r>
              <a:rPr lang="en-US" sz="1100" dirty="0" smtClean="0">
                <a:latin typeface="L Frutiger Light"/>
              </a:rPr>
              <a:t>-Cabanas </a:t>
            </a:r>
            <a:r>
              <a:rPr lang="en-US" sz="1100" i="1" dirty="0" smtClean="0">
                <a:latin typeface="L Frutiger Light"/>
              </a:rPr>
              <a:t>et al.</a:t>
            </a:r>
            <a:r>
              <a:rPr lang="en-US" sz="1100" dirty="0" smtClean="0">
                <a:latin typeface="L Frutiger Light"/>
              </a:rPr>
              <a:t> </a:t>
            </a:r>
            <a:r>
              <a:rPr lang="en-US" sz="1100" i="1" dirty="0" smtClean="0">
                <a:latin typeface="L Frutiger Light"/>
              </a:rPr>
              <a:t>Journal of Power Sources</a:t>
            </a:r>
            <a:r>
              <a:rPr lang="en-US" sz="1100" dirty="0" smtClean="0">
                <a:latin typeface="L Frutiger Light"/>
              </a:rPr>
              <a:t> </a:t>
            </a:r>
            <a:r>
              <a:rPr lang="en-US" sz="1100" b="1" dirty="0" smtClean="0">
                <a:latin typeface="L Frutiger Light"/>
              </a:rPr>
              <a:t>2007</a:t>
            </a:r>
            <a:r>
              <a:rPr lang="en-US" sz="1100" dirty="0" smtClean="0">
                <a:latin typeface="L Frutiger Light"/>
              </a:rPr>
              <a:t>, </a:t>
            </a:r>
            <a:r>
              <a:rPr lang="en-US" sz="1100" i="1" dirty="0" smtClean="0">
                <a:latin typeface="L Frutiger Light"/>
              </a:rPr>
              <a:t>174</a:t>
            </a:r>
            <a:r>
              <a:rPr lang="en-US" sz="1100" dirty="0" smtClean="0">
                <a:latin typeface="L Frutiger Light"/>
              </a:rPr>
              <a:t>, 414.</a:t>
            </a:r>
            <a:endParaRPr lang="en-US" sz="1100" dirty="0">
              <a:latin typeface="L Frutiger Light"/>
            </a:endParaRPr>
          </a:p>
        </p:txBody>
      </p:sp>
      <p:sp>
        <p:nvSpPr>
          <p:cNvPr id="16" name="TextBox 18"/>
          <p:cNvSpPr txBox="1"/>
          <p:nvPr/>
        </p:nvSpPr>
        <p:spPr>
          <a:xfrm>
            <a:off x="395536" y="1124744"/>
            <a:ext cx="1949573" cy="400110"/>
          </a:xfrm>
          <a:prstGeom prst="rect">
            <a:avLst/>
          </a:prstGeom>
          <a:noFill/>
        </p:spPr>
        <p:txBody>
          <a:bodyPr wrap="none" rtlCol="0">
            <a:spAutoFit/>
          </a:bodyPr>
          <a:lstStyle/>
          <a:p>
            <a:r>
              <a:rPr lang="es-ES" sz="2000" b="1" dirty="0" smtClean="0">
                <a:latin typeface="L Frutiger Light"/>
              </a:rPr>
              <a:t>Ideal </a:t>
            </a:r>
            <a:r>
              <a:rPr lang="es-ES" sz="2000" b="1" dirty="0" err="1" smtClean="0">
                <a:latin typeface="L Frutiger Light"/>
              </a:rPr>
              <a:t>structure</a:t>
            </a:r>
            <a:endParaRPr lang="en-GB" sz="2000" b="1" dirty="0">
              <a:latin typeface="L Frutiger Light"/>
            </a:endParaRPr>
          </a:p>
        </p:txBody>
      </p:sp>
      <p:grpSp>
        <p:nvGrpSpPr>
          <p:cNvPr id="17" name="Groupe 16"/>
          <p:cNvGrpSpPr/>
          <p:nvPr/>
        </p:nvGrpSpPr>
        <p:grpSpPr>
          <a:xfrm>
            <a:off x="251520" y="1484784"/>
            <a:ext cx="4018339" cy="1627246"/>
            <a:chOff x="4442090" y="2396414"/>
            <a:chExt cx="4018339" cy="1627246"/>
          </a:xfrm>
        </p:grpSpPr>
        <p:grpSp>
          <p:nvGrpSpPr>
            <p:cNvPr id="18" name="Group 20"/>
            <p:cNvGrpSpPr/>
            <p:nvPr/>
          </p:nvGrpSpPr>
          <p:grpSpPr>
            <a:xfrm>
              <a:off x="4838633" y="2396414"/>
              <a:ext cx="3621796" cy="1546100"/>
              <a:chOff x="5203637" y="1521989"/>
              <a:chExt cx="3976875" cy="1835488"/>
            </a:xfrm>
          </p:grpSpPr>
          <p:pic>
            <p:nvPicPr>
              <p:cNvPr id="20" name="Picture 38"/>
              <p:cNvPicPr>
                <a:picLocks noChangeAspect="1" noChangeArrowheads="1"/>
              </p:cNvPicPr>
              <p:nvPr/>
            </p:nvPicPr>
            <p:blipFill>
              <a:blip r:embed="rId6" cstate="print">
                <a:extLst>
                  <a:ext uri="{28A0092B-C50C-407E-A947-70E740481C1C}">
                    <a14:useLocalDpi xmlns:a14="http://schemas.microsoft.com/office/drawing/2010/main" val="0"/>
                  </a:ext>
                </a:extLst>
              </a:blip>
              <a:srcRect l="1602" t="20361" r="1602" b="2395"/>
              <a:stretch>
                <a:fillRect/>
              </a:stretch>
            </p:blipFill>
            <p:spPr bwMode="auto">
              <a:xfrm>
                <a:off x="5203637" y="1521989"/>
                <a:ext cx="3357048" cy="183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Rectangle 20"/>
              <p:cNvSpPr/>
              <p:nvPr/>
            </p:nvSpPr>
            <p:spPr>
              <a:xfrm>
                <a:off x="8244408" y="1949419"/>
                <a:ext cx="936104" cy="116233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solidFill>
                      <a:schemeClr val="tx1"/>
                    </a:solidFill>
                    <a:latin typeface="L Frutiger Light"/>
                  </a:rPr>
                  <a:t>Li</a:t>
                </a:r>
              </a:p>
              <a:p>
                <a:pPr algn="ctr"/>
                <a:r>
                  <a:rPr lang="es-ES" dirty="0" smtClean="0">
                    <a:solidFill>
                      <a:schemeClr val="tx1"/>
                    </a:solidFill>
                    <a:latin typeface="L Frutiger Light"/>
                  </a:rPr>
                  <a:t>M</a:t>
                </a:r>
              </a:p>
              <a:p>
                <a:pPr algn="ctr"/>
                <a:r>
                  <a:rPr lang="es-ES" dirty="0">
                    <a:solidFill>
                      <a:schemeClr val="tx1"/>
                    </a:solidFill>
                    <a:latin typeface="L Frutiger Light"/>
                  </a:rPr>
                  <a:t>O</a:t>
                </a:r>
                <a:endParaRPr lang="en-GB" dirty="0">
                  <a:solidFill>
                    <a:schemeClr val="tx1"/>
                  </a:solidFill>
                  <a:latin typeface="L Frutiger Light"/>
                </a:endParaRPr>
              </a:p>
            </p:txBody>
          </p:sp>
          <p:sp>
            <p:nvSpPr>
              <p:cNvPr id="22" name="Oval 7"/>
              <p:cNvSpPr/>
              <p:nvPr/>
            </p:nvSpPr>
            <p:spPr>
              <a:xfrm>
                <a:off x="8461351" y="2508712"/>
                <a:ext cx="102109" cy="91503"/>
              </a:xfrm>
              <a:prstGeom prst="ellipse">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L Frutiger Light"/>
                </a:endParaRPr>
              </a:p>
            </p:txBody>
          </p:sp>
          <p:sp>
            <p:nvSpPr>
              <p:cNvPr id="23" name="Oval 8"/>
              <p:cNvSpPr/>
              <p:nvPr/>
            </p:nvSpPr>
            <p:spPr>
              <a:xfrm>
                <a:off x="8461351" y="2205876"/>
                <a:ext cx="102109" cy="91503"/>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L Frutiger Light"/>
                </a:endParaRPr>
              </a:p>
            </p:txBody>
          </p:sp>
          <p:sp>
            <p:nvSpPr>
              <p:cNvPr id="24" name="Oval 9"/>
              <p:cNvSpPr/>
              <p:nvPr/>
            </p:nvSpPr>
            <p:spPr>
              <a:xfrm>
                <a:off x="8461351" y="2811548"/>
                <a:ext cx="102109" cy="91503"/>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latin typeface="L Frutiger Light"/>
                </a:endParaRPr>
              </a:p>
            </p:txBody>
          </p:sp>
        </p:grpSp>
        <p:pic>
          <p:nvPicPr>
            <p:cNvPr id="19" name="Picture 38"/>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3710" t="3272" r="79747" b="77853"/>
            <a:stretch>
              <a:fillRect/>
            </a:stretch>
          </p:blipFill>
          <p:spPr bwMode="auto">
            <a:xfrm>
              <a:off x="4442090" y="3356992"/>
              <a:ext cx="921998" cy="666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4" name="TextBox 19"/>
          <p:cNvSpPr txBox="1"/>
          <p:nvPr/>
        </p:nvSpPr>
        <p:spPr>
          <a:xfrm>
            <a:off x="395536" y="3284984"/>
            <a:ext cx="1907895" cy="400110"/>
          </a:xfrm>
          <a:prstGeom prst="rect">
            <a:avLst/>
          </a:prstGeom>
          <a:noFill/>
        </p:spPr>
        <p:txBody>
          <a:bodyPr wrap="none" rtlCol="0">
            <a:spAutoFit/>
          </a:bodyPr>
          <a:lstStyle/>
          <a:p>
            <a:r>
              <a:rPr lang="es-ES" sz="2000" b="1" dirty="0" smtClean="0">
                <a:latin typeface="L Frutiger Light"/>
              </a:rPr>
              <a:t>Real </a:t>
            </a:r>
            <a:r>
              <a:rPr lang="es-ES" sz="2000" b="1" dirty="0" err="1" smtClean="0">
                <a:latin typeface="L Frutiger Light"/>
              </a:rPr>
              <a:t>structure</a:t>
            </a:r>
            <a:endParaRPr lang="en-GB" sz="2000" b="1" dirty="0">
              <a:latin typeface="L Frutiger Light"/>
            </a:endParaRPr>
          </a:p>
        </p:txBody>
      </p:sp>
      <p:sp>
        <p:nvSpPr>
          <p:cNvPr id="25" name="TextBox 12"/>
          <p:cNvSpPr txBox="1"/>
          <p:nvPr/>
        </p:nvSpPr>
        <p:spPr>
          <a:xfrm>
            <a:off x="4456377" y="1340768"/>
            <a:ext cx="4410438" cy="461665"/>
          </a:xfrm>
          <a:prstGeom prst="rect">
            <a:avLst/>
          </a:prstGeom>
          <a:noFill/>
        </p:spPr>
        <p:txBody>
          <a:bodyPr wrap="none" rtlCol="0">
            <a:spAutoFit/>
          </a:bodyPr>
          <a:lstStyle/>
          <a:p>
            <a:r>
              <a:rPr lang="es-ES" sz="2400" b="1" dirty="0" smtClean="0">
                <a:latin typeface="L Frutiger Light"/>
                <a:sym typeface="Wingdings" pitchFamily="2" charset="2"/>
              </a:rPr>
              <a:t> </a:t>
            </a:r>
            <a:r>
              <a:rPr lang="es-ES" sz="2400" b="1" dirty="0" err="1" smtClean="0">
                <a:latin typeface="L Frutiger Light"/>
                <a:sym typeface="Wingdings" pitchFamily="2" charset="2"/>
              </a:rPr>
              <a:t>R</a:t>
            </a:r>
            <a:r>
              <a:rPr lang="es-ES" sz="2400" b="1" dirty="0" err="1" smtClean="0">
                <a:latin typeface="L Frutiger Light"/>
              </a:rPr>
              <a:t>efinement</a:t>
            </a:r>
            <a:r>
              <a:rPr lang="es-ES" sz="2400" b="1" dirty="0" smtClean="0">
                <a:latin typeface="L Frutiger Light"/>
              </a:rPr>
              <a:t> </a:t>
            </a:r>
            <a:r>
              <a:rPr lang="es-ES" sz="2400" b="1" dirty="0" err="1" smtClean="0">
                <a:latin typeface="L Frutiger Light"/>
              </a:rPr>
              <a:t>using</a:t>
            </a:r>
            <a:r>
              <a:rPr lang="es-ES" sz="2400" b="1" dirty="0" smtClean="0">
                <a:latin typeface="L Frutiger Light"/>
              </a:rPr>
              <a:t> FAULTS</a:t>
            </a:r>
            <a:endParaRPr lang="en-GB" sz="2400" b="1" dirty="0">
              <a:latin typeface="L Frutiger Light"/>
            </a:endParaRPr>
          </a:p>
        </p:txBody>
      </p:sp>
      <p:sp>
        <p:nvSpPr>
          <p:cNvPr id="26" name="Rectangle 25"/>
          <p:cNvSpPr/>
          <p:nvPr/>
        </p:nvSpPr>
        <p:spPr>
          <a:xfrm>
            <a:off x="7341088" y="3347700"/>
            <a:ext cx="1191352" cy="369332"/>
          </a:xfrm>
          <a:prstGeom prst="rect">
            <a:avLst/>
          </a:prstGeom>
        </p:spPr>
        <p:txBody>
          <a:bodyPr wrap="none">
            <a:spAutoFit/>
          </a:bodyPr>
          <a:lstStyle/>
          <a:p>
            <a:r>
              <a:rPr lang="en-GB" altLang="ja-JP" dirty="0" err="1" smtClean="0">
                <a:latin typeface="L Frutiger Light"/>
                <a:ea typeface="MS PGothic" pitchFamily="34" charset="-128"/>
              </a:rPr>
              <a:t>Rp</a:t>
            </a:r>
            <a:r>
              <a:rPr lang="en-GB" altLang="ja-JP" dirty="0" smtClean="0">
                <a:latin typeface="L Frutiger Light"/>
                <a:ea typeface="MS PGothic" pitchFamily="34" charset="-128"/>
              </a:rPr>
              <a:t>=10.69</a:t>
            </a:r>
            <a:endParaRPr lang="en-US" dirty="0">
              <a:latin typeface="L Frutiger Light"/>
            </a:endParaRPr>
          </a:p>
        </p:txBody>
      </p:sp>
      <p:cxnSp>
        <p:nvCxnSpPr>
          <p:cNvPr id="27" name="Connecteur droit avec flèche 26"/>
          <p:cNvCxnSpPr/>
          <p:nvPr/>
        </p:nvCxnSpPr>
        <p:spPr>
          <a:xfrm flipH="1" flipV="1">
            <a:off x="1835696" y="1710100"/>
            <a:ext cx="288379" cy="1092971"/>
          </a:xfrm>
          <a:prstGeom prst="straightConnector1">
            <a:avLst/>
          </a:prstGeom>
          <a:ln w="38100">
            <a:solidFill>
              <a:schemeClr val="accent4"/>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8" name="Connecteur droit avec flèche 27"/>
          <p:cNvCxnSpPr/>
          <p:nvPr/>
        </p:nvCxnSpPr>
        <p:spPr>
          <a:xfrm flipH="1" flipV="1">
            <a:off x="2124075" y="1710100"/>
            <a:ext cx="46306" cy="1092971"/>
          </a:xfrm>
          <a:prstGeom prst="straightConnector1">
            <a:avLst/>
          </a:prstGeom>
          <a:ln w="38100">
            <a:solidFill>
              <a:schemeClr val="accent3"/>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32" name="Connecteur droit avec flèche 31"/>
          <p:cNvCxnSpPr/>
          <p:nvPr/>
        </p:nvCxnSpPr>
        <p:spPr>
          <a:xfrm flipV="1">
            <a:off x="2170382" y="1730929"/>
            <a:ext cx="360000" cy="1092972"/>
          </a:xfrm>
          <a:prstGeom prst="straightConnector1">
            <a:avLst/>
          </a:prstGeom>
          <a:ln w="38100">
            <a:solidFill>
              <a:schemeClr val="accent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nvGrpSpPr>
          <p:cNvPr id="41" name="Groupe 40"/>
          <p:cNvGrpSpPr/>
          <p:nvPr/>
        </p:nvGrpSpPr>
        <p:grpSpPr>
          <a:xfrm>
            <a:off x="2051720" y="4077096"/>
            <a:ext cx="504056" cy="576040"/>
            <a:chOff x="2051720" y="4077096"/>
            <a:chExt cx="504056" cy="576040"/>
          </a:xfrm>
        </p:grpSpPr>
        <p:cxnSp>
          <p:nvCxnSpPr>
            <p:cNvPr id="35" name="Connecteur droit avec flèche 34"/>
            <p:cNvCxnSpPr/>
            <p:nvPr/>
          </p:nvCxnSpPr>
          <p:spPr>
            <a:xfrm flipH="1">
              <a:off x="2051720" y="4437136"/>
              <a:ext cx="108000" cy="216000"/>
            </a:xfrm>
            <a:prstGeom prst="straightConnector1">
              <a:avLst/>
            </a:prstGeom>
            <a:ln w="38100">
              <a:solidFill>
                <a:schemeClr val="accent4"/>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38" name="Connecteur droit avec flèche 37"/>
            <p:cNvCxnSpPr/>
            <p:nvPr/>
          </p:nvCxnSpPr>
          <p:spPr>
            <a:xfrm>
              <a:off x="2339776" y="4356762"/>
              <a:ext cx="216000" cy="0"/>
            </a:xfrm>
            <a:prstGeom prst="straightConnector1">
              <a:avLst/>
            </a:prstGeom>
            <a:ln w="38100">
              <a:solidFill>
                <a:schemeClr val="accent4"/>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40" name="Connecteur droit avec flèche 39"/>
            <p:cNvCxnSpPr/>
            <p:nvPr/>
          </p:nvCxnSpPr>
          <p:spPr>
            <a:xfrm flipH="1" flipV="1">
              <a:off x="2087736" y="4077096"/>
              <a:ext cx="108000" cy="216000"/>
            </a:xfrm>
            <a:prstGeom prst="straightConnector1">
              <a:avLst/>
            </a:prstGeom>
            <a:ln w="38100">
              <a:solidFill>
                <a:schemeClr val="accent4"/>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grpSp>
        <p:nvGrpSpPr>
          <p:cNvPr id="46" name="Groupe 45"/>
          <p:cNvGrpSpPr/>
          <p:nvPr/>
        </p:nvGrpSpPr>
        <p:grpSpPr>
          <a:xfrm flipH="1">
            <a:off x="1907704" y="4077072"/>
            <a:ext cx="504056" cy="576040"/>
            <a:chOff x="2051720" y="4077096"/>
            <a:chExt cx="504056" cy="576040"/>
          </a:xfrm>
        </p:grpSpPr>
        <p:cxnSp>
          <p:nvCxnSpPr>
            <p:cNvPr id="47" name="Connecteur droit avec flèche 46"/>
            <p:cNvCxnSpPr/>
            <p:nvPr/>
          </p:nvCxnSpPr>
          <p:spPr>
            <a:xfrm flipH="1">
              <a:off x="2051720" y="4437136"/>
              <a:ext cx="108000" cy="216000"/>
            </a:xfrm>
            <a:prstGeom prst="straightConnector1">
              <a:avLst/>
            </a:prstGeom>
            <a:ln w="38100">
              <a:solidFill>
                <a:schemeClr val="accent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48" name="Connecteur droit avec flèche 47"/>
            <p:cNvCxnSpPr/>
            <p:nvPr/>
          </p:nvCxnSpPr>
          <p:spPr>
            <a:xfrm>
              <a:off x="2339776" y="4356762"/>
              <a:ext cx="216000" cy="0"/>
            </a:xfrm>
            <a:prstGeom prst="straightConnector1">
              <a:avLst/>
            </a:prstGeom>
            <a:ln w="38100">
              <a:solidFill>
                <a:schemeClr val="accent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49" name="Connecteur droit avec flèche 48"/>
            <p:cNvCxnSpPr/>
            <p:nvPr/>
          </p:nvCxnSpPr>
          <p:spPr>
            <a:xfrm flipH="1" flipV="1">
              <a:off x="2087736" y="4077096"/>
              <a:ext cx="108000" cy="216000"/>
            </a:xfrm>
            <a:prstGeom prst="straightConnector1">
              <a:avLst/>
            </a:prstGeom>
            <a:ln w="38100">
              <a:solidFill>
                <a:schemeClr val="accent1"/>
              </a:solidFill>
              <a:tailEnd type="arrow"/>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sp>
        <p:nvSpPr>
          <p:cNvPr id="50" name="Rectangle 49"/>
          <p:cNvSpPr/>
          <p:nvPr/>
        </p:nvSpPr>
        <p:spPr>
          <a:xfrm>
            <a:off x="1403648" y="3861048"/>
            <a:ext cx="1620000" cy="1008112"/>
          </a:xfrm>
          <a:prstGeom prst="rect">
            <a:avLst/>
          </a:prstGeom>
          <a:noFill/>
          <a:ln w="19050">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p:cNvSpPr/>
          <p:nvPr/>
        </p:nvSpPr>
        <p:spPr>
          <a:xfrm>
            <a:off x="467544" y="5373216"/>
            <a:ext cx="1620000" cy="1008112"/>
          </a:xfrm>
          <a:prstGeom prst="rect">
            <a:avLst/>
          </a:prstGeom>
          <a:noFill/>
          <a:ln w="19050">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a:off x="2591960" y="5373216"/>
            <a:ext cx="1620000" cy="1008112"/>
          </a:xfrm>
          <a:prstGeom prst="rect">
            <a:avLst/>
          </a:prstGeom>
          <a:noFill/>
          <a:ln w="1905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accent1"/>
              </a:solidFill>
            </a:endParaRPr>
          </a:p>
        </p:txBody>
      </p:sp>
      <p:sp>
        <p:nvSpPr>
          <p:cNvPr id="2" name="Rectangle 1"/>
          <p:cNvSpPr/>
          <p:nvPr/>
        </p:nvSpPr>
        <p:spPr>
          <a:xfrm>
            <a:off x="3138533" y="4977172"/>
            <a:ext cx="393688" cy="2520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1084876" y="4977173"/>
            <a:ext cx="393688" cy="2520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 Box 2"/>
          <p:cNvSpPr txBox="1">
            <a:spLocks noChangeArrowheads="1"/>
          </p:cNvSpPr>
          <p:nvPr/>
        </p:nvSpPr>
        <p:spPr bwMode="auto">
          <a:xfrm>
            <a:off x="250825" y="0"/>
            <a:ext cx="8358188" cy="595313"/>
          </a:xfrm>
          <a:prstGeom prst="rect">
            <a:avLst/>
          </a:prstGeom>
          <a:noFill/>
          <a:ln w="9525">
            <a:noFill/>
            <a:miter lim="800000"/>
            <a:headEnd/>
            <a:tailEnd/>
          </a:ln>
        </p:spPr>
        <p:txBody>
          <a:bodyPr lIns="0" rIns="0" bIns="0" anchor="b"/>
          <a:lstStyle/>
          <a:p>
            <a:pPr eaLnBrk="0" hangingPunct="0">
              <a:spcBef>
                <a:spcPct val="50000"/>
              </a:spcBef>
              <a:defRPr/>
            </a:pPr>
            <a:r>
              <a:rPr lang="en-GB" sz="3600" b="1" dirty="0" smtClean="0">
                <a:solidFill>
                  <a:srgbClr val="FFFF00"/>
                </a:solidFill>
                <a:latin typeface="+mj-lt"/>
                <a:ea typeface="+mj-ea"/>
                <a:cs typeface="+mj-cs"/>
              </a:rPr>
              <a:t>Example of refinement with FAULTS</a:t>
            </a:r>
            <a:endParaRPr lang="en-GB" sz="3600" b="1" baseline="-25000" dirty="0">
              <a:solidFill>
                <a:srgbClr val="FFFF00"/>
              </a:solidFill>
              <a:latin typeface="+mj-lt"/>
              <a:ea typeface="+mj-ea"/>
              <a:cs typeface="+mj-cs"/>
            </a:endParaRPr>
          </a:p>
        </p:txBody>
      </p:sp>
    </p:spTree>
    <p:extLst>
      <p:ext uri="{BB962C8B-B14F-4D97-AF65-F5344CB8AC3E}">
        <p14:creationId xmlns:p14="http://schemas.microsoft.com/office/powerpoint/2010/main" val="14383354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26" grpId="0"/>
      <p:bldP spid="50" grpId="0" animBg="1"/>
      <p:bldP spid="51" grpId="0" animBg="1"/>
      <p:bldP spid="52"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443A4C22-F1C2-42D0-BA64-8200DF9B6DC7}" type="slidenum">
              <a:rPr lang="en-US" b="1" smtClean="0">
                <a:solidFill>
                  <a:schemeClr val="bg1"/>
                </a:solidFill>
              </a:rPr>
              <a:pPr algn="l" fontAlgn="base">
                <a:spcBef>
                  <a:spcPct val="0"/>
                </a:spcBef>
                <a:spcAft>
                  <a:spcPct val="0"/>
                </a:spcAft>
                <a:defRPr/>
              </a:pPr>
              <a:t>73</a:t>
            </a:fld>
            <a:endParaRPr lang="en-US" b="1" dirty="0" smtClean="0">
              <a:solidFill>
                <a:schemeClr val="bg1"/>
              </a:solidFill>
            </a:endParaRPr>
          </a:p>
        </p:txBody>
      </p:sp>
      <p:sp>
        <p:nvSpPr>
          <p:cNvPr id="5" name="Text Box 2"/>
          <p:cNvSpPr txBox="1">
            <a:spLocks noChangeArrowheads="1"/>
          </p:cNvSpPr>
          <p:nvPr/>
        </p:nvSpPr>
        <p:spPr bwMode="auto">
          <a:xfrm>
            <a:off x="250825" y="0"/>
            <a:ext cx="8358188" cy="595313"/>
          </a:xfrm>
          <a:prstGeom prst="rect">
            <a:avLst/>
          </a:prstGeom>
          <a:noFill/>
          <a:ln w="9525">
            <a:noFill/>
            <a:miter lim="800000"/>
            <a:headEnd/>
            <a:tailEnd/>
          </a:ln>
        </p:spPr>
        <p:txBody>
          <a:bodyPr lIns="0" rIns="0" bIns="0" anchor="b"/>
          <a:lstStyle/>
          <a:p>
            <a:pPr eaLnBrk="0" hangingPunct="0">
              <a:spcBef>
                <a:spcPct val="50000"/>
              </a:spcBef>
              <a:defRPr/>
            </a:pPr>
            <a:r>
              <a:rPr lang="en-GB" sz="3600" b="1" dirty="0">
                <a:solidFill>
                  <a:srgbClr val="FFFF00"/>
                </a:solidFill>
                <a:latin typeface="+mj-lt"/>
                <a:ea typeface="+mj-ea"/>
                <a:cs typeface="+mj-cs"/>
              </a:rPr>
              <a:t>Conclusions</a:t>
            </a:r>
            <a:endParaRPr lang="en-GB" sz="3600" b="1" baseline="-25000" dirty="0">
              <a:solidFill>
                <a:srgbClr val="FFFF00"/>
              </a:solidFill>
              <a:latin typeface="+mj-lt"/>
              <a:ea typeface="+mj-ea"/>
              <a:cs typeface="+mj-cs"/>
            </a:endParaRPr>
          </a:p>
        </p:txBody>
      </p:sp>
      <p:sp>
        <p:nvSpPr>
          <p:cNvPr id="77828" name="TextBox 5"/>
          <p:cNvSpPr txBox="1">
            <a:spLocks noChangeArrowheads="1"/>
          </p:cNvSpPr>
          <p:nvPr/>
        </p:nvSpPr>
        <p:spPr bwMode="auto">
          <a:xfrm>
            <a:off x="61365" y="595313"/>
            <a:ext cx="8929563" cy="6001643"/>
          </a:xfrm>
          <a:prstGeom prst="rect">
            <a:avLst/>
          </a:prstGeom>
          <a:noFill/>
          <a:ln w="9525">
            <a:noFill/>
            <a:miter lim="800000"/>
            <a:headEnd/>
            <a:tailEnd/>
          </a:ln>
        </p:spPr>
        <p:txBody>
          <a:bodyPr wrap="square">
            <a:spAutoFit/>
          </a:bodyPr>
          <a:lstStyle/>
          <a:p>
            <a:pPr>
              <a:buFontTx/>
              <a:buChar char="-"/>
            </a:pPr>
            <a:r>
              <a:rPr lang="en-GB" sz="2400" b="1" dirty="0" smtClean="0"/>
              <a:t>Conventional </a:t>
            </a:r>
            <a:r>
              <a:rPr lang="en-GB" sz="2400" b="1" dirty="0"/>
              <a:t>microstructure analysis (simplified methods using Rietveld </a:t>
            </a:r>
            <a:r>
              <a:rPr lang="en-GB" sz="2400" b="1" dirty="0" smtClean="0"/>
              <a:t>refinement as implemented in </a:t>
            </a:r>
            <a:r>
              <a:rPr lang="en-GB" sz="2400" b="1" dirty="0" smtClean="0">
                <a:solidFill>
                  <a:srgbClr val="FFC000"/>
                </a:solidFill>
              </a:rPr>
              <a:t>FullProf</a:t>
            </a:r>
            <a:r>
              <a:rPr lang="en-GB" sz="2400" b="1" dirty="0" smtClean="0"/>
              <a:t>): this provides reliable average </a:t>
            </a:r>
            <a:r>
              <a:rPr lang="en-GB" sz="2400" b="1" dirty="0"/>
              <a:t>microstructural parameters and average crystallographic structure. </a:t>
            </a:r>
            <a:r>
              <a:rPr lang="en-GB" sz="2400" b="1" dirty="0" smtClean="0"/>
              <a:t>This approach may not </a:t>
            </a:r>
            <a:r>
              <a:rPr lang="en-GB" sz="2400" b="1" dirty="0"/>
              <a:t>enough </a:t>
            </a:r>
            <a:r>
              <a:rPr lang="en-GB" sz="2400" b="1" dirty="0" smtClean="0"/>
              <a:t>in </a:t>
            </a:r>
            <a:r>
              <a:rPr lang="en-GB" sz="2400" b="1" dirty="0"/>
              <a:t>many cases </a:t>
            </a:r>
            <a:r>
              <a:rPr lang="en-GB" sz="2400" b="1" dirty="0" smtClean="0"/>
              <a:t>(too </a:t>
            </a:r>
            <a:r>
              <a:rPr lang="en-GB" sz="2400" b="1" dirty="0"/>
              <a:t>small crystallites &lt; </a:t>
            </a:r>
            <a:r>
              <a:rPr lang="en-GB" sz="2400" b="1" dirty="0" smtClean="0"/>
              <a:t>2.5 </a:t>
            </a:r>
            <a:r>
              <a:rPr lang="en-GB" sz="2400" b="1" dirty="0"/>
              <a:t>nm</a:t>
            </a:r>
            <a:r>
              <a:rPr lang="en-GB" sz="2400" b="1" dirty="0" smtClean="0"/>
              <a:t>) when the peak shapes are not well described by the Voigt function.</a:t>
            </a:r>
            <a:endParaRPr lang="en-GB" sz="2400" b="1" dirty="0"/>
          </a:p>
          <a:p>
            <a:endParaRPr lang="en-GB" sz="2400" b="1" dirty="0" smtClean="0"/>
          </a:p>
          <a:p>
            <a:pPr>
              <a:buFontTx/>
              <a:buChar char="-"/>
            </a:pPr>
            <a:r>
              <a:rPr lang="en-GB" sz="2400" b="1" dirty="0"/>
              <a:t> </a:t>
            </a:r>
            <a:r>
              <a:rPr lang="en-GB" sz="2400" b="1" dirty="0" smtClean="0"/>
              <a:t>Layered materials can be analysed using a Rietveld-like method using the program </a:t>
            </a:r>
            <a:r>
              <a:rPr lang="en-GB" sz="2400" b="1" dirty="0" smtClean="0">
                <a:solidFill>
                  <a:srgbClr val="FFC000"/>
                </a:solidFill>
              </a:rPr>
              <a:t>FAULTS</a:t>
            </a:r>
            <a:r>
              <a:rPr lang="en-GB" sz="2400" b="1" dirty="0" smtClean="0"/>
              <a:t> (based on </a:t>
            </a:r>
            <a:r>
              <a:rPr lang="en-GB" sz="2400" b="1" dirty="0" smtClean="0">
                <a:solidFill>
                  <a:srgbClr val="FFC000"/>
                </a:solidFill>
              </a:rPr>
              <a:t>DIFFaX</a:t>
            </a:r>
            <a:r>
              <a:rPr lang="en-GB" sz="2400" b="1" dirty="0" smtClean="0"/>
              <a:t>). Improvements are under development: utilities to visualize the layer models, include additional effects in the calculations (e.g. anisotropic strains due to dislocations)</a:t>
            </a:r>
          </a:p>
          <a:p>
            <a:endParaRPr lang="en-GB" sz="2400" b="1" dirty="0" smtClean="0"/>
          </a:p>
          <a:p>
            <a:pPr>
              <a:buFontTx/>
              <a:buChar char="-"/>
            </a:pPr>
            <a:r>
              <a:rPr lang="en-GB" sz="2400" b="1" dirty="0" smtClean="0"/>
              <a:t> Source code available at the CrysFML site:</a:t>
            </a:r>
          </a:p>
          <a:p>
            <a:r>
              <a:rPr lang="en-GB" sz="2400" b="1" dirty="0" smtClean="0"/>
              <a:t>  </a:t>
            </a:r>
            <a:r>
              <a:rPr lang="en-GB" sz="2400" b="1" dirty="0" smtClean="0">
                <a:solidFill>
                  <a:srgbClr val="FF0000"/>
                </a:solidFill>
              </a:rPr>
              <a:t>http</a:t>
            </a:r>
            <a:r>
              <a:rPr lang="en-GB" sz="2400" b="1" dirty="0">
                <a:solidFill>
                  <a:srgbClr val="FF0000"/>
                </a:solidFill>
              </a:rPr>
              <a:t>://forge.epn-campus.eu/projects/crysfml/repository</a:t>
            </a:r>
          </a:p>
        </p:txBody>
      </p:sp>
      <p:sp>
        <p:nvSpPr>
          <p:cNvPr id="7" name="Date Placeholder 6"/>
          <p:cNvSpPr>
            <a:spLocks noGrp="1"/>
          </p:cNvSpPr>
          <p:nvPr>
            <p:ph type="dt" sz="quarter" idx="10"/>
          </p:nvPr>
        </p:nvSpPr>
        <p:spPr/>
        <p:txBody>
          <a:bodyPr/>
          <a:lstStyle/>
          <a:p>
            <a:pPr>
              <a:defRPr/>
            </a:pPr>
            <a:fld id="{5AB3B85C-571C-4CDF-87BC-8C79493C156E}" type="datetime1">
              <a:rPr lang="en-GB"/>
              <a:pPr>
                <a:defRPr/>
              </a:pPr>
              <a:t>01/10/2015</a:t>
            </a:fld>
            <a:endParaRPr lang="en-US" dirty="0"/>
          </a:p>
        </p:txBody>
      </p:sp>
    </p:spTree>
    <p:extLst>
      <p:ext uri="{BB962C8B-B14F-4D97-AF65-F5344CB8AC3E}">
        <p14:creationId xmlns:p14="http://schemas.microsoft.com/office/powerpoint/2010/main" val="205862408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3_ILL">
  <a:themeElements>
    <a:clrScheme name="ILL">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ILL">
      <a:majorFont>
        <a:latin typeface="Lucida Sans"/>
        <a:ea typeface=""/>
        <a:cs typeface=""/>
      </a:majorFont>
      <a:minorFont>
        <a:latin typeface="Verdana"/>
        <a:ea typeface=""/>
        <a:cs typeface=""/>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ILL">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ILL">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otalTime>11638</TotalTime>
  <Words>4253</Words>
  <Application>Microsoft Office PowerPoint</Application>
  <PresentationFormat>On-screen Show (4:3)</PresentationFormat>
  <Paragraphs>770</Paragraphs>
  <Slides>73</Slides>
  <Notes>73</Notes>
  <HiddenSlides>0</HiddenSlides>
  <MMClips>0</MMClips>
  <ScaleCrop>false</ScaleCrop>
  <HeadingPairs>
    <vt:vector size="6" baseType="variant">
      <vt:variant>
        <vt:lpstr>Theme</vt:lpstr>
      </vt:variant>
      <vt:variant>
        <vt:i4>1</vt:i4>
      </vt:variant>
      <vt:variant>
        <vt:lpstr>Embedded OLE Servers</vt:lpstr>
      </vt:variant>
      <vt:variant>
        <vt:i4>5</vt:i4>
      </vt:variant>
      <vt:variant>
        <vt:lpstr>Slide Titles</vt:lpstr>
      </vt:variant>
      <vt:variant>
        <vt:i4>73</vt:i4>
      </vt:variant>
    </vt:vector>
  </HeadingPairs>
  <TitlesOfParts>
    <vt:vector size="79" baseType="lpstr">
      <vt:lpstr>3_ILL</vt:lpstr>
      <vt:lpstr>Bitmap Image</vt:lpstr>
      <vt:lpstr>Equation</vt:lpstr>
      <vt:lpstr>Document</vt:lpstr>
      <vt:lpstr>KGPlot</vt:lpstr>
      <vt:lpstr>Image bitmap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ILL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Richard Wagner</dc:creator>
  <cp:lastModifiedBy>Juan Rodriguez-Carvajal</cp:lastModifiedBy>
  <cp:revision>596</cp:revision>
  <dcterms:created xsi:type="dcterms:W3CDTF">2009-11-05T12:01:48Z</dcterms:created>
  <dcterms:modified xsi:type="dcterms:W3CDTF">2015-10-01T07:28:42Z</dcterms:modified>
</cp:coreProperties>
</file>